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embeddedFontLst>
    <p:embeddedFont>
      <p:font typeface="Tahoma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5</a:t>
            </a:fld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77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5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96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ts val="77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5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5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2438400"/>
            <a:ext cx="9009062" cy="1052512"/>
            <a:chOff x="0" y="1536"/>
            <a:chExt cx="5675" cy="663"/>
          </a:xfrm>
        </p:grpSpPr>
        <p:grpSp>
          <p:nvGrpSpPr>
            <p:cNvPr id="11" name="Google Shape;11;p1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Google Shape;12;p1"/>
              <p:cNvSpPr txBox="1"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3" name="Google Shape;13;p1"/>
              <p:cNvSpPr txBox="1"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14" name="Google Shape;14;p1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5" name="Google Shape;15;p1"/>
              <p:cNvSpPr txBox="1"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6" name="Google Shape;16;p1"/>
              <p:cNvSpPr txBox="1"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17" name="Google Shape;17;p1"/>
            <p:cNvSpPr txBox="1"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" name="Google Shape;18;p1"/>
            <p:cNvSpPr txBox="1"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" name="Google Shape;19;p1"/>
            <p:cNvSpPr txBox="1"/>
            <p:nvPr/>
          </p:nvSpPr>
          <p:spPr>
            <a:xfrm rot="10800000" flipH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0" name="Google Shape;20;p1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/>
        </p:nvSpPr>
        <p:spPr>
          <a:xfrm>
            <a:off x="417512" y="660400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" name="Google Shape;27;p3"/>
          <p:cNvSpPr txBox="1"/>
          <p:nvPr/>
        </p:nvSpPr>
        <p:spPr>
          <a:xfrm>
            <a:off x="800100" y="660400"/>
            <a:ext cx="328612" cy="474662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" name="Google Shape;28;p3"/>
          <p:cNvSpPr txBox="1"/>
          <p:nvPr/>
        </p:nvSpPr>
        <p:spPr>
          <a:xfrm>
            <a:off x="541337" y="1082675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911225" y="1082675"/>
            <a:ext cx="368300" cy="474662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127000" y="1009650"/>
            <a:ext cx="560387" cy="4222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762000" y="117475"/>
            <a:ext cx="31750" cy="105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442912" y="1343025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3"/>
          <p:cNvSpPr txBox="1">
            <a:spLocks noGrp="1"/>
          </p:cNvSpPr>
          <p:nvPr>
            <p:ph type="dt" idx="10"/>
          </p:nvPr>
        </p:nvSpPr>
        <p:spPr>
          <a:xfrm>
            <a:off x="7013575" y="-238125"/>
            <a:ext cx="2130425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ftr" idx="11"/>
          </p:nvPr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Red5" TargetMode="External"/><Relationship Id="rId3" Type="http://schemas.openxmlformats.org/officeDocument/2006/relationships/hyperlink" Target="https://ru.wikipedia.org/w/index.php?title=Broadwave&amp;action=edit&amp;redlink=1" TargetMode="External"/><Relationship Id="rId7" Type="http://schemas.openxmlformats.org/officeDocument/2006/relationships/hyperlink" Target="https://ru.wikipedia.org/wiki/Icecast" TargetMode="External"/><Relationship Id="rId12" Type="http://schemas.openxmlformats.org/officeDocument/2006/relationships/hyperlink" Target="https://ru.wikipedia.org/w/index.php?title=Subsonic_(%D0%BC%D0%B5%D0%B4%D0%B8%D0%B0%D1%81%D0%B5%D1%80%D0%B2%D0%B5%D1%80)&amp;action=edit&amp;redlink=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FreeJ&amp;action=edit&amp;redlink=1" TargetMode="External"/><Relationship Id="rId11" Type="http://schemas.openxmlformats.org/officeDocument/2006/relationships/hyperlink" Target="https://ru.wikipedia.org/w/index.php?title=SqueezeCenter&amp;action=edit&amp;redlink=1" TargetMode="External"/><Relationship Id="rId5" Type="http://schemas.openxmlformats.org/officeDocument/2006/relationships/hyperlink" Target="https://ru.wikipedia.org/wiki/Adobe_Flash_Media_Server" TargetMode="External"/><Relationship Id="rId10" Type="http://schemas.openxmlformats.org/officeDocument/2006/relationships/hyperlink" Target="https://ru.wikipedia.org/w/index.php?title=Sockso&amp;action=edit&amp;redlink=1" TargetMode="External"/><Relationship Id="rId4" Type="http://schemas.openxmlformats.org/officeDocument/2006/relationships/hyperlink" Target="https://ru.wikipedia.org/wiki/Dyne:bolic" TargetMode="External"/><Relationship Id="rId9" Type="http://schemas.openxmlformats.org/officeDocument/2006/relationships/hyperlink" Target="https://ru.wikipedia.org/wiki/SHOUTcas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elnet.ru/VOD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ahoma"/>
              <a:buNone/>
            </a:pPr>
            <a:r>
              <a:rPr lang="en-US" sz="3600" b="0" i="0" u="none" strike="noStrike" cap="none" dirty="0" err="1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Тема</a:t>
            </a:r>
            <a:r>
              <a:rPr lang="en-US" sz="3600" b="0" i="0" u="none" strike="noStrike" cap="none" dirty="0" smtClean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3600" b="0" i="0" u="none" strike="noStrike" cap="none" dirty="0" err="1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Потокове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0" i="0" u="none" strike="noStrike" cap="none" dirty="0" err="1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телебачення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0" i="0" u="none" strike="noStrike" cap="none" dirty="0" err="1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та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600" b="0" i="0" u="none" strike="noStrike" cap="none" dirty="0" err="1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відео</a:t>
            </a:r>
            <a:r>
              <a:rPr lang="en-US" sz="3600" b="0" i="0" u="none" strike="noStrike" cap="none" dirty="0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dirty="0"/>
          </a:p>
        </p:txBody>
      </p:sp>
      <p:sp>
        <p:nvSpPr>
          <p:cNvPr id="96" name="Google Shape;96;p14"/>
          <p:cNvSpPr txBox="1"/>
          <p:nvPr/>
        </p:nvSpPr>
        <p:spPr>
          <a:xfrm>
            <a:off x="323850" y="260350"/>
            <a:ext cx="8351837" cy="115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/>
              <a:buNone/>
            </a:pPr>
            <a:r>
              <a:rPr lang="en-US" sz="3200" b="0" i="0" u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top Box</a:t>
            </a:r>
            <a:endParaRPr/>
          </a:p>
        </p:txBody>
      </p:sp>
      <p:pic>
        <p:nvPicPr>
          <p:cNvPr id="165" name="Google Shape;16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24525" y="1576387"/>
            <a:ext cx="2087562" cy="2744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3" descr="amino_back_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50962" y="3644900"/>
            <a:ext cx="3887787" cy="2532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19212" y="1916112"/>
            <a:ext cx="3079750" cy="1512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Архітектура комплексу IPTV </a:t>
            </a:r>
            <a:endParaRPr/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39712" y="1628775"/>
            <a:ext cx="8704262" cy="45354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Підсистема управління комплексом та послугами, яку ще називають «Проміжне програмне забезпечення» або «IPTV Middleware»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Підсистема прийому та обробки контенту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Підсистема захисту контенту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Підсистема відео серверів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Підсистема моніторингу якості потоків та клієнтського обладнання.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Доставка контенту до клієнтського обладнання здійснюється поверх IP-мережі оператора.</a:t>
            </a:r>
            <a:endParaRPr/>
          </a:p>
          <a:p>
            <a:pPr marL="342900" lvl="0" indent="-251459" algn="l" rtl="0">
              <a:spcBef>
                <a:spcPts val="480"/>
              </a:spcBef>
              <a:spcAft>
                <a:spcPts val="0"/>
              </a:spcAft>
              <a:buSzPts val="1440"/>
              <a:buNone/>
            </a:pP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80" name="Google Shape;180;p25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IPTV</a:t>
            </a:r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body" idx="1"/>
          </p:nvPr>
        </p:nvSpPr>
        <p:spPr>
          <a:xfrm>
            <a:off x="215900" y="1557337"/>
            <a:ext cx="8704262" cy="482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Головними перевагами IPTV є інтерактивність відеопослуг і наявність широкого набору додаткових сервісів (Video on Demand (VoD), TVoIP, Time Shifted TV,Network Personal Video Recorder , Electronic Program Guide, Near Video on Demand). </a:t>
            </a:r>
            <a:endParaRPr sz="24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Крім основних IPTV може включати в базовий пакет послуг ряд додаткових сервісів (Video Telephony, Voting, Information Portals, Web, Games, MOD KOD). Це можливо на основі уніфікації і стандартизації різних кінцевих пристроїв, інтеграції звуку, відео і даних на основі IP-протоколу та надання послуг на єдиній технологічній платформі.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87" name="Google Shape;187;p26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IPTV абонентові надається ряд послуг:</a:t>
            </a:r>
            <a:endParaRPr/>
          </a:p>
        </p:txBody>
      </p:sp>
      <p:sp>
        <p:nvSpPr>
          <p:cNvPr id="188" name="Google Shape;188;p26"/>
          <p:cNvSpPr txBox="1">
            <a:spLocks noGrp="1"/>
          </p:cNvSpPr>
          <p:nvPr>
            <p:ph type="body" idx="1"/>
          </p:nvPr>
        </p:nvSpPr>
        <p:spPr>
          <a:xfrm>
            <a:off x="250825" y="1557337"/>
            <a:ext cx="8704262" cy="47513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Web вихід в Інтернет по виділеній високошвидкісній лінії як за допомогою комп'ютера, так і за допомогою телевізійних приставок. Такий доступ з телевізора є дуже зручним і економічним засобом, особливо для абонентів, які не мають в своєму розпорядженні персонального комп'ютера. Проте надання даної послуги стикається з однією технічною проблемою, пов'язаною з фундаментальною відмінністю формування зображення в телевізорах і персональних комп'ютерах. Тому рекомендується здійснювати доступ в Інтернет через спеціальний портал оператора, параметри якого оптимізовані під характеристики розширення і передачі кольору телевізора.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Довідкові портали – динамічні інформаційні довідкові матеріали: погода, курси валют, розклади руху транспорту і так далі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«Електронна комерція» - Можливість замовити товар, який цікавить, або послугу по аналогії з інтернет-магазином, але тепер з'являється можливість краще ознайомитися з товаром - Ви можете переглянути рекламний ролик з детальною інформацією про товар.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Billing - система обліку платежів і побудови звітів для контролю стану рахунків користувачів.</a:t>
            </a:r>
            <a:endParaRPr/>
          </a:p>
          <a:p>
            <a:pPr marL="342900" lvl="0" indent="-266700" algn="l" rtl="0">
              <a:spcBef>
                <a:spcPts val="400"/>
              </a:spcBef>
              <a:spcAft>
                <a:spcPts val="0"/>
              </a:spcAft>
              <a:buSzPts val="1200"/>
              <a:buNone/>
            </a:pPr>
            <a:endParaRPr sz="2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94" name="Google Shape;194;p27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5" name="Google Shape;195;p27"/>
          <p:cNvSpPr txBox="1">
            <a:spLocks noGrp="1"/>
          </p:cNvSpPr>
          <p:nvPr>
            <p:ph type="body" idx="1"/>
          </p:nvPr>
        </p:nvSpPr>
        <p:spPr>
          <a:xfrm>
            <a:off x="239712" y="1773237"/>
            <a:ext cx="8704262" cy="45354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Існує досить багато радіо-і телевізійних станцій, які здійснюють мовлення через Інтернет. Широкою популярністю користуються Web-камери, встановлені в самих різних куточках світу (на вулицях міст, в музеях, в заповідниках і т. Д.) І безперервно передають зображення.</a:t>
            </a:r>
            <a:endParaRPr/>
          </a:p>
        </p:txBody>
      </p:sp>
      <p:pic>
        <p:nvPicPr>
          <p:cNvPr id="196" name="Google Shape;196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91050" y="3644900"/>
            <a:ext cx="3281362" cy="2459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202" name="Google Shape;202;p28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ahoma"/>
              <a:buNone/>
            </a:pPr>
            <a:r>
              <a:rPr lang="en-US" sz="2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Список систем потокового мультимедіа</a:t>
            </a:r>
            <a:br>
              <a:rPr lang="en-US" sz="24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endParaRPr/>
          </a:p>
        </p:txBody>
      </p:sp>
      <p:sp>
        <p:nvSpPr>
          <p:cNvPr id="203" name="Google Shape;203;p28"/>
          <p:cNvSpPr txBox="1">
            <a:spLocks noGrp="1"/>
          </p:cNvSpPr>
          <p:nvPr>
            <p:ph type="body" idx="1"/>
          </p:nvPr>
        </p:nvSpPr>
        <p:spPr>
          <a:xfrm>
            <a:off x="215900" y="1557337"/>
            <a:ext cx="8704262" cy="4826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3"/>
              </a:rPr>
              <a:t>Broadwave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- дозволяє створювати власне мовлення на основі готових або «живих» аудіозаписів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4"/>
              </a:rPr>
              <a:t>dyne: bolic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готовий Linux live CD для радіомовлення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5"/>
              </a:rPr>
              <a:t>Adobe Flash Media Server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6"/>
              </a:rPr>
              <a:t>FreeJ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програма відеопотоку для Icecast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7"/>
              </a:rPr>
              <a:t>Icecast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потоковий медіасервер з відкритим вихідним кодом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8"/>
              </a:rPr>
              <a:t>Red5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- потоковий медіасервер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9"/>
              </a:rPr>
              <a:t>SHOUTcast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аудіомовлення (HTTP і / або мультікастінг)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10"/>
              </a:rPr>
              <a:t>Sockso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безкоштовний сервер потокової музики, що транслює музику через будь-який веб-браузер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11"/>
              </a:rPr>
              <a:t>SqueezeCenter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сервер потокової музики з відкритим вихідним кодом, що грунтується на музичній базі даних (раніше відомий як SlimServer)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</a:pPr>
            <a:r>
              <a:rPr lang="en-US" sz="2000" b="0" i="0" u="sng">
                <a:solidFill>
                  <a:schemeClr val="hlink"/>
                </a:solidFill>
                <a:hlinkClick r:id="rId12"/>
              </a:rPr>
              <a:t>Subsonic</a:t>
            </a:r>
            <a:r>
              <a:rPr lang="en-US" sz="20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  - веб-орієнтований медіасервер з відкритим вихідним кодом</a:t>
            </a:r>
            <a:endParaRPr/>
          </a:p>
          <a:p>
            <a:pPr marL="342900" lvl="0" indent="-266700" algn="l" rtl="0">
              <a:spcBef>
                <a:spcPts val="400"/>
              </a:spcBef>
              <a:spcAft>
                <a:spcPts val="0"/>
              </a:spcAft>
              <a:buSzPts val="1200"/>
              <a:buNone/>
            </a:pPr>
            <a:endParaRPr sz="2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900112" y="333375"/>
            <a:ext cx="9118600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Tahoma"/>
              <a:buNone/>
            </a:pPr>
            <a:r>
              <a:rPr lang="en-US" sz="31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Передача потокових даних (streaming)</a:t>
            </a:r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179387" y="1595437"/>
            <a:ext cx="8713787" cy="526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Передача потокових даних (streaming) - послуга мережі, яка дозволяє передавати аудіо або відео дані в безперервному (потоковому) режимі. Багато web-ресурсів для боротьби за авторські права не допускають скачувати відео і аудіо файли, а тільки переглядати і прослуховувати їх в потоковому режимі. При цьому сам файл не зберігається на користувальницької стороні і не може бути розтиражований. Однак для мінімальних затримок під час перегляду (прослуховування) файлу та збереження його вихідної якості при перегляді необхідна досить висока швидкість передачі даних (більше 300 кілобіт в секунду).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 появою мереж 3G, streaming став активно використовуватися і в стільникового зв'язку. А audio streaming використовувався ще в мережах другого покоління, завдяки технології EDGE 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900112" y="68262"/>
            <a:ext cx="9118600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Font typeface="Tahoma"/>
              <a:buNone/>
            </a:pPr>
            <a:r>
              <a:rPr lang="en-US" sz="31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Передача потокових даних (streaming)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250825" y="1628775"/>
            <a:ext cx="8713787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організації послуги потокової передачі даних обладнання абонента повинно обробити вхідний потік даних (буферизувати та виправити помилки) і відправити дані на медіапрогравач для відтворення. Завдяки буферизації вдається знизити проблеми з нерівномірним надходженням пакетів на кінцеве обладнання. Перевагою потокової передачі даних перед </a:t>
            </a:r>
            <a:r>
              <a:rPr lang="en-US" sz="2400" b="0" i="0" u="sng">
                <a:solidFill>
                  <a:schemeClr val="hlink"/>
                </a:solidFill>
                <a:latin typeface="Tahoma"/>
                <a:ea typeface="Tahoma"/>
                <a:cs typeface="Tahoma"/>
                <a:sym typeface="Tahoma"/>
                <a:hlinkClick r:id="rId3"/>
              </a:rPr>
              <a:t>VoD</a:t>
            </a:r>
            <a:r>
              <a:rPr lang="en-US" sz="2400" b="0" i="0" u="none">
                <a:solidFill>
                  <a:srgbClr val="80008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(Video on demand – відео за запитом) або скачуванням файлу є відсутність необхідності збереження даних. Таким чином, в мобільному пристрої не потрібно великого місця для зберігання медіа файлів.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Сервер, який є джерелом даних, може бути розміщений на майданчику даного оператора, або в іншій мережі. 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1331912" y="257175"/>
            <a:ext cx="7812087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IPTV - технологія нового покоління цифрового телебачення</a:t>
            </a:r>
            <a:r>
              <a:rPr lang="en-US" sz="32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179387" y="1630362"/>
            <a:ext cx="8704262" cy="47529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b="1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IPTV</a:t>
            </a: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– цифрова технологія багатопрограмного інтерактивного телевізійного мовлення в IP-мережі за допомогою пакетної передачі відео-даних по IP-протоколу (Video over IP).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Принцип роботи цієї технології наступний: - головне устаткування IPTV передає, а абонентський пристрій приймає потокове відео (streaming video).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Поняття “Потокове відео” позначає технології стискування, скорочення і буферизації відео-даних, які дозволяють передавати відео в реальному часі через інтернет. Головна особливість потокового відео полягає в тому, що при його передачі користувач не повинен чекати повного завантаження файлу для того, щоб його проглянути. Потокове відео пересилається безперервним потоком у вигляді послідовності IP-пакетів і програється у міру того, як передається на абонентський пристрій.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Схема реалізації інтерактивного цифрового телебачення</a:t>
            </a:r>
            <a:r>
              <a:rPr lang="en-US" sz="32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1"/>
          </p:nvPr>
        </p:nvSpPr>
        <p:spPr>
          <a:xfrm>
            <a:off x="250825" y="1628775"/>
            <a:ext cx="8704262" cy="47529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098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26" name="Google Shape;12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32362" y="3500437"/>
            <a:ext cx="3986212" cy="2808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3850" y="1700212"/>
            <a:ext cx="4419600" cy="2925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Схема реалізації інтерактивного цифрового телебачення</a:t>
            </a:r>
            <a:r>
              <a:rPr lang="en-US" sz="3200" b="0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250825" y="1628775"/>
            <a:ext cx="8704262" cy="47529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0980" algn="l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912" y="2205037"/>
            <a:ext cx="6696075" cy="3071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Протоколи потокового мовлення</a:t>
            </a:r>
            <a:endParaRPr/>
          </a:p>
        </p:txBody>
      </p:sp>
      <p:sp>
        <p:nvSpPr>
          <p:cNvPr id="143" name="Google Shape;143;p20"/>
          <p:cNvSpPr txBox="1"/>
          <p:nvPr/>
        </p:nvSpPr>
        <p:spPr>
          <a:xfrm>
            <a:off x="-7937" y="1341437"/>
            <a:ext cx="9144000" cy="563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Датаграмні протоколи, такі як User Datagram Protocol (UDP), відправляють потік медіаінформації як потік окремих маленьких пакетів. Він простий і ефективний; в той же час, у специфікації протоколу немає гарантії доставки даних одержувачу. При втраті даних потік може бути відключений.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Протоколи RTSP, RTP і RTCP спеціально розроблялися для передачі мультимедійної інформації по мережі. Останні два побудовані на основі UDP.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Надійні протоколи, такі як TCP, гарантують коректність одержуваних даних клієнтів потокового мовлення. Однак при великій кількості помилок при з'єднанні/підтвердженні одержуваної інформації передана інформація може викликати значні затримки при передачі інформації на час, витрачений на пересилання пошкодженої інформації. Одним з рішень даної проблеми є буферизація інформації на стороні клієнта.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1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1331912" y="188912"/>
            <a:ext cx="7612062" cy="1011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ahoma"/>
              <a:buNone/>
            </a:pPr>
            <a:r>
              <a:rPr lang="en-US" sz="3200" b="1" i="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Протоколи потокового мовлення</a:t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11112" y="1412875"/>
            <a:ext cx="9144000" cy="747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Протоколи Unicast відправляють окрему копію даних кожному клієнту. Unicast сильно утруднює масштабування сервера для великої кількості клієнтів.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Multicast дозволяє передавати один потік інформації групі клієнтів по мережі. Одним з потенційних недоліків групової передачі є відсутність можливості реалізувати функцію відео за запитом. Проте, ця проблема може бути вирішена впровадженням у мережу передачі даних кешуючих серверів.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r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Протоколи P2P можуть використовуватися при поширенні попередньо записаної мультимедіа між комп'ютерами. Це знімає навантаження з сервера, проте мережу передачі даних між сервером і одним з клієнтів стає вузьким місцем даного варіанта реалізації потокового мовлення інформації.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/>
        </p:nvSpPr>
        <p:spPr>
          <a:xfrm>
            <a:off x="6246812" y="6383337"/>
            <a:ext cx="2897187" cy="474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©Герасимчук О.О., 2009</a:t>
            </a:r>
            <a:b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©www.elearning.lntu.info</a:t>
            </a:r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250825" y="1628775"/>
            <a:ext cx="8704262" cy="475297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перегляду потокового відео використовується спеціальна приставка до телевізора Set top Box (STB), яка з одного боку підключена до мережі оператора (середовище мовлення), а з іншої - має з'єднання з телевізором. Абонентський пристрій STB декодує відео-дані і виводить розшифроване відео на екран телевізора.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Абонент IPTV отримує від оператора пакет послуг, найважливішою особливістю яких є інтерактивність, тобто можливість для абонента оперативно вибирати і міняти склад послуг, на які він підписаний, і у будь-який момент замовити додаткову послугу, наприклад, додатковий платний перегляд фільму.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Базовою послугою, яку отримує абонент за допомогою технології IPTV перш за все, є багатопрограмна трансляція телевізійних каналів, або власне IP-телебачення (IPTV). </a:t>
            </a: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650</Words>
  <Application>Microsoft Office PowerPoint</Application>
  <PresentationFormat>Экран (4:3)</PresentationFormat>
  <Paragraphs>71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Tahoma</vt:lpstr>
      <vt:lpstr>Times New Roman</vt:lpstr>
      <vt:lpstr>Noto Sans Symbols</vt:lpstr>
      <vt:lpstr>1_Палитра</vt:lpstr>
      <vt:lpstr>Палитра</vt:lpstr>
      <vt:lpstr>Тема: Потокове телебачення та відео </vt:lpstr>
      <vt:lpstr>Передача потокових даних (streaming)</vt:lpstr>
      <vt:lpstr>Передача потокових даних (streaming)</vt:lpstr>
      <vt:lpstr>IPTV - технологія нового покоління цифрового телебачення </vt:lpstr>
      <vt:lpstr>Схема реалізації інтерактивного цифрового телебачення </vt:lpstr>
      <vt:lpstr>Схема реалізації інтерактивного цифрового телебачення </vt:lpstr>
      <vt:lpstr>Протоколи потокового мовлення</vt:lpstr>
      <vt:lpstr>Протоколи потокового мовлення</vt:lpstr>
      <vt:lpstr>Слайд 9</vt:lpstr>
      <vt:lpstr>Set top Box</vt:lpstr>
      <vt:lpstr>Архітектура комплексу IPTV </vt:lpstr>
      <vt:lpstr>IPTV</vt:lpstr>
      <vt:lpstr>IPTV абонентові надається ряд послуг:</vt:lpstr>
      <vt:lpstr>Слайд 14</vt:lpstr>
      <vt:lpstr>Список систем потокового мультимедіа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Потокове телебачення та відео </dc:title>
  <cp:lastModifiedBy>Admin</cp:lastModifiedBy>
  <cp:revision>1</cp:revision>
  <dcterms:modified xsi:type="dcterms:W3CDTF">2021-03-24T07:52:07Z</dcterms:modified>
</cp:coreProperties>
</file>