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9" r:id="rId5"/>
    <p:sldId id="372" r:id="rId6"/>
    <p:sldId id="373" r:id="rId7"/>
    <p:sldId id="374" r:id="rId8"/>
    <p:sldId id="375" r:id="rId9"/>
    <p:sldId id="330" r:id="rId10"/>
    <p:sldId id="262" r:id="rId11"/>
    <p:sldId id="268" r:id="rId12"/>
    <p:sldId id="263" r:id="rId13"/>
    <p:sldId id="331" r:id="rId14"/>
    <p:sldId id="267" r:id="rId15"/>
    <p:sldId id="359" r:id="rId16"/>
    <p:sldId id="360" r:id="rId17"/>
    <p:sldId id="269" r:id="rId18"/>
    <p:sldId id="332" r:id="rId19"/>
    <p:sldId id="333" r:id="rId20"/>
    <p:sldId id="334" r:id="rId21"/>
    <p:sldId id="335" r:id="rId22"/>
    <p:sldId id="361" r:id="rId23"/>
    <p:sldId id="362" r:id="rId24"/>
    <p:sldId id="336" r:id="rId25"/>
    <p:sldId id="337" r:id="rId26"/>
    <p:sldId id="338" r:id="rId27"/>
    <p:sldId id="339" r:id="rId28"/>
    <p:sldId id="340" r:id="rId29"/>
    <p:sldId id="341" r:id="rId30"/>
    <p:sldId id="342" r:id="rId31"/>
    <p:sldId id="343" r:id="rId32"/>
    <p:sldId id="344" r:id="rId33"/>
    <p:sldId id="363"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64" r:id="rId48"/>
    <p:sldId id="365" r:id="rId49"/>
    <p:sldId id="366" r:id="rId50"/>
    <p:sldId id="367" r:id="rId51"/>
    <p:sldId id="368" r:id="rId52"/>
    <p:sldId id="369" r:id="rId53"/>
    <p:sldId id="370" r:id="rId54"/>
    <p:sldId id="371" r:id="rId55"/>
    <p:sldId id="299" r:id="rId56"/>
    <p:sldId id="358"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2" d="100"/>
          <a:sy n="112" d="100"/>
        </p:scale>
        <p:origin x="-41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17.05.2023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17.05.2023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17.05.2023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17.05.2023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17.05.2023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17.05.2023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17.05.2023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17.05.2023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uk.wikipedia.org/wiki/%D0%95%D0%BA%D0%BE%D0%BD%D0%BE%D0%BC%D1%96%D1%87%D0%BD%D1%96_%D0%BD%D0%BE%D1%80%D0%BC%D0%B0%D1%82%D0%B8%D0%B2%D0%B8_%D0%B4%D1%96%D1%8F%D0%BB%D1%8C%D0%BD%D0%BE%D1%81%D1%82%D1%96_%D0%B1%D0%B0%D0%BD%D0%BA%D1%96%D0%B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139881" cy="1799178"/>
          </a:xfrm>
        </p:spPr>
        <p:txBody>
          <a:bodyPr/>
          <a:lstStyle/>
          <a:p>
            <a:pPr algn="just"/>
            <a:r>
              <a:rPr lang="ru-RU" sz="4800" dirty="0" smtClean="0"/>
              <a:t>Тема </a:t>
            </a:r>
            <a:r>
              <a:rPr lang="ru-RU" sz="4800" dirty="0"/>
              <a:t>18. </a:t>
            </a:r>
            <a:r>
              <a:rPr lang="ru-RU" sz="4800" dirty="0" err="1"/>
              <a:t>Державне</a:t>
            </a:r>
            <a:r>
              <a:rPr lang="ru-RU" sz="4800" dirty="0"/>
              <a:t> </a:t>
            </a:r>
            <a:r>
              <a:rPr lang="ru-RU" sz="4800" dirty="0" err="1"/>
              <a:t>регулювання</a:t>
            </a:r>
            <a:r>
              <a:rPr lang="ru-RU" sz="4800" dirty="0"/>
              <a:t> </a:t>
            </a:r>
            <a:r>
              <a:rPr lang="ru-RU" sz="4800" dirty="0" err="1"/>
              <a:t>банківської</a:t>
            </a:r>
            <a:r>
              <a:rPr lang="ru-RU" sz="4800" dirty="0"/>
              <a:t> </a:t>
            </a:r>
            <a:r>
              <a:rPr lang="ru-RU" sz="4800" dirty="0" err="1" smtClean="0"/>
              <a:t>системи</a:t>
            </a:r>
            <a:endParaRPr lang="ru-RU" sz="4800" dirty="0"/>
          </a:p>
        </p:txBody>
      </p:sp>
      <p:sp>
        <p:nvSpPr>
          <p:cNvPr id="3" name="Подзаголовок 2"/>
          <p:cNvSpPr>
            <a:spLocks noGrp="1"/>
          </p:cNvSpPr>
          <p:nvPr>
            <p:ph type="subTitle" idx="1"/>
          </p:nvPr>
        </p:nvSpPr>
        <p:spPr>
          <a:xfrm>
            <a:off x="1013988" y="2353901"/>
            <a:ext cx="10139881" cy="3748135"/>
          </a:xfrm>
        </p:spPr>
        <p:txBody>
          <a:bodyPr>
            <a:normAutofit fontScale="92500"/>
          </a:bodyPr>
          <a:lstStyle/>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1.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Необхідність та цілі регулювання банківської діяльності.</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2.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Регулювання діяльності банку на етапі створення та державної реєстрації.</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3.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Регулювання діяльності комерційних банків за допомогою економічних нормативів. </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4.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Банківський нагляд, його завдання та принципи організації.</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5. </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Форми та методи банківського нагляду.</a:t>
            </a: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5"/>
            <a:ext cx="10630444" cy="581232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Методи банківського регулювання матеріалізуються через систему заходів, які умовно поділяють на превентивні, що застосовуються для уникнення можливих негативних наслідків за тієї чи іншої економічної ситуації, та протекційні, що вживаються для захисту від уже існуючої ситуації.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превентивних заходів, зокрема, можна віднести: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вимоги </a:t>
            </a:r>
            <a:r>
              <a:rPr lang="uk-UA" sz="2200" dirty="0">
                <a:latin typeface="Times New Roman" panose="02020603050405020304" pitchFamily="18" charset="0"/>
                <a:cs typeface="Times New Roman" panose="02020603050405020304" pitchFamily="18" charset="0"/>
              </a:rPr>
              <a:t>щодо розміру та структури власного капіталу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вимоги </a:t>
            </a:r>
            <a:r>
              <a:rPr lang="uk-UA" sz="2200" dirty="0">
                <a:latin typeface="Times New Roman" panose="02020603050405020304" pitchFamily="18" charset="0"/>
                <a:cs typeface="Times New Roman" panose="02020603050405020304" pitchFamily="18" charset="0"/>
              </a:rPr>
              <a:t>щодо ліквідності;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диверсифікацію </a:t>
            </a:r>
            <a:r>
              <a:rPr lang="uk-UA" sz="2200" dirty="0">
                <a:latin typeface="Times New Roman" panose="02020603050405020304" pitchFamily="18" charset="0"/>
                <a:cs typeface="Times New Roman" panose="02020603050405020304" pitchFamily="18" charset="0"/>
              </a:rPr>
              <a:t>банківських ризиків;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обмеження </a:t>
            </a:r>
            <a:r>
              <a:rPr lang="uk-UA" sz="2200" dirty="0">
                <a:latin typeface="Times New Roman" panose="02020603050405020304" pitchFamily="18" charset="0"/>
                <a:cs typeface="Times New Roman" panose="02020603050405020304" pitchFamily="18" charset="0"/>
              </a:rPr>
              <a:t>виконуваних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протекційних заходів належать: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створення </a:t>
            </a:r>
            <a:r>
              <a:rPr lang="uk-UA" sz="2200" dirty="0">
                <a:latin typeface="Times New Roman" panose="02020603050405020304" pitchFamily="18" charset="0"/>
                <a:cs typeface="Times New Roman" panose="02020603050405020304" pitchFamily="18" charset="0"/>
              </a:rPr>
              <a:t>системи гарантування вкладів;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формування </a:t>
            </a:r>
            <a:r>
              <a:rPr lang="uk-UA" sz="2200" dirty="0">
                <a:latin typeface="Times New Roman" panose="02020603050405020304" pitchFamily="18" charset="0"/>
                <a:cs typeface="Times New Roman" panose="02020603050405020304" pitchFamily="18" charset="0"/>
              </a:rPr>
              <a:t>банками резервів на покриття кредитних та інших ризиків;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рефінансування </a:t>
            </a:r>
            <a:r>
              <a:rPr lang="uk-UA" sz="2200" dirty="0">
                <a:latin typeface="Times New Roman" panose="02020603050405020304" pitchFamily="18" charset="0"/>
                <a:cs typeface="Times New Roman" panose="02020603050405020304" pitchFamily="18" charset="0"/>
              </a:rPr>
              <a:t>центральним банком комерційних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допомога </a:t>
            </a:r>
            <a:r>
              <a:rPr lang="uk-UA" sz="2200" dirty="0">
                <a:latin typeface="Times New Roman" panose="02020603050405020304" pitchFamily="18" charset="0"/>
                <a:cs typeface="Times New Roman" panose="02020603050405020304" pitchFamily="18" charset="0"/>
              </a:rPr>
              <a:t>інших державних органів.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Національний </a:t>
            </a:r>
            <a:r>
              <a:rPr lang="uk-UA" sz="2200" dirty="0">
                <a:latin typeface="Times New Roman" panose="02020603050405020304" pitchFamily="18" charset="0"/>
                <a:cs typeface="Times New Roman" panose="02020603050405020304" pitchFamily="18" charset="0"/>
              </a:rPr>
              <a:t>банк здійснює функції банківського регулювання на індивідуальній та консолідованій основі за діяльністю банків та банківських груп у межах та порядку, передбачених законодавством України.</a:t>
            </a:r>
          </a:p>
        </p:txBody>
      </p:sp>
    </p:spTree>
    <p:extLst>
      <p:ext uri="{BB962C8B-B14F-4D97-AF65-F5344CB8AC3E}">
        <p14:creationId xmlns:p14="http://schemas.microsoft.com/office/powerpoint/2010/main" val="361243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684766" cy="5604095"/>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a:t>
            </a:r>
            <a:r>
              <a:rPr lang="uk-UA" sz="2200" dirty="0">
                <a:latin typeface="Times New Roman" panose="02020603050405020304" pitchFamily="18" charset="0"/>
                <a:cs typeface="Times New Roman" panose="02020603050405020304" pitchFamily="18" charset="0"/>
              </a:rPr>
              <a:t>цілому виокремлюють три основні моделі спеціального нагляду за діяльністю як банківських так і небанківських фінансових інститутів.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a:t>
            </a:r>
            <a:r>
              <a:rPr lang="uk-UA" sz="2200" dirty="0">
                <a:latin typeface="Times New Roman" panose="02020603050405020304" pitchFamily="18" charset="0"/>
                <a:cs typeface="Times New Roman" panose="02020603050405020304" pitchFamily="18" charset="0"/>
              </a:rPr>
              <a:t>. Традиційно-секторна модель, яка передбачає розподіл повноважень регулятивних органів за секторами фінансового ринку. Ці спеціалізовані організації проводять регулювання лише свого сектору фінансового ринку – банківського, страхового, ринку цінних паперів та ін. Такий спосіб спрощує регулювання фінансового ринку, оскільки за кожний його сектор відповідає свій орган, а їх функції не дублюються. Необхідно зазначити, що секторна модель поступово втрачає популярність, і країни з розвиненими фінансовими ринками від неї відходять. У цілому, використання цієї моделі характерне для недостатньо розвинених фінансових ринків.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a:t>
            </a:r>
            <a:r>
              <a:rPr lang="uk-UA" sz="2200" dirty="0">
                <a:latin typeface="Times New Roman" panose="02020603050405020304" pitchFamily="18" charset="0"/>
                <a:cs typeface="Times New Roman" panose="02020603050405020304" pitchFamily="18" charset="0"/>
              </a:rPr>
              <a:t>. Модель </a:t>
            </a:r>
            <a:r>
              <a:rPr lang="uk-UA" sz="2200" dirty="0" err="1">
                <a:latin typeface="Times New Roman" panose="02020603050405020304" pitchFamily="18" charset="0"/>
                <a:cs typeface="Times New Roman" panose="02020603050405020304" pitchFamily="18" charset="0"/>
              </a:rPr>
              <a:t>мегарегулятора</a:t>
            </a:r>
            <a:r>
              <a:rPr lang="uk-UA" sz="2200" dirty="0">
                <a:latin typeface="Times New Roman" panose="02020603050405020304" pitchFamily="18" charset="0"/>
                <a:cs typeface="Times New Roman" panose="02020603050405020304" pitchFamily="18" charset="0"/>
              </a:rPr>
              <a:t>, яка передбачає, що контроль за будь-якою діяльністю з надання фінансових послуг здійснює єдиний орган – </a:t>
            </a:r>
            <a:r>
              <a:rPr lang="uk-UA" sz="2200" dirty="0" err="1">
                <a:latin typeface="Times New Roman" panose="02020603050405020304" pitchFamily="18" charset="0"/>
                <a:cs typeface="Times New Roman" panose="02020603050405020304" pitchFamily="18" charset="0"/>
              </a:rPr>
              <a:t>макрорегулятор</a:t>
            </a:r>
            <a:r>
              <a:rPr lang="uk-UA" sz="2200" dirty="0">
                <a:latin typeface="Times New Roman" panose="02020603050405020304" pitchFamily="18" charset="0"/>
                <a:cs typeface="Times New Roman" panose="02020603050405020304" pitchFamily="18" charset="0"/>
              </a:rPr>
              <a:t>, який охоплює функції тих регулятивних органів, що увійшли до його складу. У більшості ринкових економік нормативно-правові акти, що регламентують діяльність центрального банку, покладають на нього основні повноваження щодо регулювання банківської діяльності</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3424" y="506995"/>
            <a:ext cx="10902049" cy="5640308"/>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У таких країнах як, наприклад Нідерланди та Японія, де успішно реалізовано модель </a:t>
            </a:r>
            <a:r>
              <a:rPr lang="uk-UA" sz="2200" dirty="0" err="1" smtClean="0">
                <a:latin typeface="Times New Roman" panose="02020603050405020304" pitchFamily="18" charset="0"/>
                <a:cs typeface="Times New Roman" panose="02020603050405020304" pitchFamily="18" charset="0"/>
              </a:rPr>
              <a:t>мегарегулятора</a:t>
            </a:r>
            <a:r>
              <a:rPr lang="uk-UA" sz="2200" dirty="0" smtClean="0">
                <a:latin typeface="Times New Roman" panose="02020603050405020304" pitchFamily="18" charset="0"/>
                <a:cs typeface="Times New Roman" panose="02020603050405020304" pitchFamily="18" charset="0"/>
              </a:rPr>
              <a:t> винятково центральний банк має повноваження щодо банківського регулювання. Така сама модель використовується в Естонії, Латвії, Угорщині та Мальті, де створено новий центральний орган з регулювання та нагляду.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 Модель розподіленого регулювання, яка передбачає передання повноважень з </a:t>
            </a:r>
            <a:r>
              <a:rPr lang="uk-UA" sz="2200" dirty="0" err="1" smtClean="0">
                <a:latin typeface="Times New Roman" panose="02020603050405020304" pitchFamily="18" charset="0"/>
                <a:cs typeface="Times New Roman" panose="02020603050405020304" pitchFamily="18" charset="0"/>
              </a:rPr>
              <a:t>пруденційного</a:t>
            </a:r>
            <a:r>
              <a:rPr lang="uk-UA" sz="2200" dirty="0" smtClean="0">
                <a:latin typeface="Times New Roman" panose="02020603050405020304" pitchFamily="18" charset="0"/>
                <a:cs typeface="Times New Roman" panose="02020603050405020304" pitchFamily="18" charset="0"/>
              </a:rPr>
              <a:t> нагляду одному органу, а з регулювання комерційних операцій на фінансовому ринку – іншому. Основне завдання такої моделі полягає в розмежуванні функцій </a:t>
            </a:r>
            <a:r>
              <a:rPr lang="uk-UA" sz="2200" dirty="0" err="1" smtClean="0">
                <a:latin typeface="Times New Roman" panose="02020603050405020304" pitchFamily="18" charset="0"/>
                <a:cs typeface="Times New Roman" panose="02020603050405020304" pitchFamily="18" charset="0"/>
              </a:rPr>
              <a:t>пруденційного</a:t>
            </a:r>
            <a:r>
              <a:rPr lang="uk-UA" sz="2200" dirty="0" smtClean="0">
                <a:latin typeface="Times New Roman" panose="02020603050405020304" pitchFamily="18" charset="0"/>
                <a:cs typeface="Times New Roman" panose="02020603050405020304" pitchFamily="18" charset="0"/>
              </a:rPr>
              <a:t> нагляду і нагляду за проведенням комерційних операцій. Зазначимо, що США, Німеччина, Франція та деякі інші країни використовують дану модель банківського регулювання, в межах якої центральний банк розподіляє </a:t>
            </a:r>
            <a:r>
              <a:rPr lang="uk-UA" sz="2200" dirty="0" err="1" smtClean="0">
                <a:latin typeface="Times New Roman" panose="02020603050405020304" pitchFamily="18" charset="0"/>
                <a:cs typeface="Times New Roman" panose="02020603050405020304" pitchFamily="18" charset="0"/>
              </a:rPr>
              <a:t>регулятивно</a:t>
            </a:r>
            <a:r>
              <a:rPr lang="uk-UA" sz="2200" dirty="0" smtClean="0">
                <a:latin typeface="Times New Roman" panose="02020603050405020304" pitchFamily="18" charset="0"/>
                <a:cs typeface="Times New Roman" panose="02020603050405020304" pitchFamily="18" charset="0"/>
              </a:rPr>
              <a:t>-наглядові повноваження з іншими спеціальними органами, які можуть створюватися під егідою центрального банку, міністерства фінансів, казначейства або бути взагалі незалежними органами, підзвітними законодавчій владі.</a:t>
            </a:r>
          </a:p>
          <a:p>
            <a:pPr marL="0" indent="0">
              <a:spcBef>
                <a:spcPts val="0"/>
              </a:spcBef>
              <a:buNone/>
            </a:pPr>
            <a:r>
              <a:rPr lang="ru-RU" sz="2200" dirty="0" err="1" smtClean="0">
                <a:latin typeface="Times New Roman" panose="02020603050405020304" pitchFamily="18" charset="0"/>
                <a:cs typeface="Times New Roman" panose="02020603050405020304" pitchFamily="18" charset="0"/>
              </a:rPr>
              <a:t>Необхідно</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відмітити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науково</a:t>
            </a:r>
            <a:r>
              <a:rPr lang="ru-RU" sz="2200" dirty="0">
                <a:latin typeface="Times New Roman" panose="02020603050405020304" pitchFamily="18" charset="0"/>
                <a:cs typeface="Times New Roman" panose="02020603050405020304" pitchFamily="18" charset="0"/>
              </a:rPr>
              <a:t>-практичному </a:t>
            </a:r>
            <a:r>
              <a:rPr lang="ru-RU" sz="2200" dirty="0" err="1">
                <a:latin typeface="Times New Roman" panose="02020603050405020304" pitchFamily="18" charset="0"/>
                <a:cs typeface="Times New Roman" panose="02020603050405020304" pitchFamily="18" charset="0"/>
              </a:rPr>
              <a:t>вимірі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існує</a:t>
            </a:r>
            <a:r>
              <a:rPr lang="ru-RU" sz="2200" dirty="0">
                <a:latin typeface="Times New Roman" panose="02020603050405020304" pitchFamily="18" charset="0"/>
                <a:cs typeface="Times New Roman" panose="02020603050405020304" pitchFamily="18" charset="0"/>
              </a:rPr>
              <a:t> модель, яку </a:t>
            </a:r>
            <a:r>
              <a:rPr lang="ru-RU" sz="2200" dirty="0" err="1">
                <a:latin typeface="Times New Roman" panose="02020603050405020304" pitchFamily="18" charset="0"/>
                <a:cs typeface="Times New Roman" panose="02020603050405020304" pitchFamily="18" charset="0"/>
              </a:rPr>
              <a:t>можна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вважати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розширеним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похідним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варіантом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моделі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розподіленого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регулювання</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4" y="488887"/>
            <a:ext cx="3078179" cy="594176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модель регулювання за функціями фінансового ринку. Кількість регулятивних органів в даній моделі визначається кількістю функцій фінансового ринку, для нагляду за реалізацією кожної з них створюється окремий орган. Основним недоліком цієї моделі є ризик надмірного розподілу компетентності </a:t>
            </a:r>
            <a:r>
              <a:rPr lang="uk-UA" sz="2200" dirty="0" smtClean="0">
                <a:latin typeface="Times New Roman" panose="02020603050405020304" pitchFamily="18" charset="0"/>
                <a:cs typeface="Times New Roman" panose="02020603050405020304" pitchFamily="18" charset="0"/>
              </a:rPr>
              <a:t>кожного з </a:t>
            </a:r>
            <a:r>
              <a:rPr lang="uk-UA" sz="2200" dirty="0">
                <a:latin typeface="Times New Roman" panose="02020603050405020304" pitchFamily="18" charset="0"/>
                <a:cs typeface="Times New Roman" panose="02020603050405020304" pitchFamily="18" charset="0"/>
              </a:rPr>
              <a:t>регулятивних </a:t>
            </a:r>
            <a:r>
              <a:rPr lang="uk-UA" sz="2200" dirty="0" smtClean="0">
                <a:latin typeface="Times New Roman" panose="02020603050405020304" pitchFamily="18" charset="0"/>
                <a:cs typeface="Times New Roman" panose="02020603050405020304" pitchFamily="18" charset="0"/>
              </a:rPr>
              <a:t>органів (рис. 3).</a:t>
            </a:r>
            <a:endParaRPr lang="uk-UA" sz="2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4"/>
          </p:nvPr>
        </p:nvPicPr>
        <p:blipFill>
          <a:blip r:embed="rId2"/>
          <a:stretch>
            <a:fillRect/>
          </a:stretch>
        </p:blipFill>
        <p:spPr>
          <a:xfrm>
            <a:off x="3766242" y="488887"/>
            <a:ext cx="7994209" cy="5941764"/>
          </a:xfrm>
          <a:prstGeom prst="rect">
            <a:avLst/>
          </a:prstGeom>
        </p:spPr>
      </p:pic>
    </p:spTree>
    <p:extLst>
      <p:ext uri="{BB962C8B-B14F-4D97-AF65-F5344CB8AC3E}">
        <p14:creationId xmlns:p14="http://schemas.microsoft.com/office/powerpoint/2010/main" val="347282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39086" cy="5993394"/>
          </a:xfrm>
        </p:spPr>
        <p:txBody>
          <a:bodyPr>
            <a:noAutofit/>
          </a:bodyPr>
          <a:lstStyle/>
          <a:p>
            <a:pPr marL="0" indent="0" algn="ctr">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b="1" dirty="0" smtClean="0">
                <a:latin typeface="Times New Roman" panose="02020603050405020304" pitchFamily="18" charset="0"/>
                <a:cs typeface="Times New Roman" panose="02020603050405020304" pitchFamily="18" charset="0"/>
              </a:rPr>
              <a:t>2. Регулювання діяльності банку на етапі створення та державної реєстрації.</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Вимоги щодо здійснення державної реєстрації банку як фінансової установи наведено в Законі України «Про банки і банківську діяльність» та Положенні про ліцензування банків затвердженому Постановою Правління Національного банку України № 149 від 22.12.2018 року. Остаточне рішення про можливість створення комерційного банку з національним капіталом приймає Комісія з питань нагляду і регулювання діяльності банків. Для банків, що створюються за участю іноземного капіталу, таке рішення ухвалюється Правлінням </a:t>
            </a:r>
            <a:r>
              <a:rPr lang="uk-UA" sz="2200" dirty="0">
                <a:latin typeface="Times New Roman" panose="02020603050405020304" pitchFamily="18" charset="0"/>
                <a:cs typeface="Times New Roman" panose="02020603050405020304" pitchFamily="18" charset="0"/>
              </a:rPr>
              <a:t>НБУ. </a:t>
            </a:r>
            <a:r>
              <a:rPr lang="uk-UA" sz="2200" dirty="0" smtClean="0">
                <a:latin typeface="Times New Roman" panose="02020603050405020304" pitchFamily="18" charset="0"/>
                <a:cs typeface="Times New Roman" panose="02020603050405020304" pitchFamily="18" charset="0"/>
              </a:rPr>
              <a:t>Учасниками </a:t>
            </a:r>
            <a:r>
              <a:rPr lang="uk-UA" sz="2200" dirty="0">
                <a:latin typeface="Times New Roman" panose="02020603050405020304" pitchFamily="18" charset="0"/>
                <a:cs typeface="Times New Roman" panose="02020603050405020304" pitchFamily="18" charset="0"/>
              </a:rPr>
              <a:t>(засновниками) банку можуть бути: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юридичні і фізичні особи, резиденти та нерезиденти;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держава в особі Кабінету Міністрів України </a:t>
            </a:r>
            <a:r>
              <a:rPr lang="uk-UA" sz="2200" dirty="0" smtClean="0">
                <a:latin typeface="Times New Roman" panose="02020603050405020304" pitchFamily="18" charset="0"/>
                <a:cs typeface="Times New Roman" panose="02020603050405020304" pitchFamily="18" charset="0"/>
              </a:rPr>
              <a:t>або уповноважених </a:t>
            </a:r>
            <a:r>
              <a:rPr lang="uk-UA" sz="2200" dirty="0">
                <a:latin typeface="Times New Roman" panose="02020603050405020304" pitchFamily="18" charset="0"/>
                <a:cs typeface="Times New Roman" panose="02020603050405020304" pitchFamily="18" charset="0"/>
              </a:rPr>
              <a:t>ним органів;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інститути </a:t>
            </a:r>
            <a:r>
              <a:rPr lang="uk-UA" sz="2200" dirty="0">
                <a:latin typeface="Times New Roman" panose="02020603050405020304" pitchFamily="18" charset="0"/>
                <a:cs typeface="Times New Roman" panose="02020603050405020304" pitchFamily="18" charset="0"/>
              </a:rPr>
              <a:t>спільного інвестування за умови, що вони </a:t>
            </a:r>
            <a:r>
              <a:rPr lang="uk-UA" sz="2200" dirty="0" smtClean="0">
                <a:latin typeface="Times New Roman" panose="02020603050405020304" pitchFamily="18" charset="0"/>
                <a:cs typeface="Times New Roman" panose="02020603050405020304" pitchFamily="18" charset="0"/>
              </a:rPr>
              <a:t>є корпоративним </a:t>
            </a:r>
            <a:r>
              <a:rPr lang="uk-UA" sz="2200" dirty="0">
                <a:latin typeface="Times New Roman" panose="02020603050405020304" pitchFamily="18" charset="0"/>
                <a:cs typeface="Times New Roman" panose="02020603050405020304" pitchFamily="18" charset="0"/>
              </a:rPr>
              <a:t>венчурним фондом, більш як 75 відсотків </a:t>
            </a:r>
            <a:r>
              <a:rPr lang="uk-UA" sz="2200" dirty="0" smtClean="0">
                <a:latin typeface="Times New Roman" panose="02020603050405020304" pitchFamily="18" charset="0"/>
                <a:cs typeface="Times New Roman" panose="02020603050405020304" pitchFamily="18" charset="0"/>
              </a:rPr>
              <a:t>акцій (</a:t>
            </a:r>
            <a:r>
              <a:rPr lang="uk-UA" sz="2200" dirty="0">
                <a:latin typeface="Times New Roman" panose="02020603050405020304" pitchFamily="18" charset="0"/>
                <a:cs typeface="Times New Roman" panose="02020603050405020304" pitchFamily="18" charset="0"/>
              </a:rPr>
              <a:t>інвестиційних сертифікатів) якого і більш як 75 відсотків </a:t>
            </a:r>
            <a:r>
              <a:rPr lang="uk-UA" sz="2200" dirty="0" smtClean="0">
                <a:latin typeface="Times New Roman" panose="02020603050405020304" pitchFamily="18" charset="0"/>
                <a:cs typeface="Times New Roman" panose="02020603050405020304" pitchFamily="18" charset="0"/>
              </a:rPr>
              <a:t>акцій (</a:t>
            </a:r>
            <a:r>
              <a:rPr lang="uk-UA" sz="2200" dirty="0">
                <a:latin typeface="Times New Roman" panose="02020603050405020304" pitchFamily="18" charset="0"/>
                <a:cs typeface="Times New Roman" panose="02020603050405020304" pitchFamily="18" charset="0"/>
              </a:rPr>
              <a:t>часток) компанії з </a:t>
            </a:r>
            <a:r>
              <a:rPr lang="uk-UA" sz="2200" dirty="0" err="1">
                <a:latin typeface="Times New Roman" panose="02020603050405020304" pitchFamily="18" charset="0"/>
                <a:cs typeface="Times New Roman" panose="02020603050405020304" pitchFamily="18" charset="0"/>
              </a:rPr>
              <a:t>управл</a:t>
            </a:r>
            <a:r>
              <a:rPr lang="en-US" sz="2200" dirty="0" err="1">
                <a:latin typeface="Times New Roman" panose="02020603050405020304" pitchFamily="18" charset="0"/>
                <a:cs typeface="Times New Roman" panose="02020603050405020304" pitchFamily="18" charset="0"/>
              </a:rPr>
              <a:t>i</a:t>
            </a:r>
            <a:r>
              <a:rPr lang="uk-UA" sz="2200" dirty="0" err="1">
                <a:latin typeface="Times New Roman" panose="02020603050405020304" pitchFamily="18" charset="0"/>
                <a:cs typeface="Times New Roman" panose="02020603050405020304" pitchFamily="18" charset="0"/>
              </a:rPr>
              <a:t>ння</a:t>
            </a:r>
            <a:r>
              <a:rPr lang="uk-UA" sz="2200" dirty="0">
                <a:latin typeface="Times New Roman" panose="02020603050405020304" pitchFamily="18" charset="0"/>
                <a:cs typeface="Times New Roman" panose="02020603050405020304" pitchFamily="18" charset="0"/>
              </a:rPr>
              <a:t> активами якого прямо </a:t>
            </a:r>
            <a:r>
              <a:rPr lang="uk-UA" sz="2200" dirty="0" smtClean="0">
                <a:latin typeface="Times New Roman" panose="02020603050405020304" pitchFamily="18" charset="0"/>
                <a:cs typeface="Times New Roman" panose="02020603050405020304" pitchFamily="18" charset="0"/>
              </a:rPr>
              <a:t>та/або опосередковано </a:t>
            </a:r>
            <a:r>
              <a:rPr lang="uk-UA" sz="2200" dirty="0">
                <a:latin typeface="Times New Roman" panose="02020603050405020304" pitchFamily="18" charset="0"/>
                <a:cs typeface="Times New Roman" panose="02020603050405020304" pitchFamily="18" charset="0"/>
              </a:rPr>
              <a:t>належать одній особі або групі </a:t>
            </a:r>
            <a:r>
              <a:rPr lang="uk-UA" sz="2200" dirty="0" smtClean="0">
                <a:latin typeface="Times New Roman" panose="02020603050405020304" pitchFamily="18" charset="0"/>
                <a:cs typeface="Times New Roman" panose="02020603050405020304" pitchFamily="18" charset="0"/>
              </a:rPr>
              <a:t>асоційованих осіб</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Необхідною умовою створення банку є його </a:t>
            </a:r>
            <a:r>
              <a:rPr lang="uk-UA" sz="2200" dirty="0" smtClean="0">
                <a:latin typeface="Times New Roman" panose="02020603050405020304" pitchFamily="18" charset="0"/>
                <a:cs typeface="Times New Roman" panose="02020603050405020304" pitchFamily="18" charset="0"/>
              </a:rPr>
              <a:t>державна реєстрація</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8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4" y="488887"/>
            <a:ext cx="2462543" cy="5941764"/>
          </a:xfrm>
        </p:spPr>
        <p:txBody>
          <a:bodyPr>
            <a:noAutofit/>
          </a:bodyPr>
          <a:lstStyle/>
          <a:p>
            <a:pPr marL="0" indent="0" algn="just">
              <a:spcBef>
                <a:spcPts val="0"/>
              </a:spcBef>
              <a:buNone/>
            </a:pPr>
            <a:r>
              <a:rPr lang="uk-UA" sz="2200" i="1" dirty="0">
                <a:latin typeface="Times New Roman" panose="02020603050405020304" pitchFamily="18" charset="0"/>
                <a:cs typeface="Times New Roman" panose="02020603050405020304" pitchFamily="18" charset="0"/>
              </a:rPr>
              <a:t>Державна реєстрація банку – </a:t>
            </a:r>
            <a:r>
              <a:rPr lang="uk-UA" sz="2200" dirty="0">
                <a:latin typeface="Times New Roman" panose="02020603050405020304" pitchFamily="18" charset="0"/>
                <a:cs typeface="Times New Roman" panose="02020603050405020304" pitchFamily="18" charset="0"/>
              </a:rPr>
              <a:t>це надання банку статусу юридичної особи.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Реєстрація банку є складною процедурою і здійснюється в законодавчо установленому порядку дій, які умовно можна об’єднати в сім </a:t>
            </a:r>
            <a:r>
              <a:rPr lang="uk-UA" sz="2200" dirty="0" smtClean="0">
                <a:latin typeface="Times New Roman" panose="02020603050405020304" pitchFamily="18" charset="0"/>
                <a:cs typeface="Times New Roman" panose="02020603050405020304" pitchFamily="18" charset="0"/>
              </a:rPr>
              <a:t>етапів (табл. 1):</a:t>
            </a:r>
            <a:endParaRPr lang="uk-UA" sz="22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4"/>
          </p:nvPr>
        </p:nvPicPr>
        <p:blipFill>
          <a:blip r:embed="rId2"/>
          <a:stretch>
            <a:fillRect/>
          </a:stretch>
        </p:blipFill>
        <p:spPr>
          <a:xfrm>
            <a:off x="3298607" y="488887"/>
            <a:ext cx="7475018" cy="5803357"/>
          </a:xfrm>
          <a:prstGeom prst="rect">
            <a:avLst/>
          </a:prstGeom>
        </p:spPr>
      </p:pic>
    </p:spTree>
    <p:extLst>
      <p:ext uri="{BB962C8B-B14F-4D97-AF65-F5344CB8AC3E}">
        <p14:creationId xmlns:p14="http://schemas.microsoft.com/office/powerpoint/2010/main" val="147726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3" y="488887"/>
            <a:ext cx="3793403" cy="5941764"/>
          </a:xfrm>
        </p:spPr>
        <p:txBody>
          <a:bodyPr>
            <a:no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В Україні банки створюються з дозволу НБУ внесенням відповідного запису до Державного реєстру банків. Процедура реєстрації банку проводиться відповідно до статей Глави 2 Закону України «Про банки і банківську діяльність». Певна увага приділяється пакету документів, який необхідно подати до територіального управління НБУ за місцем створення банку для його реєстрації. Особа, уповноважена учасниками банку для погодження статуту, подає НБУ разом із заявою про погодження статуту такі документи (рис. 4):</a:t>
            </a:r>
            <a:endParaRPr lang="uk-UA"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4"/>
          </p:nvPr>
        </p:nvPicPr>
        <p:blipFill>
          <a:blip r:embed="rId2"/>
          <a:stretch>
            <a:fillRect/>
          </a:stretch>
        </p:blipFill>
        <p:spPr>
          <a:xfrm>
            <a:off x="4458086" y="588476"/>
            <a:ext cx="7248044" cy="5558828"/>
          </a:xfrm>
          <a:prstGeom prst="rect">
            <a:avLst/>
          </a:prstGeom>
        </p:spPr>
      </p:pic>
    </p:spTree>
    <p:extLst>
      <p:ext uri="{BB962C8B-B14F-4D97-AF65-F5344CB8AC3E}">
        <p14:creationId xmlns:p14="http://schemas.microsoft.com/office/powerpoint/2010/main" val="338907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02874"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протоколи зборів засновників та установчих зборів, договір про створення банку або рішення про створення державного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статут банку, погоджений з НБУ;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копії документів, визначених НБУ, необхідних для ідентифікації самого засновника та всіх осіб, через яких здійснюватиметься опосередковане володіння істотною участю у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документи, визначені НБУ, що дають змогу зробити висновок про: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ділову репутацію самого засновника, а для засновника - юридичної особи також і членів виконавчого органу та/або наглядової ради та всіх осіб, через яких здійснюватиметься опосередковане володіння істотною участю в особі, яка має намір здійснювати банківську діяльність;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фінансовий стан засновника - юридичної особи, а також про майновий стан засновника - фізичної особи;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наявність у засновника достатньої кількості власних коштів для здійснення заявленого внеску до статутного капіталу, джерела походження таких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документи, що засвідчують повну сплату засновниками внесків до статутного капіталу;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42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99339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6) відомості про структуру власності самої юридичної особи, яка має намір здійснювати банківську діяльність, </a:t>
            </a:r>
            <a:r>
              <a:rPr lang="uk-UA" sz="2200" dirty="0" smtClean="0">
                <a:latin typeface="Times New Roman" panose="02020603050405020304" pitchFamily="18" charset="0"/>
                <a:cs typeface="Times New Roman" panose="02020603050405020304" pitchFamily="18" charset="0"/>
              </a:rPr>
              <a:t>та засновника</a:t>
            </a:r>
            <a:r>
              <a:rPr lang="uk-UA" sz="2200" dirty="0">
                <a:latin typeface="Times New Roman" panose="02020603050405020304" pitchFamily="18" charset="0"/>
                <a:cs typeface="Times New Roman" panose="02020603050405020304" pitchFamily="18" charset="0"/>
              </a:rPr>
              <a:t>, що набуває істотної участі в ній, відповідно до </a:t>
            </a:r>
            <a:r>
              <a:rPr lang="uk-UA" sz="2200" dirty="0" smtClean="0">
                <a:latin typeface="Times New Roman" panose="02020603050405020304" pitchFamily="18" charset="0"/>
                <a:cs typeface="Times New Roman" panose="02020603050405020304" pitchFamily="18" charset="0"/>
              </a:rPr>
              <a:t>вимог НБУ;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7) відомості за формою, встановленою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про асоційованих осіб засновника </a:t>
            </a:r>
            <a:r>
              <a:rPr lang="uk-UA" sz="2200" dirty="0" smtClean="0">
                <a:latin typeface="Times New Roman" panose="02020603050405020304" pitchFamily="18" charset="0"/>
                <a:cs typeface="Times New Roman" panose="02020603050405020304" pitchFamily="18" charset="0"/>
              </a:rPr>
              <a:t>– фізичної особи</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8) відомості за формою, встановленою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про юридичних осіб, у яких засновник </a:t>
            </a:r>
            <a:r>
              <a:rPr lang="uk-UA" sz="2200" dirty="0" smtClean="0">
                <a:latin typeface="Times New Roman" panose="02020603050405020304" pitchFamily="18" charset="0"/>
                <a:cs typeface="Times New Roman" panose="02020603050405020304" pitchFamily="18" charset="0"/>
              </a:rPr>
              <a:t>– фізична особа </a:t>
            </a:r>
            <a:r>
              <a:rPr lang="uk-UA" sz="2200" dirty="0">
                <a:latin typeface="Times New Roman" panose="02020603050405020304" pitchFamily="18" charset="0"/>
                <a:cs typeface="Times New Roman" panose="02020603050405020304" pitchFamily="18" charset="0"/>
              </a:rPr>
              <a:t>є керівником та/або контролером; відомості за формою</a:t>
            </a:r>
            <a:r>
              <a:rPr lang="uk-UA" sz="2200" dirty="0" smtClean="0">
                <a:latin typeface="Times New Roman" panose="02020603050405020304" pitchFamily="18" charset="0"/>
                <a:cs typeface="Times New Roman" panose="02020603050405020304" pitchFamily="18" charset="0"/>
              </a:rPr>
              <a:t>, встановленою НБУ, </a:t>
            </a:r>
            <a:r>
              <a:rPr lang="uk-UA" sz="2200" dirty="0">
                <a:latin typeface="Times New Roman" panose="02020603050405020304" pitchFamily="18" charset="0"/>
                <a:cs typeface="Times New Roman" panose="02020603050405020304" pitchFamily="18" charset="0"/>
              </a:rPr>
              <a:t>про пов’язаних </a:t>
            </a:r>
            <a:r>
              <a:rPr lang="uk-UA" sz="2200" dirty="0" smtClean="0">
                <a:latin typeface="Times New Roman" panose="02020603050405020304" pitchFamily="18" charset="0"/>
                <a:cs typeface="Times New Roman" panose="02020603050405020304" pitchFamily="18" charset="0"/>
              </a:rPr>
              <a:t>із банком </a:t>
            </a:r>
            <a:r>
              <a:rPr lang="uk-UA" sz="2200" dirty="0">
                <a:latin typeface="Times New Roman" panose="02020603050405020304" pitchFamily="18" charset="0"/>
                <a:cs typeface="Times New Roman" panose="02020603050405020304" pitchFamily="18" charset="0"/>
              </a:rPr>
              <a:t>осіб, що відповідають ознакам, передбаченим </a:t>
            </a:r>
            <a:r>
              <a:rPr lang="uk-UA" sz="2200" dirty="0" smtClean="0">
                <a:latin typeface="Times New Roman" panose="02020603050405020304" pitchFamily="18" charset="0"/>
                <a:cs typeface="Times New Roman" panose="02020603050405020304" pitchFamily="18" charset="0"/>
              </a:rPr>
              <a:t>частиною першою </a:t>
            </a:r>
            <a:r>
              <a:rPr lang="uk-UA" sz="2200" dirty="0">
                <a:latin typeface="Times New Roman" panose="02020603050405020304" pitchFamily="18" charset="0"/>
                <a:cs typeface="Times New Roman" panose="02020603050405020304" pitchFamily="18" charset="0"/>
              </a:rPr>
              <a:t>статті 52 Закону України «Про банки і </a:t>
            </a:r>
            <a:r>
              <a:rPr lang="uk-UA" sz="2200" dirty="0" smtClean="0">
                <a:latin typeface="Times New Roman" panose="02020603050405020304" pitchFamily="18" charset="0"/>
                <a:cs typeface="Times New Roman" panose="02020603050405020304" pitchFamily="18" charset="0"/>
              </a:rPr>
              <a:t>банківську діяльність»;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9) копію тимчасового свідоцтва про реєстрацію </a:t>
            </a:r>
            <a:r>
              <a:rPr lang="uk-UA" sz="2200" dirty="0" smtClean="0">
                <a:latin typeface="Times New Roman" panose="02020603050405020304" pitchFamily="18" charset="0"/>
                <a:cs typeface="Times New Roman" panose="02020603050405020304" pitchFamily="18" charset="0"/>
              </a:rPr>
              <a:t>випуску акцій</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a:t>
            </a:r>
            <a:r>
              <a:rPr lang="uk-UA" sz="2200" dirty="0">
                <a:latin typeface="Times New Roman" panose="02020603050405020304" pitchFamily="18" charset="0"/>
                <a:cs typeface="Times New Roman" panose="02020603050405020304" pitchFamily="18" charset="0"/>
              </a:rPr>
              <a:t>) висновок Антимонопольного комітету України </a:t>
            </a:r>
            <a:r>
              <a:rPr lang="uk-UA" sz="2200" dirty="0" smtClean="0">
                <a:latin typeface="Times New Roman" panose="02020603050405020304" pitchFamily="18" charset="0"/>
                <a:cs typeface="Times New Roman" panose="02020603050405020304" pitchFamily="18" charset="0"/>
              </a:rPr>
              <a:t>у випадках</a:t>
            </a:r>
            <a:r>
              <a:rPr lang="uk-UA" sz="2200" dirty="0">
                <a:latin typeface="Times New Roman" panose="02020603050405020304" pitchFamily="18" charset="0"/>
                <a:cs typeface="Times New Roman" panose="02020603050405020304" pitchFamily="18" charset="0"/>
              </a:rPr>
              <a:t>, передбачених законодавством України;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11) копію платіжного документа про внесення плати </a:t>
            </a:r>
            <a:r>
              <a:rPr lang="uk-UA" sz="2200" dirty="0" smtClean="0">
                <a:latin typeface="Times New Roman" panose="02020603050405020304" pitchFamily="18" charset="0"/>
                <a:cs typeface="Times New Roman" panose="02020603050405020304" pitchFamily="18" charset="0"/>
              </a:rPr>
              <a:t>за погодження </a:t>
            </a:r>
            <a:r>
              <a:rPr lang="uk-UA" sz="2200" dirty="0">
                <a:latin typeface="Times New Roman" panose="02020603050405020304" pitchFamily="18" charset="0"/>
                <a:cs typeface="Times New Roman" panose="02020603050405020304" pitchFamily="18" charset="0"/>
              </a:rPr>
              <a:t>статуту банку, розмір якої </a:t>
            </a:r>
            <a:r>
              <a:rPr lang="uk-UA" sz="2200" dirty="0" smtClean="0">
                <a:latin typeface="Times New Roman" panose="02020603050405020304" pitchFamily="18" charset="0"/>
                <a:cs typeface="Times New Roman" panose="02020603050405020304" pitchFamily="18" charset="0"/>
              </a:rPr>
              <a:t>встановлюється НБУ.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НБУ </a:t>
            </a:r>
            <a:r>
              <a:rPr lang="uk-UA" sz="2200" dirty="0">
                <a:latin typeface="Times New Roman" panose="02020603050405020304" pitchFamily="18" charset="0"/>
                <a:cs typeface="Times New Roman" panose="02020603050405020304" pitchFamily="18" charset="0"/>
              </a:rPr>
              <a:t>у тижневий термін з </a:t>
            </a:r>
            <a:r>
              <a:rPr lang="uk-UA" sz="2200" dirty="0" smtClean="0">
                <a:latin typeface="Times New Roman" panose="02020603050405020304" pitchFamily="18" charset="0"/>
                <a:cs typeface="Times New Roman" panose="02020603050405020304" pitchFamily="18" charset="0"/>
              </a:rPr>
              <a:t>дати подання </a:t>
            </a:r>
            <a:r>
              <a:rPr lang="uk-UA" sz="2200" dirty="0">
                <a:latin typeface="Times New Roman" panose="02020603050405020304" pitchFamily="18" charset="0"/>
                <a:cs typeface="Times New Roman" panose="02020603050405020304" pitchFamily="18" charset="0"/>
              </a:rPr>
              <a:t>документів для державної реєстрації банку </a:t>
            </a:r>
            <a:r>
              <a:rPr lang="uk-UA" sz="2200" dirty="0" smtClean="0">
                <a:latin typeface="Times New Roman" panose="02020603050405020304" pitchFamily="18" charset="0"/>
                <a:cs typeface="Times New Roman" panose="02020603050405020304" pitchFamily="18" charset="0"/>
              </a:rPr>
              <a:t>відкриває тимчасовий </a:t>
            </a:r>
            <a:r>
              <a:rPr lang="uk-UA" sz="2200" dirty="0">
                <a:latin typeface="Times New Roman" panose="02020603050405020304" pitchFamily="18" charset="0"/>
                <a:cs typeface="Times New Roman" panose="02020603050405020304" pitchFamily="18" charset="0"/>
              </a:rPr>
              <a:t>рахунок для накопичення підписних </a:t>
            </a:r>
            <a:r>
              <a:rPr lang="uk-UA" sz="2200" dirty="0" smtClean="0">
                <a:latin typeface="Times New Roman" panose="02020603050405020304" pitchFamily="18" charset="0"/>
                <a:cs typeface="Times New Roman" panose="02020603050405020304" pitchFamily="18" charset="0"/>
              </a:rPr>
              <a:t>внесків засновників </a:t>
            </a:r>
            <a:r>
              <a:rPr lang="uk-UA" sz="2200" dirty="0">
                <a:latin typeface="Times New Roman" panose="02020603050405020304" pitchFamily="18" charset="0"/>
                <a:cs typeface="Times New Roman" panose="02020603050405020304" pitchFamily="18" charset="0"/>
              </a:rPr>
              <a:t>та інших учасників банку, що формують </a:t>
            </a:r>
            <a:r>
              <a:rPr lang="uk-UA" sz="2200" dirty="0" smtClean="0">
                <a:latin typeface="Times New Roman" panose="02020603050405020304" pitchFamily="18" charset="0"/>
                <a:cs typeface="Times New Roman" panose="02020603050405020304" pitchFamily="18" charset="0"/>
              </a:rPr>
              <a:t>статутний капітал</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18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829622"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Мінімальний розмір статутного капіталу на момент державної реєстрації не може бути меншим 200 мільйонів гривень. Формування та капіталізація банку здійснюються шляхом грошових внесків. </a:t>
            </a:r>
            <a:r>
              <a:rPr lang="uk-UA" sz="2200" dirty="0" smtClean="0">
                <a:latin typeface="Times New Roman" panose="02020603050405020304" pitchFamily="18" charset="0"/>
                <a:cs typeface="Times New Roman" panose="02020603050405020304" pitchFamily="18" charset="0"/>
              </a:rPr>
              <a:t>Грошові </a:t>
            </a:r>
            <a:r>
              <a:rPr lang="uk-UA" sz="2200" dirty="0" smtClean="0">
                <a:latin typeface="Times New Roman" panose="02020603050405020304" pitchFamily="18" charset="0"/>
                <a:cs typeface="Times New Roman" panose="02020603050405020304" pitchFamily="18" charset="0"/>
              </a:rPr>
              <a:t>внески для формування та збільшення статутного капіталу банку резиденти України здійснюють у гривнях, а нерезиденти - в іноземній вільно конвертованій валюті або у гривнях. Для формування статутного капіталу банку забороняється використовувати бюджетні кошти, якщо такі кошти мають інше цільове призначення.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Остаточне рішення про створення банку приймає Правління НБУ.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Державна </a:t>
            </a:r>
            <a:r>
              <a:rPr lang="uk-UA" sz="2200" dirty="0">
                <a:latin typeface="Times New Roman" panose="02020603050405020304" pitchFamily="18" charset="0"/>
                <a:cs typeface="Times New Roman" panose="02020603050405020304" pitchFamily="18" charset="0"/>
              </a:rPr>
              <a:t>реєстрація юридичної особи, яка має </a:t>
            </a:r>
            <a:r>
              <a:rPr lang="uk-UA" sz="2200" dirty="0" smtClean="0">
                <a:latin typeface="Times New Roman" panose="02020603050405020304" pitchFamily="18" charset="0"/>
                <a:cs typeface="Times New Roman" panose="02020603050405020304" pitchFamily="18" charset="0"/>
              </a:rPr>
              <a:t>намір здійснювати </a:t>
            </a:r>
            <a:r>
              <a:rPr lang="uk-UA" sz="2200" dirty="0">
                <a:latin typeface="Times New Roman" panose="02020603050405020304" pitchFamily="18" charset="0"/>
                <a:cs typeface="Times New Roman" panose="02020603050405020304" pitchFamily="18" charset="0"/>
              </a:rPr>
              <a:t>банківську діяльність, здійснюється </a:t>
            </a:r>
            <a:r>
              <a:rPr lang="uk-UA" sz="2200" dirty="0" smtClean="0">
                <a:latin typeface="Times New Roman" panose="02020603050405020304" pitchFamily="18" charset="0"/>
                <a:cs typeface="Times New Roman" panose="02020603050405020304" pitchFamily="18" charset="0"/>
              </a:rPr>
              <a:t>шляхом унесення </a:t>
            </a:r>
            <a:r>
              <a:rPr lang="uk-UA" sz="2200" dirty="0">
                <a:latin typeface="Times New Roman" panose="02020603050405020304" pitchFamily="18" charset="0"/>
                <a:cs typeface="Times New Roman" panose="02020603050405020304" pitchFamily="18" charset="0"/>
              </a:rPr>
              <a:t>відповідного запису до Єдиного державного реєстру </a:t>
            </a:r>
            <a:r>
              <a:rPr lang="uk-UA" sz="2200" dirty="0" smtClean="0">
                <a:latin typeface="Times New Roman" panose="02020603050405020304" pitchFamily="18" charset="0"/>
                <a:cs typeface="Times New Roman" panose="02020603050405020304" pitchFamily="18" charset="0"/>
              </a:rPr>
              <a:t>в порядку</a:t>
            </a:r>
            <a:r>
              <a:rPr lang="uk-UA" sz="2200" dirty="0">
                <a:latin typeface="Times New Roman" panose="02020603050405020304" pitchFamily="18" charset="0"/>
                <a:cs typeface="Times New Roman" panose="02020603050405020304" pitchFamily="18" charset="0"/>
              </a:rPr>
              <a:t>, установленому законодавством України.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уносить відомості про юридичну особу до </a:t>
            </a:r>
            <a:r>
              <a:rPr lang="uk-UA" sz="2200" dirty="0" smtClean="0">
                <a:latin typeface="Times New Roman" panose="02020603050405020304" pitchFamily="18" charset="0"/>
                <a:cs typeface="Times New Roman" panose="02020603050405020304" pitchFamily="18" charset="0"/>
              </a:rPr>
              <a:t>Державного реєстру </a:t>
            </a:r>
            <a:r>
              <a:rPr lang="uk-UA" sz="2200" dirty="0">
                <a:latin typeface="Times New Roman" panose="02020603050405020304" pitchFamily="18" charset="0"/>
                <a:cs typeface="Times New Roman" panose="02020603050405020304" pitchFamily="18" charset="0"/>
              </a:rPr>
              <a:t>банків одночасно з прийняттям рішення про </a:t>
            </a:r>
            <a:r>
              <a:rPr lang="uk-UA" sz="2200" dirty="0" smtClean="0">
                <a:latin typeface="Times New Roman" panose="02020603050405020304" pitchFamily="18" charset="0"/>
                <a:cs typeface="Times New Roman" panose="02020603050405020304" pitchFamily="18" charset="0"/>
              </a:rPr>
              <a:t>надання банківської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Відповідно </a:t>
            </a:r>
            <a:r>
              <a:rPr lang="uk-UA" sz="2200" dirty="0">
                <a:latin typeface="Times New Roman" panose="02020603050405020304" pitchFamily="18" charset="0"/>
                <a:cs typeface="Times New Roman" panose="02020603050405020304" pitchFamily="18" charset="0"/>
              </a:rPr>
              <a:t>до ст</a:t>
            </a:r>
            <a:r>
              <a:rPr lang="uk-UA" sz="2200" dirty="0" smtClean="0">
                <a:latin typeface="Times New Roman" panose="02020603050405020304" pitchFamily="18" charset="0"/>
                <a:cs typeface="Times New Roman" panose="02020603050405020304" pitchFamily="18" charset="0"/>
              </a:rPr>
              <a:t>. 23 </a:t>
            </a:r>
            <a:r>
              <a:rPr lang="uk-UA" sz="2200" dirty="0">
                <a:latin typeface="Times New Roman" panose="02020603050405020304" pitchFamily="18" charset="0"/>
                <a:cs typeface="Times New Roman" panose="02020603050405020304" pitchFamily="18" charset="0"/>
              </a:rPr>
              <a:t>Закону України «Про банки </a:t>
            </a:r>
            <a:r>
              <a:rPr lang="uk-UA" sz="2200" dirty="0" smtClean="0">
                <a:latin typeface="Times New Roman" panose="02020603050405020304" pitchFamily="18" charset="0"/>
                <a:cs typeface="Times New Roman" panose="02020603050405020304" pitchFamily="18" charset="0"/>
              </a:rPr>
              <a:t>і банківську </a:t>
            </a:r>
            <a:r>
              <a:rPr lang="uk-UA" sz="2200" dirty="0">
                <a:latin typeface="Times New Roman" panose="02020603050405020304" pitchFamily="18" charset="0"/>
                <a:cs typeface="Times New Roman" panose="02020603050405020304" pitchFamily="18" charset="0"/>
              </a:rPr>
              <a:t>діяльність» та Розділу </a:t>
            </a:r>
            <a:r>
              <a:rPr lang="en-US" sz="2200" dirty="0">
                <a:latin typeface="Times New Roman" panose="02020603050405020304" pitchFamily="18" charset="0"/>
                <a:cs typeface="Times New Roman" panose="02020603050405020304" pitchFamily="18" charset="0"/>
              </a:rPr>
              <a:t>IV </a:t>
            </a:r>
            <a:r>
              <a:rPr lang="uk-UA" sz="2200" dirty="0">
                <a:latin typeface="Times New Roman" panose="02020603050405020304" pitchFamily="18" charset="0"/>
                <a:cs typeface="Times New Roman" panose="02020603050405020304" pitchFamily="18" charset="0"/>
              </a:rPr>
              <a:t>Положення НБУ «</a:t>
            </a:r>
            <a:r>
              <a:rPr lang="uk-UA" sz="2200" dirty="0" smtClean="0">
                <a:latin typeface="Times New Roman" panose="02020603050405020304" pitchFamily="18" charset="0"/>
                <a:cs typeface="Times New Roman" panose="02020603050405020304" pitchFamily="18" charset="0"/>
              </a:rPr>
              <a:t>Про порядок </a:t>
            </a:r>
            <a:r>
              <a:rPr lang="uk-UA" sz="2200" dirty="0">
                <a:latin typeface="Times New Roman" panose="02020603050405020304" pitchFamily="18" charset="0"/>
                <a:cs typeface="Times New Roman" panose="02020603050405020304" pitchFamily="18" charset="0"/>
              </a:rPr>
              <a:t>реєстрації та ліцензування банків, </a:t>
            </a:r>
            <a:r>
              <a:rPr lang="uk-UA" sz="2200" dirty="0" smtClean="0">
                <a:latin typeface="Times New Roman" panose="02020603050405020304" pitchFamily="18" charset="0"/>
                <a:cs typeface="Times New Roman" panose="02020603050405020304" pitchFamily="18" charset="0"/>
              </a:rPr>
              <a:t>відкриття відокремлених </a:t>
            </a:r>
            <a:r>
              <a:rPr lang="uk-UA" sz="2200" dirty="0">
                <a:latin typeface="Times New Roman" panose="02020603050405020304" pitchFamily="18" charset="0"/>
                <a:cs typeface="Times New Roman" panose="02020603050405020304" pitchFamily="18" charset="0"/>
              </a:rPr>
              <a:t>підрозділів» зареєстрований банк має </a:t>
            </a:r>
            <a:r>
              <a:rPr lang="uk-UA" sz="2200" dirty="0" smtClean="0">
                <a:latin typeface="Times New Roman" panose="02020603050405020304" pitchFamily="18" charset="0"/>
                <a:cs typeface="Times New Roman" panose="02020603050405020304" pitchFamily="18" charset="0"/>
              </a:rPr>
              <a:t>право відкривати </a:t>
            </a:r>
            <a:r>
              <a:rPr lang="uk-UA" sz="2200" dirty="0">
                <a:latin typeface="Times New Roman" panose="02020603050405020304" pitchFamily="18" charset="0"/>
                <a:cs typeface="Times New Roman" panose="02020603050405020304" pitchFamily="18" charset="0"/>
              </a:rPr>
              <a:t>відокремлені підрозділи (філії, відділення</a:t>
            </a:r>
            <a:r>
              <a:rPr lang="uk-UA" sz="2200" dirty="0" smtClean="0">
                <a:latin typeface="Times New Roman" panose="02020603050405020304" pitchFamily="18" charset="0"/>
                <a:cs typeface="Times New Roman" panose="02020603050405020304" pitchFamily="18" charset="0"/>
              </a:rPr>
              <a:t>, представництва </a:t>
            </a:r>
            <a:r>
              <a:rPr lang="uk-UA" sz="2200" dirty="0">
                <a:latin typeface="Times New Roman" panose="02020603050405020304" pitchFamily="18" charset="0"/>
                <a:cs typeface="Times New Roman" panose="02020603050405020304" pitchFamily="18" charset="0"/>
              </a:rPr>
              <a:t>тощо) на території України, про що </a:t>
            </a:r>
            <a:r>
              <a:rPr lang="uk-UA" sz="2200" dirty="0" smtClean="0">
                <a:latin typeface="Times New Roman" panose="02020603050405020304" pitchFamily="18" charset="0"/>
                <a:cs typeface="Times New Roman" panose="02020603050405020304" pitchFamily="18" charset="0"/>
              </a:rPr>
              <a:t>банк зобов’язаний </a:t>
            </a:r>
            <a:r>
              <a:rPr lang="uk-UA" sz="2200" dirty="0">
                <a:latin typeface="Times New Roman" panose="02020603050405020304" pitchFamily="18" charset="0"/>
                <a:cs typeface="Times New Roman" panose="02020603050405020304" pitchFamily="18" charset="0"/>
              </a:rPr>
              <a:t>письмово повідомити НБУ.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50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9705"/>
            <a:ext cx="10720980" cy="5615293"/>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Необхідність</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цілі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регулювання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банківської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діяльності</a:t>
            </a:r>
            <a:r>
              <a:rPr lang="ru-RU" sz="2400" b="1" dirty="0">
                <a:latin typeface="Times New Roman" panose="02020603050405020304" pitchFamily="18" charset="0"/>
                <a:cs typeface="Times New Roman" panose="02020603050405020304" pitchFamily="18" charset="0"/>
              </a:rPr>
              <a:t>.</a:t>
            </a:r>
            <a:endParaRPr lang="uk-UA"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 </a:t>
            </a:r>
            <a:r>
              <a:rPr lang="uk-UA" sz="2200" dirty="0">
                <a:latin typeface="Times New Roman" panose="02020603050405020304" pitchFamily="18" charset="0"/>
                <a:cs typeface="Times New Roman" panose="02020603050405020304" pitchFamily="18" charset="0"/>
              </a:rPr>
              <a:t>сучасному етапі розвитку банківського сектору в умовах ринкової економіки одним з визначальних факторів впливу на механізми державного регулювання банківської діяльності є політика Національного банку України, який є основним суб’єктом забезпечення стійкості банківської системи України. Система банківського регулювання охоплює процес створення банківських установ, визначення норм і правил їх діяльності, систем контролю за їх дотриманням, а також конкретних процедур реалізації функцій контролю, застосування заходів впливу аж до обмеження ліцензій, відсторонення керівництва, введення тимчасової адміністрації та ліквідації </a:t>
            </a:r>
            <a:r>
              <a:rPr lang="uk-UA" sz="2200" dirty="0" smtClean="0">
                <a:latin typeface="Times New Roman" panose="02020603050405020304" pitchFamily="18" charset="0"/>
                <a:cs typeface="Times New Roman" panose="02020603050405020304" pitchFamily="18" charset="0"/>
              </a:rPr>
              <a:t>банків.</a:t>
            </a:r>
            <a:endParaRPr lang="en-US"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Закон України «Про Національний банк України» визначає банківське регулювання як одну із функцій Національного банку України, яка полягає у створенні системи норм, що регулюють діяльність банків, визначають загальні принципи банківської діяльності, порядок здійснення банківського нагляду, відповідальність за порушення банківського законодавства.</a:t>
            </a: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9087" cy="589380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Іноземні </a:t>
            </a:r>
            <a:r>
              <a:rPr lang="uk-UA" sz="2200" dirty="0">
                <a:latin typeface="Times New Roman" panose="02020603050405020304" pitchFamily="18" charset="0"/>
                <a:cs typeface="Times New Roman" panose="02020603050405020304" pitchFamily="18" charset="0"/>
              </a:rPr>
              <a:t>банки також мають право відкривати філії </a:t>
            </a:r>
            <a:r>
              <a:rPr lang="uk-UA" sz="2200" dirty="0" smtClean="0">
                <a:latin typeface="Times New Roman" panose="02020603050405020304" pitchFamily="18" charset="0"/>
                <a:cs typeface="Times New Roman" panose="02020603050405020304" pitchFamily="18" charset="0"/>
              </a:rPr>
              <a:t>та представництва </a:t>
            </a:r>
            <a:r>
              <a:rPr lang="uk-UA" sz="2200" dirty="0">
                <a:latin typeface="Times New Roman" panose="02020603050405020304" pitchFamily="18" charset="0"/>
                <a:cs typeface="Times New Roman" panose="02020603050405020304" pitchFamily="18" charset="0"/>
              </a:rPr>
              <a:t>на території України</a:t>
            </a:r>
            <a:r>
              <a:rPr lang="uk-UA" sz="2200" dirty="0" smtClean="0">
                <a:latin typeface="Times New Roman" panose="02020603050405020304" pitchFamily="18" charset="0"/>
                <a:cs typeface="Times New Roman" panose="02020603050405020304" pitchFamily="18" charset="0"/>
              </a:rPr>
              <a:t>. Перелік </a:t>
            </a:r>
            <a:r>
              <a:rPr lang="uk-UA" sz="2200" dirty="0">
                <a:latin typeface="Times New Roman" panose="02020603050405020304" pitchFamily="18" charset="0"/>
                <a:cs typeface="Times New Roman" panose="02020603050405020304" pitchFamily="18" charset="0"/>
              </a:rPr>
              <a:t>документів, які подаються для акредитації </a:t>
            </a:r>
            <a:r>
              <a:rPr lang="uk-UA" sz="2200" dirty="0" smtClean="0">
                <a:latin typeface="Times New Roman" panose="02020603050405020304" pitchFamily="18" charset="0"/>
                <a:cs typeface="Times New Roman" panose="02020603050405020304" pitchFamily="18" charset="0"/>
              </a:rPr>
              <a:t>філії іноземного </a:t>
            </a:r>
            <a:r>
              <a:rPr lang="uk-UA" sz="2200" dirty="0">
                <a:latin typeface="Times New Roman" panose="02020603050405020304" pitchFamily="18" charset="0"/>
                <a:cs typeface="Times New Roman" panose="02020603050405020304" pitchFamily="18" charset="0"/>
              </a:rPr>
              <a:t>банку </a:t>
            </a:r>
            <a:r>
              <a:rPr lang="uk-UA" sz="2200" dirty="0" smtClean="0">
                <a:latin typeface="Times New Roman" panose="02020603050405020304" pitchFamily="18" charset="0"/>
                <a:cs typeface="Times New Roman" panose="02020603050405020304" pitchFamily="18" charset="0"/>
              </a:rPr>
              <a:t>визначено </a:t>
            </a:r>
            <a:r>
              <a:rPr lang="uk-UA" sz="2200" dirty="0">
                <a:latin typeface="Times New Roman" panose="02020603050405020304" pitchFamily="18" charset="0"/>
                <a:cs typeface="Times New Roman" panose="02020603050405020304" pitchFamily="18" charset="0"/>
              </a:rPr>
              <a:t>в ст</a:t>
            </a:r>
            <a:r>
              <a:rPr lang="uk-UA" sz="2200" dirty="0" smtClean="0">
                <a:latin typeface="Times New Roman" panose="02020603050405020304" pitchFamily="18" charset="0"/>
                <a:cs typeface="Times New Roman" panose="02020603050405020304" pitchFamily="18" charset="0"/>
              </a:rPr>
              <a:t>. 24 </a:t>
            </a:r>
            <a:r>
              <a:rPr lang="uk-UA" sz="2200" dirty="0">
                <a:latin typeface="Times New Roman" panose="02020603050405020304" pitchFamily="18" charset="0"/>
                <a:cs typeface="Times New Roman" panose="02020603050405020304" pitchFamily="18" charset="0"/>
              </a:rPr>
              <a:t>Закону України «Про </a:t>
            </a:r>
            <a:r>
              <a:rPr lang="uk-UA" sz="2200" dirty="0" smtClean="0">
                <a:latin typeface="Times New Roman" panose="02020603050405020304" pitchFamily="18" charset="0"/>
                <a:cs typeface="Times New Roman" panose="02020603050405020304" pitchFamily="18" charset="0"/>
              </a:rPr>
              <a:t>банки і </a:t>
            </a:r>
            <a:r>
              <a:rPr lang="uk-UA" sz="2200" dirty="0">
                <a:latin typeface="Times New Roman" panose="02020603050405020304" pitchFamily="18" charset="0"/>
                <a:cs typeface="Times New Roman" panose="02020603050405020304" pitchFamily="18" charset="0"/>
              </a:rPr>
              <a:t>банківську діяльність</a:t>
            </a:r>
            <a:r>
              <a:rPr lang="uk-UA" sz="2200" dirty="0" smtClean="0">
                <a:latin typeface="Times New Roman" panose="02020603050405020304" pitchFamily="18" charset="0"/>
                <a:cs typeface="Times New Roman" panose="02020603050405020304" pitchFamily="18" charset="0"/>
              </a:rPr>
              <a:t>». Правління НБУ </a:t>
            </a:r>
            <a:r>
              <a:rPr lang="uk-UA" sz="2200" dirty="0">
                <a:latin typeface="Times New Roman" panose="02020603050405020304" pitchFamily="18" charset="0"/>
                <a:cs typeface="Times New Roman" panose="02020603050405020304" pitchFamily="18" charset="0"/>
              </a:rPr>
              <a:t>приймає рішення </a:t>
            </a:r>
            <a:r>
              <a:rPr lang="uk-UA" sz="2200" dirty="0" smtClean="0">
                <a:latin typeface="Times New Roman" panose="02020603050405020304" pitchFamily="18" charset="0"/>
                <a:cs typeface="Times New Roman" panose="02020603050405020304" pitchFamily="18" charset="0"/>
              </a:rPr>
              <a:t>про акредитацію </a:t>
            </a:r>
            <a:r>
              <a:rPr lang="uk-UA" sz="2200" dirty="0">
                <a:latin typeface="Times New Roman" panose="02020603050405020304" pitchFamily="18" charset="0"/>
                <a:cs typeface="Times New Roman" panose="02020603050405020304" pitchFamily="18" charset="0"/>
              </a:rPr>
              <a:t>чи відмову в акредитації філії іноземного банку</a:t>
            </a:r>
            <a:r>
              <a:rPr lang="uk-UA" sz="2200" dirty="0" smtClean="0">
                <a:latin typeface="Times New Roman" panose="02020603050405020304" pitchFamily="18" charset="0"/>
                <a:cs typeface="Times New Roman" panose="02020603050405020304" pitchFamily="18" charset="0"/>
              </a:rPr>
              <a:t>. Датою </a:t>
            </a:r>
            <a:r>
              <a:rPr lang="uk-UA" sz="2200" dirty="0">
                <a:latin typeface="Times New Roman" panose="02020603050405020304" pitchFamily="18" charset="0"/>
                <a:cs typeface="Times New Roman" panose="02020603050405020304" pitchFamily="18" charset="0"/>
              </a:rPr>
              <a:t>внесення запису до Державного реєстру банків та </a:t>
            </a:r>
            <a:r>
              <a:rPr lang="uk-UA" sz="2200" dirty="0" smtClean="0">
                <a:latin typeface="Times New Roman" panose="02020603050405020304" pitchFamily="18" charset="0"/>
                <a:cs typeface="Times New Roman" panose="02020603050405020304" pitchFamily="18" charset="0"/>
              </a:rPr>
              <a:t>датою видачі </a:t>
            </a:r>
            <a:r>
              <a:rPr lang="uk-UA" sz="2200" dirty="0">
                <a:latin typeface="Times New Roman" panose="02020603050405020304" pitchFamily="18" charset="0"/>
                <a:cs typeface="Times New Roman" panose="02020603050405020304" pitchFamily="18" charset="0"/>
              </a:rPr>
              <a:t>банківської ліцензії є дата акредитації філії </a:t>
            </a:r>
            <a:r>
              <a:rPr lang="uk-UA" sz="2200" dirty="0" smtClean="0">
                <a:latin typeface="Times New Roman" panose="02020603050405020304" pitchFamily="18" charset="0"/>
                <a:cs typeface="Times New Roman" panose="02020603050405020304" pitchFamily="18" charset="0"/>
              </a:rPr>
              <a:t>іноземного банку</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Важливим </a:t>
            </a:r>
            <a:r>
              <a:rPr lang="uk-UA" sz="2200" i="1" dirty="0">
                <a:latin typeface="Times New Roman" panose="02020603050405020304" pitchFamily="18" charset="0"/>
                <a:cs typeface="Times New Roman" panose="02020603050405020304" pitchFamily="18" charset="0"/>
              </a:rPr>
              <a:t>аспектом регулювання допуску банків на </a:t>
            </a:r>
            <a:r>
              <a:rPr lang="uk-UA" sz="2200" i="1" dirty="0" smtClean="0">
                <a:latin typeface="Times New Roman" panose="02020603050405020304" pitchFamily="18" charset="0"/>
                <a:cs typeface="Times New Roman" panose="02020603050405020304" pitchFamily="18" charset="0"/>
              </a:rPr>
              <a:t>ринки та </a:t>
            </a:r>
            <a:r>
              <a:rPr lang="uk-UA" sz="2200" i="1" dirty="0">
                <a:latin typeface="Times New Roman" panose="02020603050405020304" pitchFamily="18" charset="0"/>
                <a:cs typeface="Times New Roman" panose="02020603050405020304" pitchFamily="18" charset="0"/>
              </a:rPr>
              <a:t>контролю за банківською діяльністю є ліцензування</a:t>
            </a:r>
            <a:r>
              <a:rPr lang="uk-UA" sz="2200" i="1"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Ліцензування банківської діяльності – це порядок видачі комерційним банкам, які набули статусу юридичної особи, дозволу на здійснення певних банківських операцій. Банк має право здійснювати банківську діяльність тільки</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після отримання відповідної ліцензії. В ст. 19 Закону України «Про банки і банківську діяльність» встановлено механізм ліцензування банківської діяльності, яким передбачено, що юридична особа, яка має намір здійснювати банківську діяльність, </a:t>
            </a:r>
            <a:r>
              <a:rPr lang="uk-UA" sz="2200" dirty="0" err="1" smtClean="0">
                <a:latin typeface="Times New Roman" panose="02020603050405020304" pitchFamily="18" charset="0"/>
                <a:cs typeface="Times New Roman" panose="02020603050405020304" pitchFamily="18" charset="0"/>
              </a:rPr>
              <a:t>зобовʼязана</a:t>
            </a:r>
            <a:r>
              <a:rPr lang="uk-UA" sz="2200" dirty="0" smtClean="0">
                <a:latin typeface="Times New Roman" panose="02020603050405020304" pitchFamily="18" charset="0"/>
                <a:cs typeface="Times New Roman" panose="02020603050405020304" pitchFamily="18" charset="0"/>
              </a:rPr>
              <a:t> протягом року з дня державної реєстрації подати НБУ в порядку, визначеному нормативно-правовими актами НБУ, документи для отримання банківської ліцензії.</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86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539911" cy="5857592"/>
          </a:xfrm>
        </p:spPr>
        <p:txBody>
          <a:bodyPr>
            <a:noAutofit/>
          </a:bodyPr>
          <a:lstStyle/>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Банківська </a:t>
            </a:r>
            <a:r>
              <a:rPr lang="uk-UA" sz="2200" i="1" dirty="0">
                <a:latin typeface="Times New Roman" panose="02020603050405020304" pitchFamily="18" charset="0"/>
                <a:cs typeface="Times New Roman" panose="02020603050405020304" pitchFamily="18" charset="0"/>
              </a:rPr>
              <a:t>ліцензія</a:t>
            </a: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це документ, який </a:t>
            </a:r>
            <a:r>
              <a:rPr lang="uk-UA" sz="2200" dirty="0" smtClean="0">
                <a:latin typeface="Times New Roman" panose="02020603050405020304" pitchFamily="18" charset="0"/>
                <a:cs typeface="Times New Roman" panose="02020603050405020304" pitchFamily="18" charset="0"/>
              </a:rPr>
              <a:t>видається НБУ </a:t>
            </a:r>
            <a:r>
              <a:rPr lang="uk-UA" sz="2200" dirty="0">
                <a:latin typeface="Times New Roman" panose="02020603050405020304" pitchFamily="18" charset="0"/>
                <a:cs typeface="Times New Roman" panose="02020603050405020304" pitchFamily="18" charset="0"/>
              </a:rPr>
              <a:t>в порядку і на умовах</a:t>
            </a:r>
            <a:r>
              <a:rPr lang="uk-UA" sz="2200" dirty="0" smtClean="0">
                <a:latin typeface="Times New Roman" panose="02020603050405020304" pitchFamily="18" charset="0"/>
                <a:cs typeface="Times New Roman" panose="02020603050405020304" pitchFamily="18" charset="0"/>
              </a:rPr>
              <a:t>, визначених </a:t>
            </a:r>
            <a:r>
              <a:rPr lang="uk-UA" sz="2200" dirty="0">
                <a:latin typeface="Times New Roman" panose="02020603050405020304" pitchFamily="18" charset="0"/>
                <a:cs typeface="Times New Roman" panose="02020603050405020304" pitchFamily="18" charset="0"/>
              </a:rPr>
              <a:t>Законом «Про банки і банківську діяльність», </a:t>
            </a:r>
            <a:r>
              <a:rPr lang="uk-UA" sz="2200" dirty="0" smtClean="0">
                <a:latin typeface="Times New Roman" panose="02020603050405020304" pitchFamily="18" charset="0"/>
                <a:cs typeface="Times New Roman" panose="02020603050405020304" pitchFamily="18" charset="0"/>
              </a:rPr>
              <a:t>на підставі </a:t>
            </a:r>
            <a:r>
              <a:rPr lang="uk-UA" sz="2200" dirty="0">
                <a:latin typeface="Times New Roman" panose="02020603050405020304" pitchFamily="18" charset="0"/>
                <a:cs typeface="Times New Roman" panose="02020603050405020304" pitchFamily="18" charset="0"/>
              </a:rPr>
              <a:t>якого банки мають право здійснювати </a:t>
            </a:r>
            <a:r>
              <a:rPr lang="uk-UA" sz="2200" dirty="0" smtClean="0">
                <a:latin typeface="Times New Roman" panose="02020603050405020304" pitchFamily="18" charset="0"/>
                <a:cs typeface="Times New Roman" panose="02020603050405020304" pitchFamily="18" charset="0"/>
              </a:rPr>
              <a:t>банківську діяльність. Комерційні </a:t>
            </a:r>
            <a:r>
              <a:rPr lang="uk-UA" sz="2200" dirty="0">
                <a:latin typeface="Times New Roman" panose="02020603050405020304" pitchFamily="18" charset="0"/>
                <a:cs typeface="Times New Roman" panose="02020603050405020304" pitchFamily="18" charset="0"/>
              </a:rPr>
              <a:t>банки мають право здійснювати операції </a:t>
            </a:r>
            <a:r>
              <a:rPr lang="uk-UA" sz="2200" dirty="0" smtClean="0">
                <a:latin typeface="Times New Roman" panose="02020603050405020304" pitchFamily="18" charset="0"/>
                <a:cs typeface="Times New Roman" panose="02020603050405020304" pitchFamily="18" charset="0"/>
              </a:rPr>
              <a:t>тільки після </a:t>
            </a:r>
            <a:r>
              <a:rPr lang="uk-UA" sz="2200" dirty="0">
                <a:latin typeface="Times New Roman" panose="02020603050405020304" pitchFamily="18" charset="0"/>
                <a:cs typeface="Times New Roman" panose="02020603050405020304" pitchFamily="18" charset="0"/>
              </a:rPr>
              <a:t>отримання відповідної ліцензії </a:t>
            </a:r>
            <a:r>
              <a:rPr lang="uk-UA" sz="2200" dirty="0" smtClean="0">
                <a:latin typeface="Times New Roman" panose="02020603050405020304" pitchFamily="18" charset="0"/>
                <a:cs typeface="Times New Roman" panose="02020603050405020304" pitchFamily="18" charset="0"/>
              </a:rPr>
              <a:t>НБУ.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Відповідно </a:t>
            </a:r>
            <a:r>
              <a:rPr lang="uk-UA" sz="2200" dirty="0">
                <a:latin typeface="Times New Roman" panose="02020603050405020304" pitchFamily="18" charset="0"/>
                <a:cs typeface="Times New Roman" panose="02020603050405020304" pitchFamily="18" charset="0"/>
              </a:rPr>
              <a:t>до Положення НБУ «Про порядок реєстрації </a:t>
            </a:r>
            <a:r>
              <a:rPr lang="uk-UA" sz="2200" dirty="0" smtClean="0">
                <a:latin typeface="Times New Roman" panose="02020603050405020304" pitchFamily="18" charset="0"/>
                <a:cs typeface="Times New Roman" panose="02020603050405020304" pitchFamily="18" charset="0"/>
              </a:rPr>
              <a:t>та ліцензування </a:t>
            </a:r>
            <a:r>
              <a:rPr lang="uk-UA" sz="2200" dirty="0">
                <a:latin typeface="Times New Roman" panose="02020603050405020304" pitchFamily="18" charset="0"/>
                <a:cs typeface="Times New Roman" panose="02020603050405020304" pitchFamily="18" charset="0"/>
              </a:rPr>
              <a:t>банків, відкриття відокремлених </a:t>
            </a:r>
            <a:r>
              <a:rPr lang="uk-UA" sz="2200" dirty="0" smtClean="0">
                <a:latin typeface="Times New Roman" panose="02020603050405020304" pitchFamily="18" charset="0"/>
                <a:cs typeface="Times New Roman" panose="02020603050405020304" pitchFamily="18" charset="0"/>
              </a:rPr>
              <a:t>підрозділів» юридична </a:t>
            </a:r>
            <a:r>
              <a:rPr lang="uk-UA" sz="2200" dirty="0">
                <a:latin typeface="Times New Roman" panose="02020603050405020304" pitchFamily="18" charset="0"/>
                <a:cs typeface="Times New Roman" panose="02020603050405020304" pitchFamily="18" charset="0"/>
              </a:rPr>
              <a:t>особа, яка має намір здійснювати </a:t>
            </a:r>
            <a:r>
              <a:rPr lang="uk-UA" sz="2200" dirty="0" smtClean="0">
                <a:latin typeface="Times New Roman" panose="02020603050405020304" pitchFamily="18" charset="0"/>
                <a:cs typeface="Times New Roman" panose="02020603050405020304" pitchFamily="18" charset="0"/>
              </a:rPr>
              <a:t>банківську діяльність</a:t>
            </a:r>
            <a:r>
              <a:rPr lang="uk-UA" sz="2200" dirty="0">
                <a:latin typeface="Times New Roman" panose="02020603050405020304" pitchFamily="18" charset="0"/>
                <a:cs typeface="Times New Roman" panose="02020603050405020304" pitchFamily="18" charset="0"/>
              </a:rPr>
              <a:t>, для отримання банківської ліцензії </a:t>
            </a:r>
            <a:r>
              <a:rPr lang="uk-UA" sz="2200" dirty="0" smtClean="0">
                <a:latin typeface="Times New Roman" panose="02020603050405020304" pitchFamily="18" charset="0"/>
                <a:cs typeface="Times New Roman" panose="02020603050405020304" pitchFamily="18" charset="0"/>
              </a:rPr>
              <a:t>подає НБУ клопотання.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Юридична особа, яка має намір здійснювати банківську діяльність, разом із заявою про видачу банківської ліцензії до НБУ подає документи, наведені на рис. нижче.</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НБУ приймає рішення про надання банківської ліцензії чи про відмову в її наданні протягом двох місяців з дня отримання повного пакета документів.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554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3" y="488887"/>
            <a:ext cx="3793403" cy="594176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НБУ вносить відомості про юридичну особу до Державного</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реєстру банків одночасно з прийняттям рішення про надання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банківської ліцензії, яка підписуються заступником Голови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і засвідчується відбитком гербової печатки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і діє з дня прийняття НБУ відповідного </a:t>
            </a:r>
            <a:r>
              <a:rPr lang="uk-UA" sz="2200" dirty="0" smtClean="0">
                <a:latin typeface="Times New Roman" panose="02020603050405020304" pitchFamily="18" charset="0"/>
                <a:cs typeface="Times New Roman" panose="02020603050405020304" pitchFamily="18" charset="0"/>
              </a:rPr>
              <a:t>рішення (рис. 5).</a:t>
            </a:r>
            <a:endParaRPr lang="uk-UA" sz="22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quarter" idx="4"/>
          </p:nvPr>
        </p:nvPicPr>
        <p:blipFill>
          <a:blip r:embed="rId2"/>
          <a:stretch>
            <a:fillRect/>
          </a:stretch>
        </p:blipFill>
        <p:spPr>
          <a:xfrm>
            <a:off x="4562947" y="483983"/>
            <a:ext cx="6817258" cy="5960083"/>
          </a:xfrm>
          <a:prstGeom prst="rect">
            <a:avLst/>
          </a:prstGeom>
        </p:spPr>
      </p:pic>
    </p:spTree>
    <p:extLst>
      <p:ext uri="{BB962C8B-B14F-4D97-AF65-F5344CB8AC3E}">
        <p14:creationId xmlns:p14="http://schemas.microsoft.com/office/powerpoint/2010/main" val="410571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3" y="488887"/>
            <a:ext cx="2924271" cy="594176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Бланк банківської ліцензії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(Додаток 8 до Положення НБУ «Про порядок реєстрації та</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ліцензування банків, відкриття відокремлених підрозділів</a:t>
            </a:r>
            <a:r>
              <a:rPr lang="uk-UA" sz="2200" dirty="0" smtClean="0">
                <a:latin typeface="Times New Roman" panose="02020603050405020304" pitchFamily="18" charset="0"/>
                <a:cs typeface="Times New Roman" panose="02020603050405020304" pitchFamily="18" charset="0"/>
              </a:rPr>
              <a:t>», рис. 6)</a:t>
            </a:r>
            <a:endParaRPr lang="uk-UA" sz="2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4"/>
          </p:nvPr>
        </p:nvPicPr>
        <p:blipFill>
          <a:blip r:embed="rId2"/>
          <a:stretch>
            <a:fillRect/>
          </a:stretch>
        </p:blipFill>
        <p:spPr>
          <a:xfrm>
            <a:off x="3829616" y="397403"/>
            <a:ext cx="5227115" cy="6030557"/>
          </a:xfrm>
          <a:prstGeom prst="rect">
            <a:avLst/>
          </a:prstGeom>
        </p:spPr>
      </p:pic>
    </p:spTree>
    <p:extLst>
      <p:ext uri="{BB962C8B-B14F-4D97-AF65-F5344CB8AC3E}">
        <p14:creationId xmlns:p14="http://schemas.microsoft.com/office/powerpoint/2010/main" val="184524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84767" cy="5993394"/>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3. Регулювання діяльності комерційних банків за допомогою економічних нормативів.</a:t>
            </a:r>
            <a:r>
              <a:rPr lang="ru-RU"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За допомогою економічних нормативів діяльності банків в Україні забезпечується стабільна діяльність банків та своєчасне виконання ними зобов'язань перед вкладниками, а також </a:t>
            </a:r>
            <a:r>
              <a:rPr lang="uk-UA" sz="2200" dirty="0" err="1">
                <a:latin typeface="Times New Roman" panose="02020603050405020304" pitchFamily="18" charset="0"/>
                <a:cs typeface="Times New Roman" panose="02020603050405020304" pitchFamily="18" charset="0"/>
              </a:rPr>
              <a:t>запобігається</a:t>
            </a:r>
            <a:r>
              <a:rPr lang="uk-UA" sz="2200" dirty="0">
                <a:latin typeface="Times New Roman" panose="02020603050405020304" pitchFamily="18" charset="0"/>
                <a:cs typeface="Times New Roman" panose="02020603050405020304" pitchFamily="18" charset="0"/>
              </a:rPr>
              <a:t> неправильному розподілу ресурсів і втраті капіталу через ризики, що притаманні банківській діяльності (див. також статтю про банківське регулювання та нагляд). Економічні нормативи є основним стовпом </a:t>
            </a:r>
            <a:r>
              <a:rPr lang="uk-UA" sz="2200" dirty="0" err="1">
                <a:latin typeface="Times New Roman" panose="02020603050405020304" pitchFamily="18" charset="0"/>
                <a:cs typeface="Times New Roman" panose="02020603050405020304" pitchFamily="18" charset="0"/>
              </a:rPr>
              <a:t>пруденційного</a:t>
            </a:r>
            <a:r>
              <a:rPr lang="uk-UA" sz="2200" dirty="0">
                <a:latin typeface="Times New Roman" panose="02020603050405020304" pitchFamily="18" charset="0"/>
                <a:cs typeface="Times New Roman" panose="02020603050405020304" pitchFamily="18" charset="0"/>
              </a:rPr>
              <a:t> регулювання банків в Україні. Тут застосовуються концепції «Базель </a:t>
            </a:r>
            <a:r>
              <a:rPr lang="uk-UA" sz="2200" dirty="0" smtClean="0">
                <a:latin typeface="Times New Roman" panose="02020603050405020304" pitchFamily="18" charset="0"/>
                <a:cs typeface="Times New Roman" panose="02020603050405020304" pitchFamily="18" charset="0"/>
              </a:rPr>
              <a:t>І» - Базель </a:t>
            </a:r>
            <a:r>
              <a:rPr lang="en-US" sz="2200" dirty="0">
                <a:latin typeface="Times New Roman" panose="02020603050405020304" pitchFamily="18" charset="0"/>
                <a:cs typeface="Times New Roman" panose="02020603050405020304" pitchFamily="18" charset="0"/>
              </a:rPr>
              <a:t>III. </a:t>
            </a:r>
            <a:r>
              <a:rPr lang="uk-UA" sz="2200" dirty="0">
                <a:latin typeface="Times New Roman" panose="02020603050405020304" pitchFamily="18" charset="0"/>
                <a:cs typeface="Times New Roman" panose="02020603050405020304" pitchFamily="18" charset="0"/>
              </a:rPr>
              <a:t>Їх розрахунок здійснюється, в основному, на базі регулятивного капіталу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Існуючі нормативи поділяються на</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нормативи капіталу:</a:t>
            </a:r>
            <a:r>
              <a:rPr lang="uk-UA" sz="2200" dirty="0" smtClean="0">
                <a:latin typeface="Times New Roman" panose="02020603050405020304" pitchFamily="18" charset="0"/>
                <a:cs typeface="Times New Roman" panose="02020603050405020304" pitchFamily="18" charset="0"/>
              </a:rPr>
              <a:t> мінімальний розмір регулятивного капіталу (Н1), (не менше 500 млн грн.); адекватність (достатність) регулятивного капіталу (Н2), (не менше 10%); достатність основного капіталу (Н3) (не менше 7%) ;</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нормативи ліквідності: </a:t>
            </a:r>
            <a:r>
              <a:rPr lang="uk-UA" sz="2200" dirty="0" smtClean="0">
                <a:latin typeface="Times New Roman" panose="02020603050405020304" pitchFamily="18" charset="0"/>
                <a:cs typeface="Times New Roman" panose="02020603050405020304" pitchFamily="18" charset="0"/>
              </a:rPr>
              <a:t>короткострокова ліквідність (Н6)(не менше 60%);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коефіцієнт покриття ліквідністю (LCR) за всіма валютами (LCRBB) та в іноземній валюті (LCRIB); коефіцієнт чистого стабільного фінансування (NSFR);</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16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7194" cy="589380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i="1" dirty="0" err="1" smtClean="0">
                <a:latin typeface="Times New Roman" panose="02020603050405020304" pitchFamily="18" charset="0"/>
                <a:cs typeface="Times New Roman" panose="02020603050405020304" pitchFamily="18" charset="0"/>
              </a:rPr>
              <a:t>нормативи</a:t>
            </a:r>
            <a:r>
              <a:rPr lang="ru-RU" sz="2200" i="1" dirty="0" smtClean="0">
                <a:latin typeface="Times New Roman" panose="02020603050405020304" pitchFamily="18" charset="0"/>
                <a:cs typeface="Times New Roman" panose="02020603050405020304" pitchFamily="18" charset="0"/>
              </a:rPr>
              <a:t> </a:t>
            </a:r>
            <a:r>
              <a:rPr lang="ru-RU" sz="2200" i="1" dirty="0">
                <a:latin typeface="Times New Roman" panose="02020603050405020304" pitchFamily="18" charset="0"/>
                <a:cs typeface="Times New Roman" panose="02020603050405020304" pitchFamily="18" charset="0"/>
              </a:rPr>
              <a:t>кредитного </a:t>
            </a:r>
            <a:r>
              <a:rPr lang="ru-RU" sz="2200" i="1" dirty="0" err="1">
                <a:latin typeface="Times New Roman" panose="02020603050405020304" pitchFamily="18" charset="0"/>
                <a:cs typeface="Times New Roman" panose="02020603050405020304" pitchFamily="18" charset="0"/>
              </a:rPr>
              <a:t>ризику</a:t>
            </a:r>
            <a:r>
              <a:rPr lang="ru-RU" sz="2200" i="1"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максимальний</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розмір</a:t>
            </a:r>
            <a:r>
              <a:rPr lang="ru-RU" sz="2200" dirty="0">
                <a:latin typeface="Times New Roman" panose="02020603050405020304" pitchFamily="18" charset="0"/>
                <a:cs typeface="Times New Roman" panose="02020603050405020304" pitchFamily="18" charset="0"/>
              </a:rPr>
              <a:t> кредитного </a:t>
            </a:r>
            <a:r>
              <a:rPr lang="ru-RU" sz="2200" dirty="0" err="1">
                <a:latin typeface="Times New Roman" panose="02020603050405020304" pitchFamily="18" charset="0"/>
                <a:cs typeface="Times New Roman" panose="02020603050405020304" pitchFamily="18" charset="0"/>
              </a:rPr>
              <a:t>ризику</a:t>
            </a:r>
            <a:r>
              <a:rPr lang="ru-RU" sz="2200" dirty="0">
                <a:latin typeface="Times New Roman" panose="02020603050405020304" pitchFamily="18" charset="0"/>
                <a:cs typeface="Times New Roman" panose="02020603050405020304" pitchFamily="18" charset="0"/>
              </a:rPr>
              <a:t> на одного контрагента (Н7), (не </a:t>
            </a:r>
            <a:r>
              <a:rPr lang="ru-RU" sz="2200" dirty="0" err="1">
                <a:latin typeface="Times New Roman" panose="02020603050405020304" pitchFamily="18" charset="0"/>
                <a:cs typeface="Times New Roman" panose="02020603050405020304" pitchFamily="18" charset="0"/>
              </a:rPr>
              <a:t>більше</a:t>
            </a:r>
            <a:r>
              <a:rPr lang="ru-RU" sz="2200" dirty="0">
                <a:latin typeface="Times New Roman" panose="02020603050405020304" pitchFamily="18" charset="0"/>
                <a:cs typeface="Times New Roman" panose="02020603050405020304" pitchFamily="18" charset="0"/>
              </a:rPr>
              <a:t> 25</a:t>
            </a: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великі </a:t>
            </a:r>
            <a:r>
              <a:rPr lang="uk-UA" sz="2200" dirty="0">
                <a:latin typeface="Times New Roman" panose="02020603050405020304" pitchFamily="18" charset="0"/>
                <a:cs typeface="Times New Roman" panose="02020603050405020304" pitchFamily="18" charset="0"/>
              </a:rPr>
              <a:t>кредитні ризики (Н8), (не більше 8-кратного розміру регулятивного капіталу банку</a:t>
            </a:r>
            <a:r>
              <a:rPr lang="uk-UA" sz="2200" dirty="0" smtClean="0">
                <a:latin typeface="Times New Roman" panose="02020603050405020304" pitchFamily="18" charset="0"/>
                <a:cs typeface="Times New Roman" panose="02020603050405020304" pitchFamily="18" charset="0"/>
              </a:rPr>
              <a:t>); максимального </a:t>
            </a:r>
            <a:r>
              <a:rPr lang="uk-UA" sz="2200" dirty="0">
                <a:latin typeface="Times New Roman" panose="02020603050405020304" pitchFamily="18" charset="0"/>
                <a:cs typeface="Times New Roman" panose="02020603050405020304" pitchFamily="18" charset="0"/>
              </a:rPr>
              <a:t>розміру кредитного ризику за операціями з пов'язаними з банком особами (Н9), (не більше 25%).</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нормативи інвестування: </a:t>
            </a:r>
            <a:r>
              <a:rPr lang="uk-UA" sz="2200" dirty="0" smtClean="0">
                <a:latin typeface="Times New Roman" panose="02020603050405020304" pitchFamily="18" charset="0"/>
                <a:cs typeface="Times New Roman" panose="02020603050405020304" pitchFamily="18" charset="0"/>
              </a:rPr>
              <a:t>інвестування </a:t>
            </a:r>
            <a:r>
              <a:rPr lang="uk-UA" sz="2200" dirty="0">
                <a:latin typeface="Times New Roman" panose="02020603050405020304" pitchFamily="18" charset="0"/>
                <a:cs typeface="Times New Roman" panose="02020603050405020304" pitchFamily="18" charset="0"/>
              </a:rPr>
              <a:t>в цінні папери окремо за кожною установою (Установи - будь-які суб'єкти підприємницької діяльності, що є юридичними особами (підприємства, організації, компанії, фірми, установи тощо).), (Н11), (не більше 15</a:t>
            </a:r>
            <a:r>
              <a:rPr lang="uk-UA" sz="2200" dirty="0" smtClean="0">
                <a:latin typeface="Times New Roman" panose="02020603050405020304" pitchFamily="18" charset="0"/>
                <a:cs typeface="Times New Roman" panose="02020603050405020304" pitchFamily="18" charset="0"/>
              </a:rPr>
              <a:t>%); загальна </a:t>
            </a:r>
            <a:r>
              <a:rPr lang="uk-UA" sz="2200" dirty="0">
                <a:latin typeface="Times New Roman" panose="02020603050405020304" pitchFamily="18" charset="0"/>
                <a:cs typeface="Times New Roman" panose="02020603050405020304" pitchFamily="18" charset="0"/>
              </a:rPr>
              <a:t>сума інвестування (Н12) (не більше 60%);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Базою </a:t>
            </a:r>
            <a:r>
              <a:rPr lang="uk-UA" sz="2200" dirty="0">
                <a:latin typeface="Times New Roman" panose="02020603050405020304" pitchFamily="18" charset="0"/>
                <a:cs typeface="Times New Roman" panose="02020603050405020304" pitchFamily="18" charset="0"/>
              </a:rPr>
              <a:t>для розрахунку економічних нормативів Н2, Н3, Н7, Н8, Н9 є регулятивний капітал банку, Н4-Н6 - </a:t>
            </a:r>
            <a:r>
              <a:rPr lang="uk-UA" sz="2200" dirty="0" smtClean="0">
                <a:latin typeface="Times New Roman" panose="02020603050405020304" pitchFamily="18" charset="0"/>
                <a:cs typeface="Times New Roman" panose="02020603050405020304" pitchFamily="18" charset="0"/>
              </a:rPr>
              <a:t>співвідношення </a:t>
            </a:r>
            <a:r>
              <a:rPr lang="uk-UA" sz="2200" dirty="0">
                <a:latin typeface="Times New Roman" panose="02020603050405020304" pitchFamily="18" charset="0"/>
                <a:cs typeface="Times New Roman" panose="02020603050405020304" pitchFamily="18" charset="0"/>
              </a:rPr>
              <a:t>активів до зобов'язань, Н11 та Н12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статутний капітал.</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 </a:t>
            </a:r>
            <a:r>
              <a:rPr lang="uk-UA" sz="2200" dirty="0">
                <a:latin typeface="Times New Roman" panose="02020603050405020304" pitchFamily="18" charset="0"/>
                <a:cs typeface="Times New Roman" panose="02020603050405020304" pitchFamily="18" charset="0"/>
              </a:rPr>
              <a:t>формує буфери капіталу, а саме: буфер запасу (консервації) капіталу, </a:t>
            </a:r>
            <a:r>
              <a:rPr lang="uk-UA" sz="2200" dirty="0" err="1">
                <a:latin typeface="Times New Roman" panose="02020603050405020304" pitchFamily="18" charset="0"/>
                <a:cs typeface="Times New Roman" panose="02020603050405020304" pitchFamily="18" charset="0"/>
              </a:rPr>
              <a:t>контрциклічний</a:t>
            </a:r>
            <a:r>
              <a:rPr lang="uk-UA" sz="2200" dirty="0">
                <a:latin typeface="Times New Roman" panose="02020603050405020304" pitchFamily="18" charset="0"/>
                <a:cs typeface="Times New Roman" panose="02020603050405020304" pitchFamily="18" charset="0"/>
              </a:rPr>
              <a:t> буфер. Банк формує буфери капіталу понад нормативне значення нормативу достатності основного капіталу (Н3).</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Буфер </a:t>
            </a:r>
            <a:r>
              <a:rPr lang="uk-UA" sz="2200" dirty="0">
                <a:latin typeface="Times New Roman" panose="02020603050405020304" pitchFamily="18" charset="0"/>
                <a:cs typeface="Times New Roman" panose="02020603050405020304" pitchFamily="18" charset="0"/>
              </a:rPr>
              <a:t>запасу (консервації) капіталу розраховується від загального обсягу ризику</a:t>
            </a: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18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84772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Банк </a:t>
            </a:r>
            <a:r>
              <a:rPr lang="ru-RU" sz="2200" dirty="0" err="1">
                <a:latin typeface="Times New Roman" panose="02020603050405020304" pitchFamily="18" charset="0"/>
                <a:cs typeface="Times New Roman" panose="02020603050405020304" pitchFamily="18" charset="0"/>
              </a:rPr>
              <a:t>формує</a:t>
            </a:r>
            <a:r>
              <a:rPr lang="ru-RU" sz="2200" dirty="0">
                <a:latin typeface="Times New Roman" panose="02020603050405020304" pitchFamily="18" charset="0"/>
                <a:cs typeface="Times New Roman" panose="02020603050405020304" pitchFamily="18" charset="0"/>
              </a:rPr>
              <a:t> буфер запасу (</a:t>
            </a:r>
            <a:r>
              <a:rPr lang="ru-RU" sz="2200" dirty="0" err="1">
                <a:latin typeface="Times New Roman" panose="02020603050405020304" pitchFamily="18" charset="0"/>
                <a:cs typeface="Times New Roman" panose="02020603050405020304" pitchFamily="18" charset="0"/>
              </a:rPr>
              <a:t>консервації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капіталу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починаючи</a:t>
            </a:r>
            <a:r>
              <a:rPr lang="ru-RU" sz="2200" dirty="0">
                <a:latin typeface="Times New Roman" panose="02020603050405020304" pitchFamily="18" charset="0"/>
                <a:cs typeface="Times New Roman" panose="02020603050405020304" pitchFamily="18" charset="0"/>
              </a:rPr>
              <a:t> з:</a:t>
            </a: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01 </a:t>
            </a:r>
            <a:r>
              <a:rPr lang="uk-UA" sz="2200" dirty="0">
                <a:latin typeface="Times New Roman" panose="02020603050405020304" pitchFamily="18" charset="0"/>
                <a:cs typeface="Times New Roman" panose="02020603050405020304" pitchFamily="18" charset="0"/>
              </a:rPr>
              <a:t>січня 2020 року - у розмірі 0,625 відсотка;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01 </a:t>
            </a:r>
            <a:r>
              <a:rPr lang="uk-UA" sz="2200" dirty="0">
                <a:latin typeface="Times New Roman" panose="02020603050405020304" pitchFamily="18" charset="0"/>
                <a:cs typeface="Times New Roman" panose="02020603050405020304" pitchFamily="18" charset="0"/>
              </a:rPr>
              <a:t>січня 2021 року - у розмірі 1,25 відсотка;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01 </a:t>
            </a:r>
            <a:r>
              <a:rPr lang="uk-UA" sz="2200" dirty="0">
                <a:latin typeface="Times New Roman" panose="02020603050405020304" pitchFamily="18" charset="0"/>
                <a:cs typeface="Times New Roman" panose="02020603050405020304" pitchFamily="18" charset="0"/>
              </a:rPr>
              <a:t>січня 2022 року - у розмірі 1,875 відсотка;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01 </a:t>
            </a:r>
            <a:r>
              <a:rPr lang="uk-UA" sz="2200" dirty="0">
                <a:latin typeface="Times New Roman" panose="02020603050405020304" pitchFamily="18" charset="0"/>
                <a:cs typeface="Times New Roman" panose="02020603050405020304" pitchFamily="18" charset="0"/>
              </a:rPr>
              <a:t>січня 2023 року - у розмірі 2,5 відсотка.</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2. </a:t>
            </a:r>
            <a:r>
              <a:rPr lang="uk-UA" sz="2200" dirty="0" err="1" smtClean="0">
                <a:latin typeface="Times New Roman" panose="02020603050405020304" pitchFamily="18" charset="0"/>
                <a:cs typeface="Times New Roman" panose="02020603050405020304" pitchFamily="18" charset="0"/>
              </a:rPr>
              <a:t>Контрциклічний</a:t>
            </a:r>
            <a:r>
              <a:rPr lang="uk-UA" sz="2200" dirty="0" smtClean="0">
                <a:latin typeface="Times New Roman" panose="02020603050405020304" pitchFamily="18" charset="0"/>
                <a:cs typeface="Times New Roman" panose="02020603050405020304" pitchFamily="18" charset="0"/>
              </a:rPr>
              <a:t> буфер капіталу розраховується від загального обсягу ризику в розмірі 0 - 2,5 відсотка. Розмір </a:t>
            </a:r>
            <a:r>
              <a:rPr lang="uk-UA" sz="2200" dirty="0" err="1" smtClean="0">
                <a:latin typeface="Times New Roman" panose="02020603050405020304" pitchFamily="18" charset="0"/>
                <a:cs typeface="Times New Roman" panose="02020603050405020304" pitchFamily="18" charset="0"/>
              </a:rPr>
              <a:t>контрциклічного</a:t>
            </a:r>
            <a:r>
              <a:rPr lang="uk-UA" sz="2200" dirty="0" smtClean="0">
                <a:latin typeface="Times New Roman" panose="02020603050405020304" pitchFamily="18" charset="0"/>
                <a:cs typeface="Times New Roman" panose="02020603050405020304" pitchFamily="18" charset="0"/>
              </a:rPr>
              <a:t> буфера капіталу встановлюється за рішенням Правління Національного банку в разі значної кредитної активності банків із урахуванням ризиків, пов'язаних із надмірним зростанням кредитування. Зазначена інформація завчасно розміщується на сторінці Офіційного інтернет-представництва Національного банку та має містити відомості, зокрема щодо розміру буфера, дати запровадження буфера в установленому розмірі.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Необхідно зазначити, що для спеціалізованих банків НБУ встановлює окремі вимоги. Всі вище згадані значення нормативів діють для універсальних банків і тільки частково для спеціалізованих. Банк набуває статусу спеціалізованого ощадного банку, якщо більше ніж 50 відсотків пасивів банку є вкладами фізичних осіб (незалежно від типу активів). Банк набуває статусу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89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865836"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спеціалізованого банку довірчого управління, якщо обсяг операцій за договорами довірчого управління становить 100 і більше відсотків сукупних активів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Для спеціалізованих ощадних банків </a:t>
            </a:r>
            <a:r>
              <a:rPr lang="uk-UA" sz="2200" dirty="0" smtClean="0">
                <a:latin typeface="Times New Roman" panose="02020603050405020304" pitchFamily="18" charset="0"/>
                <a:cs typeface="Times New Roman" panose="02020603050405020304" pitchFamily="18" charset="0"/>
              </a:rPr>
              <a:t>установлюються спеціальні значення таких економічних нормативів: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нормативу миттєвої ліквідності (Н4) - не менше ніж 30 відсотків;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нормативу максимального розміру кредитного ризику на одного контрагента (Н7) у розмірі - не більше ніж 20 відсотків;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нормативу максимального розміру кредитного ризику за операціями з пов'язаними з банком особами (Н9) - не більше ніж 20 відсотків.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Для спеціалізованих банків довірчого управління</a:t>
            </a:r>
            <a:r>
              <a:rPr lang="uk-UA" sz="2200" dirty="0">
                <a:latin typeface="Times New Roman" panose="02020603050405020304" pitchFamily="18" charset="0"/>
                <a:cs typeface="Times New Roman" panose="02020603050405020304" pitchFamily="18" charset="0"/>
              </a:rPr>
              <a:t> установлюються спеціальні значення таких економічних нормативів: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нормативу </a:t>
            </a:r>
            <a:r>
              <a:rPr lang="uk-UA" sz="2200" dirty="0">
                <a:latin typeface="Times New Roman" panose="02020603050405020304" pitchFamily="18" charset="0"/>
                <a:cs typeface="Times New Roman" panose="02020603050405020304" pitchFamily="18" charset="0"/>
              </a:rPr>
              <a:t>достатності (адекватності) регулятивного капіталу (Н2) - не менше ніж 20 відсотків;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нормативу миттєвої ліквідності (Н4) - не менше ніж 40 відсотків;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нормативу максимального розміру кредитного ризику на одного контрагента (Н7) - не більше ніж 15 відсотків;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нормативу максимального розміру кредитного ризику за операціями з пов'язаними з банком особами (Н9) - не більше ніж 20 відсотків</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43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93819" cy="565841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Нормативні </a:t>
            </a:r>
            <a:r>
              <a:rPr lang="uk-UA" sz="2200" dirty="0">
                <a:latin typeface="Times New Roman" panose="02020603050405020304" pitchFamily="18" charset="0"/>
                <a:cs typeface="Times New Roman" panose="02020603050405020304" pitchFamily="18" charset="0"/>
              </a:rPr>
              <a:t>значення інших економічних нормативів для спеціалізованих банків установлюються такі самі, як для універсальних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Національний </a:t>
            </a:r>
            <a:r>
              <a:rPr lang="uk-UA" sz="2200" dirty="0">
                <a:latin typeface="Times New Roman" panose="02020603050405020304" pitchFamily="18" charset="0"/>
                <a:cs typeface="Times New Roman" panose="02020603050405020304" pitchFamily="18" charset="0"/>
              </a:rPr>
              <a:t>банк залежно від виду спеціалізації банку, рівня його капіталу може висувати до нього додаткові вимоги з метою забезпечення фінансової стійкості цього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Філія іноземного банку </a:t>
            </a:r>
            <a:r>
              <a:rPr lang="uk-UA" sz="2200" dirty="0">
                <a:latin typeface="Times New Roman" panose="02020603050405020304" pitchFamily="18" charset="0"/>
                <a:cs typeface="Times New Roman" panose="02020603050405020304" pitchFamily="18" charset="0"/>
              </a:rPr>
              <a:t>має виконувати такі нормативи</a:t>
            </a:r>
            <a:r>
              <a:rPr lang="uk-UA" sz="2200" dirty="0" smtClean="0">
                <a:latin typeface="Times New Roman" panose="02020603050405020304" pitchFamily="18" charset="0"/>
                <a:cs typeface="Times New Roman" panose="02020603050405020304" pitchFamily="18" charset="0"/>
              </a:rPr>
              <a:t>: достатності </a:t>
            </a:r>
            <a:r>
              <a:rPr lang="uk-UA" sz="2200" dirty="0">
                <a:latin typeface="Times New Roman" panose="02020603050405020304" pitchFamily="18" charset="0"/>
                <a:cs typeface="Times New Roman" panose="02020603050405020304" pitchFamily="18" charset="0"/>
              </a:rPr>
              <a:t>(адекватності) регулятивного капіталу</a:t>
            </a:r>
            <a:r>
              <a:rPr lang="uk-UA" sz="2200" dirty="0" smtClean="0">
                <a:latin typeface="Times New Roman" panose="02020603050405020304" pitchFamily="18" charset="0"/>
                <a:cs typeface="Times New Roman" panose="02020603050405020304" pitchFamily="18" charset="0"/>
              </a:rPr>
              <a:t>; ліквідності; кредитного </a:t>
            </a:r>
            <a:r>
              <a:rPr lang="uk-UA" sz="2200" dirty="0">
                <a:latin typeface="Times New Roman" panose="02020603050405020304" pitchFamily="18" charset="0"/>
                <a:cs typeface="Times New Roman" panose="02020603050405020304" pitchFamily="18" charset="0"/>
              </a:rPr>
              <a:t>ризику</a:t>
            </a:r>
            <a:r>
              <a:rPr lang="uk-UA" sz="2200" dirty="0" smtClean="0">
                <a:latin typeface="Times New Roman" panose="02020603050405020304" pitchFamily="18" charset="0"/>
                <a:cs typeface="Times New Roman" panose="02020603050405020304" pitchFamily="18" charset="0"/>
              </a:rPr>
              <a:t>; інвестування</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Розрахунок </a:t>
            </a:r>
            <a:r>
              <a:rPr lang="uk-UA" sz="2200" dirty="0">
                <a:latin typeface="Times New Roman" panose="02020603050405020304" pitchFamily="18" charset="0"/>
                <a:cs typeface="Times New Roman" panose="02020603050405020304" pitchFamily="18" charset="0"/>
              </a:rPr>
              <a:t>економічних нормативів і дотримання їх значення здійснюється з урахуванням порядку, установленого Інструкцією НБУ № </a:t>
            </a:r>
            <a:r>
              <a:rPr lang="uk-UA" sz="2200" dirty="0" smtClean="0">
                <a:latin typeface="Times New Roman" panose="02020603050405020304" pitchFamily="18" charset="0"/>
                <a:cs typeface="Times New Roman" panose="02020603050405020304" pitchFamily="18" charset="0"/>
              </a:rPr>
              <a:t>368.</a:t>
            </a:r>
            <a:endParaRPr lang="en-US"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 </a:t>
            </a:r>
            <a:r>
              <a:rPr lang="uk-UA" sz="2200" dirty="0">
                <a:latin typeface="Times New Roman" panose="02020603050405020304" pitchFamily="18" charset="0"/>
                <a:cs typeface="Times New Roman" panose="02020603050405020304" pitchFamily="18" charset="0"/>
              </a:rPr>
              <a:t>час розрахунку економічних нормативів розмір приписного капіталу прирівнюється </a:t>
            </a:r>
            <a:r>
              <a:rPr lang="uk-UA" sz="2200" dirty="0" smtClean="0">
                <a:latin typeface="Times New Roman" panose="02020603050405020304" pitchFamily="18" charset="0"/>
                <a:cs typeface="Times New Roman" panose="02020603050405020304" pitchFamily="18" charset="0"/>
              </a:rPr>
              <a:t>до </a:t>
            </a:r>
            <a:r>
              <a:rPr lang="uk-UA" sz="2200" dirty="0">
                <a:latin typeface="Times New Roman" panose="02020603050405020304" pitchFamily="18" charset="0"/>
                <a:cs typeface="Times New Roman" panose="02020603050405020304" pitchFamily="18" charset="0"/>
              </a:rPr>
              <a:t>розміру статутного капіталу банків України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Системно важливий банк</a:t>
            </a:r>
            <a:r>
              <a:rPr lang="uk-UA" sz="2200" dirty="0" smtClean="0">
                <a:latin typeface="Times New Roman" panose="02020603050405020304" pitchFamily="18" charset="0"/>
                <a:cs typeface="Times New Roman" panose="02020603050405020304" pitchFamily="18" charset="0"/>
              </a:rPr>
              <a:t> зобов'язаний дотримуватися спеціальних значень таких економічних нормативів: нормативів ліквідності, зокрема: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нормативу миттєвої ліквідності (Н4) - не менше ніж 30 відсотків;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нормативів кредитного ризику, зокрема: максимального розміру кредитного ризику на одного контрагента (Н7) - не більше ніж 20 відсотків.</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7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4895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a:t>
            </a:r>
            <a:r>
              <a:rPr lang="uk-UA" sz="2200" dirty="0">
                <a:latin typeface="Times New Roman" panose="02020603050405020304" pitchFamily="18" charset="0"/>
                <a:cs typeface="Times New Roman" panose="02020603050405020304" pitchFamily="18" charset="0"/>
              </a:rPr>
              <a:t>системно важливий банк набув статусу спеціалізованого банку, то він має дотримуватися значень нормативів, установлених для спеціалізованих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Системно </a:t>
            </a:r>
            <a:r>
              <a:rPr lang="uk-UA" sz="2200" dirty="0">
                <a:latin typeface="Times New Roman" panose="02020603050405020304" pitchFamily="18" charset="0"/>
                <a:cs typeface="Times New Roman" panose="02020603050405020304" pitchFamily="18" charset="0"/>
              </a:rPr>
              <a:t>важливий банк також формує буфер системної важливості, який розраховується від загального обсягу ризику.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Розмір </a:t>
            </a:r>
            <a:r>
              <a:rPr lang="uk-UA" sz="2200" dirty="0">
                <a:latin typeface="Times New Roman" panose="02020603050405020304" pitchFamily="18" charset="0"/>
                <a:cs typeface="Times New Roman" panose="02020603050405020304" pitchFamily="18" charset="0"/>
              </a:rPr>
              <a:t>буфера системної важливості визначається залежно від розміру показника системної важливості банку (що розраховується відповідно до Положення про порядок визначення системно важливих банків, затвердженого постановою Правління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від 25 </a:t>
            </a:r>
            <a:r>
              <a:rPr lang="uk-UA" sz="2200" dirty="0" smtClean="0">
                <a:latin typeface="Times New Roman" panose="02020603050405020304" pitchFamily="18" charset="0"/>
                <a:cs typeface="Times New Roman" panose="02020603050405020304" pitchFamily="18" charset="0"/>
              </a:rPr>
              <a:t>грудня </a:t>
            </a:r>
            <a:r>
              <a:rPr lang="uk-UA" sz="2200" dirty="0">
                <a:latin typeface="Times New Roman" panose="02020603050405020304" pitchFamily="18" charset="0"/>
                <a:cs typeface="Times New Roman" panose="02020603050405020304" pitchFamily="18" charset="0"/>
              </a:rPr>
              <a:t>2014 року № </a:t>
            </a:r>
            <a:r>
              <a:rPr lang="uk-UA" sz="2200" dirty="0" smtClean="0">
                <a:latin typeface="Times New Roman" panose="02020603050405020304" pitchFamily="18" charset="0"/>
                <a:cs typeface="Times New Roman" panose="02020603050405020304" pitchFamily="18" charset="0"/>
              </a:rPr>
              <a:t>863</a:t>
            </a:r>
            <a:r>
              <a:rPr lang="en-US"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у таких </a:t>
            </a:r>
            <a:r>
              <a:rPr lang="uk-UA" sz="2200" dirty="0" smtClean="0">
                <a:latin typeface="Times New Roman" panose="02020603050405020304" pitchFamily="18" charset="0"/>
                <a:cs typeface="Times New Roman" panose="02020603050405020304" pitchFamily="18" charset="0"/>
              </a:rPr>
              <a:t>межах (табл. 2):</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 після отримання повідомлення НБУ про набуття статусу системно важливого банку зобов'язаний з 01 січня наступного фінансового року дотримуватися спеціальних значень економічних нормативів, вимог щодо формування буфера системної важливості.</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77333" y="3422210"/>
            <a:ext cx="10648950" cy="1762125"/>
          </a:xfrm>
          <a:prstGeom prst="rect">
            <a:avLst/>
          </a:prstGeom>
        </p:spPr>
      </p:pic>
    </p:spTree>
    <p:extLst>
      <p:ext uri="{BB962C8B-B14F-4D97-AF65-F5344CB8AC3E}">
        <p14:creationId xmlns:p14="http://schemas.microsoft.com/office/powerpoint/2010/main" val="95473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811514" cy="599339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П</a:t>
            </a:r>
            <a:r>
              <a:rPr lang="uk-UA" sz="2200" dirty="0" smtClean="0">
                <a:latin typeface="Times New Roman" panose="02020603050405020304" pitchFamily="18" charset="0"/>
                <a:cs typeface="Times New Roman" panose="02020603050405020304" pitchFamily="18" charset="0"/>
              </a:rPr>
              <a:t>оняття </a:t>
            </a:r>
            <a:r>
              <a:rPr lang="uk-UA" sz="2200" dirty="0">
                <a:latin typeface="Times New Roman" panose="02020603050405020304" pitchFamily="18" charset="0"/>
                <a:cs typeface="Times New Roman" panose="02020603050405020304" pitchFamily="18" charset="0"/>
              </a:rPr>
              <a:t>«банківське регулювання» </a:t>
            </a:r>
            <a:r>
              <a:rPr lang="uk-UA" sz="2200" dirty="0" smtClean="0">
                <a:latin typeface="Times New Roman" panose="02020603050405020304" pitchFamily="18" charset="0"/>
                <a:cs typeface="Times New Roman" panose="02020603050405020304" pitchFamily="18" charset="0"/>
              </a:rPr>
              <a:t>містить такі ключові елементи:</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простежується </a:t>
            </a:r>
            <a:r>
              <a:rPr lang="uk-UA" sz="2200" dirty="0">
                <a:latin typeface="Times New Roman" panose="02020603050405020304" pitchFamily="18" charset="0"/>
                <a:cs typeface="Times New Roman" panose="02020603050405020304" pitchFamily="18" charset="0"/>
              </a:rPr>
              <a:t>наявність певного регулятора, яким є або окремий орган </a:t>
            </a:r>
            <a:r>
              <a:rPr lang="uk-UA" sz="2200" dirty="0" smtClean="0">
                <a:latin typeface="Times New Roman" panose="02020603050405020304" pitchFamily="18" charset="0"/>
                <a:cs typeface="Times New Roman" panose="02020603050405020304" pitchFamily="18" charset="0"/>
              </a:rPr>
              <a:t>держави, </a:t>
            </a:r>
            <a:r>
              <a:rPr lang="uk-UA" sz="2200" dirty="0">
                <a:latin typeface="Times New Roman" panose="02020603050405020304" pitchFamily="18" charset="0"/>
                <a:cs typeface="Times New Roman" panose="02020603050405020304" pitchFamily="18" charset="0"/>
              </a:rPr>
              <a:t>або Національний банк;</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передбачається </a:t>
            </a:r>
            <a:r>
              <a:rPr lang="uk-UA" sz="2200" dirty="0">
                <a:latin typeface="Times New Roman" panose="02020603050405020304" pitchFamily="18" charset="0"/>
                <a:cs typeface="Times New Roman" panose="02020603050405020304" pitchFamily="18" charset="0"/>
              </a:rPr>
              <a:t>створення та впровадження певної системи норм та правил функціонування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застосовуються </a:t>
            </a:r>
            <a:r>
              <a:rPr lang="uk-UA" sz="2200" dirty="0">
                <a:latin typeface="Times New Roman" panose="02020603050405020304" pitchFamily="18" charset="0"/>
                <a:cs typeface="Times New Roman" panose="02020603050405020304" pitchFamily="18" charset="0"/>
              </a:rPr>
              <a:t>певні заходи, як для профілактики </a:t>
            </a:r>
            <a:r>
              <a:rPr lang="uk-UA" sz="2200" dirty="0" err="1">
                <a:latin typeface="Times New Roman" panose="02020603050405020304" pitchFamily="18" charset="0"/>
                <a:cs typeface="Times New Roman" panose="02020603050405020304" pitchFamily="18" charset="0"/>
              </a:rPr>
              <a:t>дестабілізаційних</a:t>
            </a:r>
            <a:r>
              <a:rPr lang="uk-UA" sz="2200" dirty="0">
                <a:latin typeface="Times New Roman" panose="02020603050405020304" pitchFamily="18" charset="0"/>
                <a:cs typeface="Times New Roman" panose="02020603050405020304" pitchFamily="18" charset="0"/>
              </a:rPr>
              <a:t> процесів, так і їх усунення;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банківське </a:t>
            </a:r>
            <a:r>
              <a:rPr lang="uk-UA" sz="2200" dirty="0">
                <a:latin typeface="Times New Roman" panose="02020603050405020304" pitchFamily="18" charset="0"/>
                <a:cs typeface="Times New Roman" panose="02020603050405020304" pitchFamily="18" charset="0"/>
              </a:rPr>
              <a:t>регулювання проводиться задля стабільності національної банківської системи і безпечного функціонування банківських установ.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Відповідно </a:t>
            </a:r>
            <a:r>
              <a:rPr lang="uk-UA" sz="2200" dirty="0">
                <a:latin typeface="Times New Roman" panose="02020603050405020304" pitchFamily="18" charset="0"/>
                <a:cs typeface="Times New Roman" panose="02020603050405020304" pitchFamily="18" charset="0"/>
              </a:rPr>
              <a:t>до законодавства України, мета банківського регулювання визначена як сукупність основних завдань Національного банку, що мають ієрархічну структуру. Кожна наступна мета має обмежуватися рівнем, що дозволяє значною мірою забезпечувати виконання попередньої. Таким чином, сприяння фінансовій стабільності банківської системи підпорядковується основному завданню – забезпеченню стабільності грошової одиниці. У той же час стабільність банківської системи має пріоритет над іншими урядовими </a:t>
            </a:r>
            <a:r>
              <a:rPr lang="uk-UA" sz="2200" dirty="0" smtClean="0">
                <a:latin typeface="Times New Roman" panose="02020603050405020304" pitchFamily="18" charset="0"/>
                <a:cs typeface="Times New Roman" panose="02020603050405020304" pitchFamily="18" charset="0"/>
              </a:rPr>
              <a:t>програмами </a:t>
            </a:r>
            <a:r>
              <a:rPr lang="uk-UA" sz="2200" dirty="0">
                <a:latin typeface="Times New Roman" panose="02020603050405020304" pitchFamily="18" charset="0"/>
                <a:cs typeface="Times New Roman" panose="02020603050405020304" pitchFamily="18" charset="0"/>
              </a:rPr>
              <a:t>економічного розвитку, зважаючи на функції, що виконує система.</a:t>
            </a: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821378"/>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 </a:t>
            </a:r>
            <a:r>
              <a:rPr lang="uk-UA" sz="2200" dirty="0">
                <a:latin typeface="Times New Roman" panose="02020603050405020304" pitchFamily="18" charset="0"/>
                <a:cs typeface="Times New Roman" panose="02020603050405020304" pitchFamily="18" charset="0"/>
              </a:rPr>
              <a:t>після втрати статусу системно важливого банку має дотримуватися вимог, установлених розділом Х Інструкції НБУ </a:t>
            </a:r>
            <a:r>
              <a:rPr lang="uk-UA" sz="2200" dirty="0" smtClean="0">
                <a:latin typeface="Times New Roman" panose="02020603050405020304" pitchFamily="18" charset="0"/>
                <a:cs typeface="Times New Roman" panose="02020603050405020304" pitchFamily="18" charset="0"/>
              </a:rPr>
              <a:t>№ 368</a:t>
            </a:r>
            <a:r>
              <a:rPr lang="en-US"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протягом 12 місяців із дня втрати такого статусу</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цілому: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Розрахунок економічних нормативів банки (юридичні особи) проводять на підставі щоденних балансів та додаткових звітних даних: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 за щоденними розрахунками: Н1, Н7, Н8, Н9, Н4;</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 за формулою середньозваженої величини (за місяць): Н11, Н12;</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за станом на 1-е, 11-е та 21-е число кожного місяця: Н2, Н3, Н5, Н6.</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Розрахунок середньозваженої величини наведено у главі 3 розділу IX Інструкції НБУ № 368.</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Конкретна бухгалтерська методика розрахунку економічних нормативів здійснюється відповідно до Інструкції НБУ № 315.</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286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93819" cy="5803271"/>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4. </a:t>
            </a:r>
            <a:r>
              <a:rPr lang="ru-RU" sz="2400" b="1" dirty="0" err="1">
                <a:latin typeface="Times New Roman" panose="02020603050405020304" pitchFamily="18" charset="0"/>
                <a:cs typeface="Times New Roman" panose="02020603050405020304" pitchFamily="18" charset="0"/>
              </a:rPr>
              <a:t>Банківський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нагляд</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його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завдання</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принципи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організації</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Закон України «Про Національний банк України» трактує банківський нагляд </a:t>
            </a:r>
            <a:r>
              <a:rPr lang="uk-UA" sz="2200" dirty="0" smtClean="0">
                <a:latin typeface="Times New Roman" panose="02020603050405020304" pitchFamily="18" charset="0"/>
                <a:cs typeface="Times New Roman" panose="02020603050405020304" pitchFamily="18" charset="0"/>
              </a:rPr>
              <a:t>як систему </a:t>
            </a:r>
            <a:r>
              <a:rPr lang="uk-UA" sz="2200" dirty="0">
                <a:latin typeface="Times New Roman" panose="02020603050405020304" pitchFamily="18" charset="0"/>
                <a:cs typeface="Times New Roman" panose="02020603050405020304" pitchFamily="18" charset="0"/>
              </a:rPr>
              <a:t>контролю та активних впорядкованих дій </a:t>
            </a:r>
            <a:r>
              <a:rPr lang="uk-UA" sz="2200" dirty="0" smtClean="0">
                <a:latin typeface="Times New Roman" panose="02020603050405020304" pitchFamily="18" charset="0"/>
                <a:cs typeface="Times New Roman" panose="02020603050405020304" pitchFamily="18" charset="0"/>
              </a:rPr>
              <a:t>НБУ, спрямованих </a:t>
            </a:r>
            <a:r>
              <a:rPr lang="uk-UA" sz="2200" dirty="0">
                <a:latin typeface="Times New Roman" panose="02020603050405020304" pitchFamily="18" charset="0"/>
                <a:cs typeface="Times New Roman" panose="02020603050405020304" pitchFamily="18" charset="0"/>
              </a:rPr>
              <a:t>на забезпечення дотримання банками та іншими особами, </a:t>
            </a:r>
            <a:r>
              <a:rPr lang="uk-UA" sz="2200" dirty="0" smtClean="0">
                <a:latin typeface="Times New Roman" panose="02020603050405020304" pitchFamily="18" charset="0"/>
                <a:cs typeface="Times New Roman" panose="02020603050405020304" pitchFamily="18" charset="0"/>
              </a:rPr>
              <a:t>стосовно яких НБУ </a:t>
            </a:r>
            <a:r>
              <a:rPr lang="uk-UA" sz="2200" dirty="0">
                <a:latin typeface="Times New Roman" panose="02020603050405020304" pitchFamily="18" charset="0"/>
                <a:cs typeface="Times New Roman" panose="02020603050405020304" pitchFamily="18" charset="0"/>
              </a:rPr>
              <a:t>здійснює наглядову діяльність законодавства </a:t>
            </a:r>
            <a:r>
              <a:rPr lang="uk-UA" sz="2200" dirty="0" smtClean="0">
                <a:latin typeface="Times New Roman" panose="02020603050405020304" pitchFamily="18" charset="0"/>
                <a:cs typeface="Times New Roman" panose="02020603050405020304" pitchFamily="18" charset="0"/>
              </a:rPr>
              <a:t>України </a:t>
            </a:r>
            <a:r>
              <a:rPr lang="uk-UA" sz="2200" dirty="0">
                <a:latin typeface="Times New Roman" panose="02020603050405020304" pitchFamily="18" charset="0"/>
                <a:cs typeface="Times New Roman" panose="02020603050405020304" pitchFamily="18" charset="0"/>
              </a:rPr>
              <a:t>і встановлених нормативів, з метою забезпечення стабільності банківської </a:t>
            </a:r>
            <a:r>
              <a:rPr lang="uk-UA" sz="2200" dirty="0" smtClean="0">
                <a:latin typeface="Times New Roman" panose="02020603050405020304" pitchFamily="18" charset="0"/>
                <a:cs typeface="Times New Roman" panose="02020603050405020304" pitchFamily="18" charset="0"/>
              </a:rPr>
              <a:t>системи та </a:t>
            </a:r>
            <a:r>
              <a:rPr lang="uk-UA" sz="2200" dirty="0">
                <a:latin typeface="Times New Roman" panose="02020603050405020304" pitchFamily="18" charset="0"/>
                <a:cs typeface="Times New Roman" panose="02020603050405020304" pitchFamily="18" charset="0"/>
              </a:rPr>
              <a:t>захисту інтересів вкладників та </a:t>
            </a:r>
            <a:r>
              <a:rPr lang="uk-UA" sz="2200" dirty="0" smtClean="0">
                <a:latin typeface="Times New Roman" panose="02020603050405020304" pitchFamily="18" charset="0"/>
                <a:cs typeface="Times New Roman" panose="02020603050405020304" pitchFamily="18" charset="0"/>
              </a:rPr>
              <a:t>кредиторів </a:t>
            </a:r>
            <a:r>
              <a:rPr lang="uk-UA" sz="2200" dirty="0">
                <a:latin typeface="Times New Roman" panose="02020603050405020304" pitchFamily="18" charset="0"/>
                <a:cs typeface="Times New Roman" panose="02020603050405020304" pitchFamily="18" charset="0"/>
              </a:rPr>
              <a:t>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Розглядаючи поняття банківського нагляду можна зробити висновок, що: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нагляд за діяльністю банків здійснюється з метою забезпечення надійності та стійкості окремих банків та передбачає цілісний і безперервний нагляд за здійсненням банками своєї діяльності відповідно до чинного законодавства та інструкцій;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нагляд являє собою моніторинг процесів, які відбуваються в банківських установах;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нагляд не може існувати окремо від контролю за виконанням тих чи інших нормативних документів, які регламентують банківську діяльність.</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599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657725"/>
            <a:ext cx="10766247" cy="542620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a:t>
            </a:r>
            <a:r>
              <a:rPr lang="uk-UA" sz="2200" dirty="0">
                <a:latin typeface="Times New Roman" panose="02020603050405020304" pitchFamily="18" charset="0"/>
                <a:cs typeface="Times New Roman" panose="02020603050405020304" pitchFamily="18" charset="0"/>
              </a:rPr>
              <a:t>теоретичної точки зору визначення головної мети банківського нагляду </a:t>
            </a:r>
            <a:r>
              <a:rPr lang="uk-UA" sz="2200" dirty="0" smtClean="0">
                <a:latin typeface="Times New Roman" panose="02020603050405020304" pitchFamily="18" charset="0"/>
                <a:cs typeface="Times New Roman" panose="02020603050405020304" pitchFamily="18" charset="0"/>
              </a:rPr>
              <a:t>можна розглядати </a:t>
            </a:r>
            <a:r>
              <a:rPr lang="uk-UA" sz="2200" dirty="0">
                <a:latin typeface="Times New Roman" panose="02020603050405020304" pitchFamily="18" charset="0"/>
                <a:cs typeface="Times New Roman" panose="02020603050405020304" pitchFamily="18" charset="0"/>
              </a:rPr>
              <a:t>з наступних позицій: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a:t>
            </a:r>
            <a:r>
              <a:rPr lang="uk-UA" sz="2200" dirty="0">
                <a:latin typeface="Times New Roman" panose="02020603050405020304" pitchFamily="18" charset="0"/>
                <a:cs typeface="Times New Roman" panose="02020603050405020304" pitchFamily="18" charset="0"/>
              </a:rPr>
              <a:t>. В глобальному розумінні. Це зміцнення довіри до банківської системи з </a:t>
            </a:r>
            <a:r>
              <a:rPr lang="uk-UA" sz="2200" dirty="0" smtClean="0">
                <a:latin typeface="Times New Roman" panose="02020603050405020304" pitchFamily="18" charset="0"/>
                <a:cs typeface="Times New Roman" panose="02020603050405020304" pitchFamily="18" charset="0"/>
              </a:rPr>
              <a:t>боку суспільства</a:t>
            </a:r>
            <a:r>
              <a:rPr lang="uk-UA" sz="2200" dirty="0">
                <a:latin typeface="Times New Roman" panose="02020603050405020304" pitchFamily="18" charset="0"/>
                <a:cs typeface="Times New Roman" panose="02020603050405020304" pitchFamily="18" charset="0"/>
              </a:rPr>
              <a:t>, підвищення надійності та стабільності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a:t>
            </a:r>
            <a:r>
              <a:rPr lang="uk-UA" sz="2200" dirty="0">
                <a:latin typeface="Times New Roman" panose="02020603050405020304" pitchFamily="18" charset="0"/>
                <a:cs typeface="Times New Roman" panose="02020603050405020304" pitchFamily="18" charset="0"/>
              </a:rPr>
              <a:t>. В локальному розумінні. Це забезпечення фінансової надійності </a:t>
            </a:r>
            <a:r>
              <a:rPr lang="uk-UA" sz="2200" dirty="0" smtClean="0">
                <a:latin typeface="Times New Roman" panose="02020603050405020304" pitchFamily="18" charset="0"/>
                <a:cs typeface="Times New Roman" panose="02020603050405020304" pitchFamily="18" charset="0"/>
              </a:rPr>
              <a:t>комерційних банків </a:t>
            </a:r>
            <a:r>
              <a:rPr lang="uk-UA" sz="2200" dirty="0">
                <a:latin typeface="Times New Roman" panose="02020603050405020304" pitchFamily="18" charset="0"/>
                <a:cs typeface="Times New Roman" panose="02020603050405020304" pitchFamily="18" charset="0"/>
              </a:rPr>
              <a:t>та захисту інтересів їх клієнтів і вкладників. Головна причина необхідності </a:t>
            </a:r>
            <a:r>
              <a:rPr lang="uk-UA" sz="2200" dirty="0" smtClean="0">
                <a:latin typeface="Times New Roman" panose="02020603050405020304" pitchFamily="18" charset="0"/>
                <a:cs typeface="Times New Roman" panose="02020603050405020304" pitchFamily="18" charset="0"/>
              </a:rPr>
              <a:t>захисту </a:t>
            </a:r>
            <a:r>
              <a:rPr lang="uk-UA" sz="2200" dirty="0">
                <a:latin typeface="Times New Roman" panose="02020603050405020304" pitchFamily="18" charset="0"/>
                <a:cs typeface="Times New Roman" panose="02020603050405020304" pitchFamily="18" charset="0"/>
              </a:rPr>
              <a:t>вкладників – те, що вони не мають необхідних навичок та вмінь для </a:t>
            </a:r>
            <a:r>
              <a:rPr lang="uk-UA" sz="2200" dirty="0" smtClean="0">
                <a:latin typeface="Times New Roman" panose="02020603050405020304" pitchFamily="18" charset="0"/>
                <a:cs typeface="Times New Roman" panose="02020603050405020304" pitchFamily="18" charset="0"/>
              </a:rPr>
              <a:t>адекватної оцінки </a:t>
            </a:r>
            <a:r>
              <a:rPr lang="uk-UA" sz="2200" dirty="0">
                <a:latin typeface="Times New Roman" panose="02020603050405020304" pitchFamily="18" charset="0"/>
                <a:cs typeface="Times New Roman" panose="02020603050405020304" pitchFamily="18" charset="0"/>
              </a:rPr>
              <a:t>банківських ризиків.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a:latin typeface="Times New Roman" panose="02020603050405020304" pitchFamily="18" charset="0"/>
                <a:cs typeface="Times New Roman" panose="02020603050405020304" pitchFamily="18" charset="0"/>
              </a:rPr>
              <a:t>. В потенційному. Банківський нагляд має стимулювати побудову ефективної </a:t>
            </a:r>
            <a:r>
              <a:rPr lang="uk-UA" sz="2200" dirty="0" smtClean="0">
                <a:latin typeface="Times New Roman" panose="02020603050405020304" pitchFamily="18" charset="0"/>
                <a:cs typeface="Times New Roman" panose="02020603050405020304" pitchFamily="18" charset="0"/>
              </a:rPr>
              <a:t>і конкурентної </a:t>
            </a:r>
            <a:r>
              <a:rPr lang="uk-UA" sz="2200" dirty="0">
                <a:latin typeface="Times New Roman" panose="02020603050405020304" pitchFamily="18" charset="0"/>
                <a:cs typeface="Times New Roman" panose="02020603050405020304" pitchFamily="18" charset="0"/>
              </a:rPr>
              <a:t>банківської системи, яка задовольняє потребу суспільства у якісних </a:t>
            </a:r>
            <a:r>
              <a:rPr lang="uk-UA" sz="2200" dirty="0" smtClean="0">
                <a:latin typeface="Times New Roman" panose="02020603050405020304" pitchFamily="18" charset="0"/>
                <a:cs typeface="Times New Roman" panose="02020603050405020304" pitchFamily="18" charset="0"/>
              </a:rPr>
              <a:t>фінансових </a:t>
            </a:r>
            <a:r>
              <a:rPr lang="uk-UA" sz="2200" dirty="0">
                <a:latin typeface="Times New Roman" panose="02020603050405020304" pitchFamily="18" charset="0"/>
                <a:cs typeface="Times New Roman" panose="02020603050405020304" pitchFamily="18" charset="0"/>
              </a:rPr>
              <a:t>послугах. Підвищення конкуренції у банківському секторі економіки і, </a:t>
            </a:r>
            <a:r>
              <a:rPr lang="uk-UA" sz="2200" dirty="0" smtClean="0">
                <a:latin typeface="Times New Roman" panose="02020603050405020304" pitchFamily="18" charset="0"/>
                <a:cs typeface="Times New Roman" panose="02020603050405020304" pitchFamily="18" charset="0"/>
              </a:rPr>
              <a:t>як наслідок</a:t>
            </a:r>
            <a:r>
              <a:rPr lang="uk-UA" sz="2200" dirty="0">
                <a:latin typeface="Times New Roman" panose="02020603050405020304" pitchFamily="18" charset="0"/>
                <a:cs typeface="Times New Roman" panose="02020603050405020304" pitchFamily="18" charset="0"/>
              </a:rPr>
              <a:t>, запобігання зосередженню економічної влади в одних руках.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Отже</a:t>
            </a:r>
            <a:r>
              <a:rPr lang="uk-UA" sz="2200" dirty="0">
                <a:latin typeface="Times New Roman" panose="02020603050405020304" pitchFamily="18" charset="0"/>
                <a:cs typeface="Times New Roman" panose="02020603050405020304" pitchFamily="18" charset="0"/>
              </a:rPr>
              <a:t>, основною метою банківського нагляду є своєчасне реагування на </a:t>
            </a:r>
            <a:r>
              <a:rPr lang="uk-UA" sz="2200" dirty="0" smtClean="0">
                <a:latin typeface="Times New Roman" panose="02020603050405020304" pitchFamily="18" charset="0"/>
                <a:cs typeface="Times New Roman" panose="02020603050405020304" pitchFamily="18" charset="0"/>
              </a:rPr>
              <a:t>порушення </a:t>
            </a:r>
            <a:r>
              <a:rPr lang="uk-UA" sz="2200" dirty="0">
                <a:latin typeface="Times New Roman" panose="02020603050405020304" pitchFamily="18" charset="0"/>
                <a:cs typeface="Times New Roman" panose="02020603050405020304" pitchFamily="18" charset="0"/>
              </a:rPr>
              <a:t>та негативні тенденції у діяльності банків для нормалізації їх роботи, </a:t>
            </a:r>
            <a:r>
              <a:rPr lang="uk-UA" sz="2200" dirty="0" smtClean="0">
                <a:latin typeface="Times New Roman" panose="02020603050405020304" pitchFamily="18" charset="0"/>
                <a:cs typeface="Times New Roman" panose="02020603050405020304" pitchFamily="18" charset="0"/>
              </a:rPr>
              <a:t>зміцнення</a:t>
            </a:r>
            <a:r>
              <a:rPr lang="uk-UA"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фінансового</a:t>
            </a:r>
            <a:r>
              <a:rPr lang="ru-RU" sz="2200" dirty="0">
                <a:latin typeface="Times New Roman" panose="02020603050405020304" pitchFamily="18" charset="0"/>
                <a:cs typeface="Times New Roman" panose="02020603050405020304" pitchFamily="18" charset="0"/>
              </a:rPr>
              <a:t> стану, </a:t>
            </a:r>
            <a:r>
              <a:rPr lang="ru-RU" sz="2200" dirty="0" err="1">
                <a:latin typeface="Times New Roman" panose="02020603050405020304" pitchFamily="18" charset="0"/>
                <a:cs typeface="Times New Roman" panose="02020603050405020304" pitchFamily="18" charset="0"/>
              </a:rPr>
              <a:t>підтримки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стабільності</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розвитку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системи</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цілому</a:t>
            </a:r>
            <a:r>
              <a:rPr lang="ru-RU"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349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4152" y="488887"/>
            <a:ext cx="4173649" cy="594176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Згідно з чинним законодавством банківський нагляд в Україні проводиться єдиним державним органом – НБУ, який поряд зі своїм наглядом ставить перед банківськими установами вимоги щодо обов’язкового постійного внутрішнього контролю з боку наглядової ради, внутрішнього та зовнішнього аудиту. Банківський нагляд класифікується за такими характерними ознаками: етапами здійснення,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формами реалізації, встановленими вимогами (рис. 7):</a:t>
            </a:r>
            <a:endParaRPr lang="uk-UA" sz="2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sz="quarter" idx="4"/>
          </p:nvPr>
        </p:nvPicPr>
        <p:blipFill>
          <a:blip r:embed="rId2"/>
          <a:stretch>
            <a:fillRect/>
          </a:stretch>
        </p:blipFill>
        <p:spPr>
          <a:xfrm>
            <a:off x="4787494" y="887240"/>
            <a:ext cx="6900530" cy="5078994"/>
          </a:xfrm>
          <a:prstGeom prst="rect">
            <a:avLst/>
          </a:prstGeom>
        </p:spPr>
      </p:pic>
    </p:spTree>
    <p:extLst>
      <p:ext uri="{BB962C8B-B14F-4D97-AF65-F5344CB8AC3E}">
        <p14:creationId xmlns:p14="http://schemas.microsoft.com/office/powerpoint/2010/main" val="63460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705853"/>
            <a:ext cx="10730033" cy="53871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Банківський </a:t>
            </a:r>
            <a:r>
              <a:rPr lang="uk-UA" sz="2200" i="1" dirty="0">
                <a:latin typeface="Times New Roman" panose="02020603050405020304" pitchFamily="18" charset="0"/>
                <a:cs typeface="Times New Roman" panose="02020603050405020304" pitchFamily="18" charset="0"/>
              </a:rPr>
              <a:t>нагляд складається з таких етапів: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1) реєстрація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2) ліцензування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3) здійснення моніторингу банку – безвиїзної інспекції, а також виїзної цільової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або комплексної інспекції банку в законодавчо встановлені терміни або в разі </a:t>
            </a:r>
            <a:r>
              <a:rPr lang="uk-UA" sz="2200" dirty="0" smtClean="0">
                <a:latin typeface="Times New Roman" panose="02020603050405020304" pitchFamily="18" charset="0"/>
                <a:cs typeface="Times New Roman" panose="02020603050405020304" pitchFamily="18" charset="0"/>
              </a:rPr>
              <a:t>виникнення </a:t>
            </a:r>
            <a:r>
              <a:rPr lang="uk-UA" sz="2200" dirty="0">
                <a:latin typeface="Times New Roman" panose="02020603050405020304" pitchFamily="18" charset="0"/>
                <a:cs typeface="Times New Roman" panose="02020603050405020304" pitchFamily="18" charset="0"/>
              </a:rPr>
              <a:t>необхідності;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4) визначення рейтингової оцінки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5) вживання заходів щодо усунення недоліків роботи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а) непримусових заходів (лист-попередження або лист із зобов’язаннями);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б) примусових заходів (підвищення норми резервів, штрафи, введення </a:t>
            </a:r>
            <a:r>
              <a:rPr lang="uk-UA" sz="2200" dirty="0" smtClean="0">
                <a:latin typeface="Times New Roman" panose="02020603050405020304" pitchFamily="18" charset="0"/>
                <a:cs typeface="Times New Roman" panose="02020603050405020304" pitchFamily="18" charset="0"/>
              </a:rPr>
              <a:t>тимчасової адміністрації</a:t>
            </a:r>
            <a:r>
              <a:rPr lang="uk-UA" sz="2200" dirty="0">
                <a:latin typeface="Times New Roman" panose="02020603050405020304" pitchFamily="18" charset="0"/>
                <a:cs typeface="Times New Roman" panose="02020603050405020304" pitchFamily="18" charset="0"/>
              </a:rPr>
              <a:t>, реорганізація або ліквідація); 6) введення режиму фінансового </a:t>
            </a:r>
            <a:r>
              <a:rPr lang="uk-UA" sz="2200" dirty="0" smtClean="0">
                <a:latin typeface="Times New Roman" panose="02020603050405020304" pitchFamily="18" charset="0"/>
                <a:cs typeface="Times New Roman" panose="02020603050405020304" pitchFamily="18" charset="0"/>
              </a:rPr>
              <a:t>оздоровлення</a:t>
            </a:r>
            <a:r>
              <a:rPr lang="uk-UA" sz="2200" dirty="0">
                <a:latin typeface="Times New Roman" panose="02020603050405020304" pitchFamily="18" charset="0"/>
                <a:cs typeface="Times New Roman" panose="02020603050405020304" pitchFamily="18" charset="0"/>
              </a:rPr>
              <a:t>, що є комплексом примусових і непримусових заходів;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7) проведення повторної цільової інспекції для з’ясування того, чи упорався </a:t>
            </a:r>
            <a:r>
              <a:rPr lang="uk-UA" sz="2200" dirty="0" smtClean="0">
                <a:latin typeface="Times New Roman" panose="02020603050405020304" pitchFamily="18" charset="0"/>
                <a:cs typeface="Times New Roman" panose="02020603050405020304" pitchFamily="18" charset="0"/>
              </a:rPr>
              <a:t>банк з </a:t>
            </a:r>
            <a:r>
              <a:rPr lang="uk-UA" sz="2200" dirty="0">
                <a:latin typeface="Times New Roman" panose="02020603050405020304" pitchFamily="18" charset="0"/>
                <a:cs typeface="Times New Roman" panose="02020603050405020304" pitchFamily="18" charset="0"/>
              </a:rPr>
              <a:t>проблемами;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8) ліквідація банку в разі банкрутства або відкликання ліцензії.</a:t>
            </a: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98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05326"/>
            <a:ext cx="10784354" cy="575967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За формами реалізації банківський нагляд поділяється на вступний, безвиїзний </a:t>
            </a:r>
            <a:r>
              <a:rPr lang="uk-UA" sz="2200" dirty="0" smtClean="0">
                <a:latin typeface="Times New Roman" panose="02020603050405020304" pitchFamily="18" charset="0"/>
                <a:cs typeface="Times New Roman" panose="02020603050405020304" pitchFamily="18" charset="0"/>
              </a:rPr>
              <a:t>та виїзний</a:t>
            </a:r>
            <a:r>
              <a:rPr lang="uk-UA" sz="2200" dirty="0">
                <a:latin typeface="Times New Roman" panose="02020603050405020304" pitchFamily="18" charset="0"/>
                <a:cs typeface="Times New Roman" panose="02020603050405020304" pitchFamily="18" charset="0"/>
              </a:rPr>
              <a:t>. Вимоги вступного нагляду стосуються: вступних умов щодо обсягу капіталу</a:t>
            </a:r>
            <a:r>
              <a:rPr lang="uk-UA" sz="2200" dirty="0" smtClean="0">
                <a:latin typeface="Times New Roman" panose="02020603050405020304" pitchFamily="18" charset="0"/>
                <a:cs typeface="Times New Roman" panose="02020603050405020304" pitchFamily="18" charset="0"/>
              </a:rPr>
              <a:t>, джерел </a:t>
            </a:r>
            <a:r>
              <a:rPr lang="uk-UA" sz="2200" dirty="0">
                <a:latin typeface="Times New Roman" panose="02020603050405020304" pitchFamily="18" charset="0"/>
                <a:cs typeface="Times New Roman" panose="02020603050405020304" pitchFamily="18" charset="0"/>
              </a:rPr>
              <a:t>внесків до статутних капіталів банків та складу їх учасників; </a:t>
            </a:r>
            <a:r>
              <a:rPr lang="uk-UA" sz="2200" dirty="0" smtClean="0">
                <a:latin typeface="Times New Roman" panose="02020603050405020304" pitchFamily="18" charset="0"/>
                <a:cs typeface="Times New Roman" panose="02020603050405020304" pitchFamily="18" charset="0"/>
              </a:rPr>
              <a:t>кваліфікаційних </a:t>
            </a:r>
            <a:r>
              <a:rPr lang="uk-UA" sz="2200" dirty="0">
                <a:latin typeface="Times New Roman" panose="02020603050405020304" pitchFamily="18" charset="0"/>
                <a:cs typeface="Times New Roman" panose="02020603050405020304" pitchFamily="18" charset="0"/>
              </a:rPr>
              <a:t>та професійних якостей працівників вищої і середньої ланок управління банками</a:t>
            </a:r>
            <a:r>
              <a:rPr lang="uk-UA" sz="2200" dirty="0" smtClean="0">
                <a:latin typeface="Times New Roman" panose="02020603050405020304" pitchFamily="18" charset="0"/>
                <a:cs typeface="Times New Roman" panose="02020603050405020304" pitchFamily="18" charset="0"/>
              </a:rPr>
              <a:t>; питань </a:t>
            </a:r>
            <a:r>
              <a:rPr lang="uk-UA" sz="2200" dirty="0">
                <a:latin typeface="Times New Roman" panose="02020603050405020304" pitchFamily="18" charset="0"/>
                <a:cs typeface="Times New Roman" panose="02020603050405020304" pitchFamily="18" charset="0"/>
              </a:rPr>
              <a:t>щодо іноземних акціонерів (учасників); відповідних технічних питань; умов</a:t>
            </a:r>
            <a:r>
              <a:rPr lang="uk-UA" sz="2200" dirty="0" smtClean="0">
                <a:latin typeface="Times New Roman" panose="02020603050405020304" pitchFamily="18" charset="0"/>
                <a:cs typeface="Times New Roman" panose="02020603050405020304" pitchFamily="18" charset="0"/>
              </a:rPr>
              <a:t>, за </a:t>
            </a:r>
            <a:r>
              <a:rPr lang="uk-UA" sz="2200" dirty="0">
                <a:latin typeface="Times New Roman" panose="02020603050405020304" pitchFamily="18" charset="0"/>
                <a:cs typeface="Times New Roman" panose="02020603050405020304" pitchFamily="18" charset="0"/>
              </a:rPr>
              <a:t>яких НБУ відмовляє в наданні ліцензії на проведення банківських операцій; </a:t>
            </a:r>
            <a:r>
              <a:rPr lang="uk-UA" sz="2200" dirty="0" smtClean="0">
                <a:latin typeface="Times New Roman" panose="02020603050405020304" pitchFamily="18" charset="0"/>
                <a:cs typeface="Times New Roman" panose="02020603050405020304" pitchFamily="18" charset="0"/>
              </a:rPr>
              <a:t>умов щодо </a:t>
            </a:r>
            <a:r>
              <a:rPr lang="uk-UA" sz="2200" dirty="0">
                <a:latin typeface="Times New Roman" panose="02020603050405020304" pitchFamily="18" charset="0"/>
                <a:cs typeface="Times New Roman" panose="02020603050405020304" pitchFamily="18" charset="0"/>
              </a:rPr>
              <a:t>виконання окремих банківських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Безвиїзний </a:t>
            </a:r>
            <a:r>
              <a:rPr lang="uk-UA" sz="2200" dirty="0">
                <a:latin typeface="Times New Roman" panose="02020603050405020304" pitchFamily="18" charset="0"/>
                <a:cs typeface="Times New Roman" panose="02020603050405020304" pitchFamily="18" charset="0"/>
              </a:rPr>
              <a:t>(документарний, попередній, дистанційний) нагляд застосовується </a:t>
            </a:r>
            <a:r>
              <a:rPr lang="uk-UA" sz="2200" dirty="0" smtClean="0">
                <a:latin typeface="Times New Roman" panose="02020603050405020304" pitchFamily="18" charset="0"/>
                <a:cs typeface="Times New Roman" panose="02020603050405020304" pitchFamily="18" charset="0"/>
              </a:rPr>
              <a:t>для забезпечення </a:t>
            </a:r>
            <a:r>
              <a:rPr lang="uk-UA" sz="2200" dirty="0">
                <a:latin typeface="Times New Roman" panose="02020603050405020304" pitchFamily="18" charset="0"/>
                <a:cs typeface="Times New Roman" panose="02020603050405020304" pitchFamily="18" charset="0"/>
              </a:rPr>
              <a:t>дотримання банками встановлених вимог, пов’язаних із </a:t>
            </a:r>
            <a:r>
              <a:rPr lang="uk-UA" sz="2200" dirty="0" smtClean="0">
                <a:latin typeface="Times New Roman" panose="02020603050405020304" pitchFamily="18" charset="0"/>
                <a:cs typeface="Times New Roman" panose="02020603050405020304" pitchFamily="18" charset="0"/>
              </a:rPr>
              <a:t>мінімізацією ризиків </a:t>
            </a:r>
            <a:r>
              <a:rPr lang="uk-UA" sz="2200" dirty="0">
                <a:latin typeface="Times New Roman" panose="02020603050405020304" pitchFamily="18" charset="0"/>
                <a:cs typeface="Times New Roman" panose="02020603050405020304" pitchFamily="18" charset="0"/>
              </a:rPr>
              <a:t>ведення ними власного бізнесу. Водночас при його проведенні </a:t>
            </a:r>
            <a:r>
              <a:rPr lang="uk-UA" sz="2200" dirty="0" smtClean="0">
                <a:latin typeface="Times New Roman" panose="02020603050405020304" pitchFamily="18" charset="0"/>
                <a:cs typeface="Times New Roman" panose="02020603050405020304" pitchFamily="18" charset="0"/>
              </a:rPr>
              <a:t>реалізується заборона </a:t>
            </a:r>
            <a:r>
              <a:rPr lang="uk-UA" sz="2200" dirty="0">
                <a:latin typeface="Times New Roman" panose="02020603050405020304" pitchFamily="18" charset="0"/>
                <a:cs typeface="Times New Roman" panose="02020603050405020304" pitchFamily="18" charset="0"/>
              </a:rPr>
              <a:t>або обмеження НБУ щодо деяких видів банківської діяльності, </a:t>
            </a:r>
            <a:r>
              <a:rPr lang="uk-UA" sz="2200" dirty="0" smtClean="0">
                <a:latin typeface="Times New Roman" panose="02020603050405020304" pitchFamily="18" charset="0"/>
                <a:cs typeface="Times New Roman" panose="02020603050405020304" pitchFamily="18" charset="0"/>
              </a:rPr>
              <a:t>здійснюється </a:t>
            </a:r>
            <a:r>
              <a:rPr lang="uk-UA" sz="2200" dirty="0">
                <a:latin typeface="Times New Roman" panose="02020603050405020304" pitchFamily="18" charset="0"/>
                <a:cs typeface="Times New Roman" panose="02020603050405020304" pitchFamily="18" charset="0"/>
              </a:rPr>
              <a:t>встановлення обсягів резервів для відшкодування можливих втрат за позиками </a:t>
            </a:r>
            <a:r>
              <a:rPr lang="uk-UA" sz="2200" dirty="0" smtClean="0">
                <a:latin typeface="Times New Roman" panose="02020603050405020304" pitchFamily="18" charset="0"/>
                <a:cs typeface="Times New Roman" panose="02020603050405020304" pitchFamily="18" charset="0"/>
              </a:rPr>
              <a:t>комерційних </a:t>
            </a:r>
            <a:r>
              <a:rPr lang="uk-UA" sz="2200" dirty="0">
                <a:latin typeface="Times New Roman" panose="02020603050405020304" pitchFamily="18" charset="0"/>
                <a:cs typeface="Times New Roman" panose="02020603050405020304" pitchFamily="18" charset="0"/>
              </a:rPr>
              <a:t>банків, які порушують економічні нормативи тощо. Безвиїзний нагляд </a:t>
            </a:r>
            <a:r>
              <a:rPr lang="uk-UA" sz="2200" dirty="0" smtClean="0">
                <a:latin typeface="Times New Roman" panose="02020603050405020304" pitchFamily="18" charset="0"/>
                <a:cs typeface="Times New Roman" panose="02020603050405020304" pitchFamily="18" charset="0"/>
              </a:rPr>
              <a:t>використовується </a:t>
            </a:r>
            <a:r>
              <a:rPr lang="uk-UA" sz="2200" dirty="0">
                <a:latin typeface="Times New Roman" panose="02020603050405020304" pitchFamily="18" charset="0"/>
                <a:cs typeface="Times New Roman" panose="02020603050405020304" pitchFamily="18" charset="0"/>
              </a:rPr>
              <a:t>як система раннього попередження, що дає змогу наглядовим </a:t>
            </a:r>
            <a:r>
              <a:rPr lang="uk-UA" sz="2200" dirty="0" smtClean="0">
                <a:latin typeface="Times New Roman" panose="02020603050405020304" pitchFamily="18" charset="0"/>
                <a:cs typeface="Times New Roman" panose="02020603050405020304" pitchFamily="18" charset="0"/>
              </a:rPr>
              <a:t>органам ухвалювати </a:t>
            </a:r>
            <a:r>
              <a:rPr lang="uk-UA" sz="2200" dirty="0">
                <a:latin typeface="Times New Roman" panose="02020603050405020304" pitchFamily="18" charset="0"/>
                <a:cs typeface="Times New Roman" panose="02020603050405020304" pitchFamily="18" charset="0"/>
              </a:rPr>
              <a:t>рішення про застосування до банків превентивних заходів до </a:t>
            </a:r>
            <a:r>
              <a:rPr lang="uk-UA" sz="2200" dirty="0" smtClean="0">
                <a:latin typeface="Times New Roman" panose="02020603050405020304" pitchFamily="18" charset="0"/>
                <a:cs typeface="Times New Roman" panose="02020603050405020304" pitchFamily="18" charset="0"/>
              </a:rPr>
              <a:t>загострення ситуації </a:t>
            </a:r>
            <a:r>
              <a:rPr lang="uk-UA" sz="2200" dirty="0">
                <a:latin typeface="Times New Roman" panose="02020603050405020304" pitchFamily="18" charset="0"/>
                <a:cs typeface="Times New Roman" panose="02020603050405020304" pitchFamily="18" charset="0"/>
              </a:rPr>
              <a:t>або проведення інспекційної перевірки на місці.</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729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7530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Виїзний (інспекційний) нагляд здійснюється в результаті інспектування банків </a:t>
            </a:r>
            <a:r>
              <a:rPr lang="uk-UA" sz="2200" dirty="0" smtClean="0">
                <a:latin typeface="Times New Roman" panose="02020603050405020304" pitchFamily="18" charset="0"/>
                <a:cs typeface="Times New Roman" panose="02020603050405020304" pitchFamily="18" charset="0"/>
              </a:rPr>
              <a:t>та їх </a:t>
            </a:r>
            <a:r>
              <a:rPr lang="uk-UA" sz="2200" dirty="0">
                <a:latin typeface="Times New Roman" panose="02020603050405020304" pitchFamily="18" charset="0"/>
                <a:cs typeface="Times New Roman" panose="02020603050405020304" pitchFamily="18" charset="0"/>
              </a:rPr>
              <a:t>установ, а також шляхом розробки і вжиття заходів щодо організаційного </a:t>
            </a:r>
            <a:r>
              <a:rPr lang="uk-UA" sz="2200" dirty="0" smtClean="0">
                <a:latin typeface="Times New Roman" panose="02020603050405020304" pitchFamily="18" charset="0"/>
                <a:cs typeface="Times New Roman" panose="02020603050405020304" pitchFamily="18" charset="0"/>
              </a:rPr>
              <a:t>зміцнення </a:t>
            </a:r>
            <a:r>
              <a:rPr lang="uk-UA" sz="2200" dirty="0">
                <a:latin typeface="Times New Roman" panose="02020603050405020304" pitchFamily="18" charset="0"/>
                <a:cs typeface="Times New Roman" panose="02020603050405020304" pitchFamily="18" charset="0"/>
              </a:rPr>
              <a:t>та фінансового оздоровлення цих установ. Він дає змогу органам </a:t>
            </a:r>
            <a:r>
              <a:rPr lang="uk-UA" sz="2200" dirty="0" smtClean="0">
                <a:latin typeface="Times New Roman" panose="02020603050405020304" pitchFamily="18" charset="0"/>
                <a:cs typeface="Times New Roman" panose="02020603050405020304" pitchFamily="18" charset="0"/>
              </a:rPr>
              <a:t>банківського нагляду </a:t>
            </a:r>
            <a:r>
              <a:rPr lang="uk-UA" sz="2200" dirty="0">
                <a:latin typeface="Times New Roman" panose="02020603050405020304" pitchFamily="18" charset="0"/>
                <a:cs typeface="Times New Roman" panose="02020603050405020304" pitchFamily="18" charset="0"/>
              </a:rPr>
              <a:t>перевіряти такі аспекти діяльності банків, як: достовірність звітності, </a:t>
            </a:r>
            <a:r>
              <a:rPr lang="uk-UA" sz="2200" dirty="0" smtClean="0">
                <a:latin typeface="Times New Roman" panose="02020603050405020304" pitchFamily="18" charset="0"/>
                <a:cs typeface="Times New Roman" panose="02020603050405020304" pitchFamily="18" charset="0"/>
              </a:rPr>
              <a:t>дотримання </a:t>
            </a:r>
            <a:r>
              <a:rPr lang="uk-UA" sz="2200" dirty="0">
                <a:latin typeface="Times New Roman" panose="02020603050405020304" pitchFamily="18" charset="0"/>
                <a:cs typeface="Times New Roman" panose="02020603050405020304" pitchFamily="18" charset="0"/>
              </a:rPr>
              <a:t>законів і нормативних актів, надійність управління банком, стійкість </a:t>
            </a:r>
            <a:r>
              <a:rPr lang="uk-UA" sz="2200" dirty="0" smtClean="0">
                <a:latin typeface="Times New Roman" panose="02020603050405020304" pitchFamily="18" charset="0"/>
                <a:cs typeface="Times New Roman" panose="02020603050405020304" pitchFamily="18" charset="0"/>
              </a:rPr>
              <a:t>фінансового </a:t>
            </a:r>
            <a:r>
              <a:rPr lang="uk-UA" sz="2200" dirty="0">
                <a:latin typeface="Times New Roman" panose="02020603050405020304" pitchFamily="18" charset="0"/>
                <a:cs typeface="Times New Roman" panose="02020603050405020304" pitchFamily="18" charset="0"/>
              </a:rPr>
              <a:t>стану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Безвиїзний </a:t>
            </a:r>
            <a:r>
              <a:rPr lang="uk-UA" sz="2200" dirty="0">
                <a:latin typeface="Times New Roman" panose="02020603050405020304" pitchFamily="18" charset="0"/>
                <a:cs typeface="Times New Roman" panose="02020603050405020304" pitchFamily="18" charset="0"/>
              </a:rPr>
              <a:t>і виїзний нагляд є взаємодоповнюючими формами банківського </a:t>
            </a:r>
            <a:r>
              <a:rPr lang="uk-UA" sz="2200" dirty="0" smtClean="0">
                <a:latin typeface="Times New Roman" panose="02020603050405020304" pitchFamily="18" charset="0"/>
                <a:cs typeface="Times New Roman" panose="02020603050405020304" pitchFamily="18" charset="0"/>
              </a:rPr>
              <a:t>нагляду </a:t>
            </a:r>
            <a:r>
              <a:rPr lang="uk-UA" sz="2200" dirty="0">
                <a:latin typeface="Times New Roman" panose="02020603050405020304" pitchFamily="18" charset="0"/>
                <a:cs typeface="Times New Roman" panose="02020603050405020304" pitchFamily="18" charset="0"/>
              </a:rPr>
              <a:t>й не можуть існувати окремо один від одного.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Банківський </a:t>
            </a:r>
            <a:r>
              <a:rPr lang="uk-UA" sz="2200" dirty="0">
                <a:latin typeface="Times New Roman" panose="02020603050405020304" pitchFamily="18" charset="0"/>
                <a:cs typeface="Times New Roman" panose="02020603050405020304" pitchFamily="18" charset="0"/>
              </a:rPr>
              <a:t>нагляд, що базується на якісних вимогах, спирається на оцінці </a:t>
            </a:r>
            <a:r>
              <a:rPr lang="uk-UA" sz="2200" dirty="0" smtClean="0">
                <a:latin typeface="Times New Roman" panose="02020603050405020304" pitchFamily="18" charset="0"/>
                <a:cs typeface="Times New Roman" panose="02020603050405020304" pitchFamily="18" charset="0"/>
              </a:rPr>
              <a:t>факторів </a:t>
            </a:r>
            <a:r>
              <a:rPr lang="uk-UA" sz="2200" dirty="0">
                <a:latin typeface="Times New Roman" panose="02020603050405020304" pitchFamily="18" charset="0"/>
                <a:cs typeface="Times New Roman" panose="02020603050405020304" pitchFamily="18" charset="0"/>
              </a:rPr>
              <a:t>якісного характеру, до яких, наприклад, належать вимоги з затвердження </a:t>
            </a:r>
            <a:r>
              <a:rPr lang="uk-UA" sz="2200" dirty="0" smtClean="0">
                <a:latin typeface="Times New Roman" panose="02020603050405020304" pitchFamily="18" charset="0"/>
                <a:cs typeface="Times New Roman" panose="02020603050405020304" pitchFamily="18" charset="0"/>
              </a:rPr>
              <a:t>політики </a:t>
            </a:r>
            <a:r>
              <a:rPr lang="uk-UA" sz="2200" dirty="0">
                <a:latin typeface="Times New Roman" panose="02020603050405020304" pitchFamily="18" charset="0"/>
                <a:cs typeface="Times New Roman" panose="02020603050405020304" pitchFamily="18" charset="0"/>
              </a:rPr>
              <a:t>банку; організації корпоративного управління банком та механізмів </a:t>
            </a:r>
            <a:r>
              <a:rPr lang="uk-UA" sz="2200" dirty="0" smtClean="0">
                <a:latin typeface="Times New Roman" panose="02020603050405020304" pitchFamily="18" charset="0"/>
                <a:cs typeface="Times New Roman" panose="02020603050405020304" pitchFamily="18" charset="0"/>
              </a:rPr>
              <a:t>внутрішнього контролю</a:t>
            </a:r>
            <a:r>
              <a:rPr lang="uk-UA" sz="2200" dirty="0">
                <a:latin typeface="Times New Roman" panose="02020603050405020304" pitchFamily="18" charset="0"/>
                <a:cs typeface="Times New Roman" panose="02020603050405020304" pitchFamily="18" charset="0"/>
              </a:rPr>
              <a:t>, включаючи поділ обов’язків між різними підрозділами банку; </a:t>
            </a:r>
            <a:r>
              <a:rPr lang="uk-UA" sz="2200" dirty="0" smtClean="0">
                <a:latin typeface="Times New Roman" panose="02020603050405020304" pitchFamily="18" charset="0"/>
                <a:cs typeface="Times New Roman" panose="02020603050405020304" pitchFamily="18" charset="0"/>
              </a:rPr>
              <a:t>встановлення </a:t>
            </a:r>
            <a:r>
              <a:rPr lang="uk-UA" sz="2200" dirty="0">
                <a:latin typeface="Times New Roman" panose="02020603050405020304" pitchFamily="18" charset="0"/>
                <a:cs typeface="Times New Roman" panose="02020603050405020304" pitchFamily="18" charset="0"/>
              </a:rPr>
              <a:t>вимог до системи внутрішнього контролю за діяльністю банку з боку ради </a:t>
            </a:r>
            <a:r>
              <a:rPr lang="uk-UA" sz="2200" dirty="0" smtClean="0">
                <a:latin typeface="Times New Roman" panose="02020603050405020304" pitchFamily="18" charset="0"/>
                <a:cs typeface="Times New Roman" panose="02020603050405020304" pitchFamily="18" charset="0"/>
              </a:rPr>
              <a:t>директорів</a:t>
            </a:r>
            <a:r>
              <a:rPr lang="uk-UA" sz="2200" dirty="0">
                <a:latin typeface="Times New Roman" panose="02020603050405020304" pitchFamily="18" charset="0"/>
                <a:cs typeface="Times New Roman" panose="02020603050405020304" pitchFamily="18" charset="0"/>
              </a:rPr>
              <a:t>; забезпечення адекватності внутрішнього та зовнішнього аудиту, </a:t>
            </a:r>
            <a:r>
              <a:rPr lang="uk-UA" sz="2200" dirty="0" smtClean="0">
                <a:latin typeface="Times New Roman" panose="02020603050405020304" pitchFamily="18" charset="0"/>
                <a:cs typeface="Times New Roman" panose="02020603050405020304" pitchFamily="18" charset="0"/>
              </a:rPr>
              <a:t>достовірності бухгалтерського </a:t>
            </a:r>
            <a:r>
              <a:rPr lang="uk-UA" sz="2200" dirty="0">
                <a:latin typeface="Times New Roman" panose="02020603050405020304" pitchFamily="18" charset="0"/>
                <a:cs typeface="Times New Roman" panose="02020603050405020304" pitchFamily="18" charset="0"/>
              </a:rPr>
              <a:t>обліку та звітності банківської установи; дотримання прозорості </a:t>
            </a:r>
            <a:r>
              <a:rPr lang="uk-UA" sz="2200" dirty="0" smtClean="0">
                <a:latin typeface="Times New Roman" panose="02020603050405020304" pitchFamily="18" charset="0"/>
                <a:cs typeface="Times New Roman" panose="02020603050405020304" pitchFamily="18" charset="0"/>
              </a:rPr>
              <a:t>діяльності </a:t>
            </a:r>
            <a:r>
              <a:rPr lang="uk-UA" sz="2200" dirty="0">
                <a:latin typeface="Times New Roman" panose="02020603050405020304" pitchFamily="18" charset="0"/>
                <a:cs typeface="Times New Roman" panose="02020603050405020304" pitchFamily="18" charset="0"/>
              </a:rPr>
              <a:t>банку для громадськості; закріплення професійних навичок керівної </a:t>
            </a:r>
            <a:r>
              <a:rPr lang="uk-UA" sz="2200" dirty="0" smtClean="0">
                <a:latin typeface="Times New Roman" panose="02020603050405020304" pitchFamily="18" charset="0"/>
                <a:cs typeface="Times New Roman" panose="02020603050405020304" pitchFamily="18" charset="0"/>
              </a:rPr>
              <a:t>ланки</a:t>
            </a:r>
            <a:r>
              <a:rPr lang="uk-UA" sz="2200" dirty="0">
                <a:latin typeface="Times New Roman" panose="02020603050405020304" pitchFamily="18" charset="0"/>
                <a:cs typeface="Times New Roman" panose="02020603050405020304" pitchFamily="18" charset="0"/>
              </a:rPr>
              <a:t>, персоналу банку; використання заходів постійного удосконалення фахового </a:t>
            </a:r>
            <a:r>
              <a:rPr lang="uk-UA" sz="2200" dirty="0" smtClean="0">
                <a:latin typeface="Times New Roman" panose="02020603050405020304" pitchFamily="18" charset="0"/>
                <a:cs typeface="Times New Roman" panose="02020603050405020304" pitchFamily="18" charset="0"/>
              </a:rPr>
              <a:t>рівня</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935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617621"/>
            <a:ext cx="10811515" cy="5584003"/>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працівників. Оцінка відповідності банківської діяльності якісним вимогам </a:t>
            </a:r>
            <a:r>
              <a:rPr lang="uk-UA" sz="2200" dirty="0" smtClean="0">
                <a:latin typeface="Times New Roman" panose="02020603050405020304" pitchFamily="18" charset="0"/>
                <a:cs typeface="Times New Roman" panose="02020603050405020304" pitchFamily="18" charset="0"/>
              </a:rPr>
              <a:t>спирається </a:t>
            </a:r>
            <a:r>
              <a:rPr lang="uk-UA" sz="2200" dirty="0">
                <a:latin typeface="Times New Roman" panose="02020603050405020304" pitchFamily="18" charset="0"/>
                <a:cs typeface="Times New Roman" panose="02020603050405020304" pitchFamily="18" charset="0"/>
              </a:rPr>
              <a:t>на професійне судження нагляду, у зв’язку з чим надзвичайно важливо, щоб </a:t>
            </a:r>
            <a:r>
              <a:rPr lang="uk-UA" sz="2200" dirty="0" smtClean="0">
                <a:latin typeface="Times New Roman" panose="02020603050405020304" pitchFamily="18" charset="0"/>
                <a:cs typeface="Times New Roman" panose="02020603050405020304" pitchFamily="18" charset="0"/>
              </a:rPr>
              <a:t>нагляд був </a:t>
            </a:r>
            <a:r>
              <a:rPr lang="uk-UA" sz="2200" dirty="0">
                <a:latin typeface="Times New Roman" panose="02020603050405020304" pitchFamily="18" charset="0"/>
                <a:cs typeface="Times New Roman" panose="02020603050405020304" pitchFamily="18" charset="0"/>
              </a:rPr>
              <a:t>незалежний від діяльності підконтрольного банку або третіх осіб, зацікавлених </a:t>
            </a:r>
            <a:r>
              <a:rPr lang="uk-UA" sz="2200" dirty="0" smtClean="0">
                <a:latin typeface="Times New Roman" panose="02020603050405020304" pitchFamily="18" charset="0"/>
                <a:cs typeface="Times New Roman" panose="02020603050405020304" pitchFamily="18" charset="0"/>
              </a:rPr>
              <a:t>у викривленні </a:t>
            </a:r>
            <a:r>
              <a:rPr lang="uk-UA" sz="2200" dirty="0">
                <a:latin typeface="Times New Roman" panose="02020603050405020304" pitchFamily="18" charset="0"/>
                <a:cs typeface="Times New Roman" panose="02020603050405020304" pitchFamily="18" charset="0"/>
              </a:rPr>
              <a:t>справжнього стану справ у даному 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Ризик-орієнтований нагляд за своєю суттю належить до нагляду за дотриманням вимог якісного характеру з однією тільки відмінністю, що особливої уваги наглядовим органом надається саме механізмам і способам управління ризиками в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Такий підхід у поєднанні з інформацією, яку одержує наглядовий орган щодо прийнятих банком великих ризиків, дозволяє оцінити, чи зможе банк і надалі відповідати висуненим перед ним вимогам, а також визначити, наскільки ефективну політику з управління діяльністю банку проводить його керівництво і чи забезпечить така політика стабільність банку в майбутньому. Крім цього, ризик-орієнтований нагляд дозволяє уникнути багаторівневих і всебічних перевірок здійснюваних банком операцій на предмет відповідності нормам і вимогам, концентруючись лише на перевірці операцій, що несуть у собі підвищений ризик.</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4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7515"/>
            <a:ext cx="10720980" cy="560600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Даючи оцінку якості управління ризиками в банку, банківський нагляд </a:t>
            </a:r>
            <a:r>
              <a:rPr lang="uk-UA" sz="2200" dirty="0" smtClean="0">
                <a:latin typeface="Times New Roman" panose="02020603050405020304" pitchFamily="18" charset="0"/>
                <a:cs typeface="Times New Roman" panose="02020603050405020304" pitchFamily="18" charset="0"/>
              </a:rPr>
              <a:t>повинен переконатися</a:t>
            </a:r>
            <a:r>
              <a:rPr lang="uk-UA" sz="2200" dirty="0">
                <a:latin typeface="Times New Roman" panose="02020603050405020304" pitchFamily="18" charset="0"/>
                <a:cs typeface="Times New Roman" panose="02020603050405020304" pitchFamily="18" charset="0"/>
              </a:rPr>
              <a:t>, що банком виконуються процедури управління ризиками; порядок </a:t>
            </a:r>
            <a:r>
              <a:rPr lang="uk-UA" sz="2200" dirty="0" smtClean="0">
                <a:latin typeface="Times New Roman" panose="02020603050405020304" pitchFamily="18" charset="0"/>
                <a:cs typeface="Times New Roman" panose="02020603050405020304" pitchFamily="18" charset="0"/>
              </a:rPr>
              <a:t>подання </a:t>
            </a:r>
            <a:r>
              <a:rPr lang="uk-UA" sz="2200" dirty="0">
                <a:latin typeface="Times New Roman" panose="02020603050405020304" pitchFamily="18" charset="0"/>
                <a:cs typeface="Times New Roman" panose="02020603050405020304" pitchFamily="18" charset="0"/>
              </a:rPr>
              <a:t>звітної інформації дозволяє охопити істотні ризики, прийняті банком; </a:t>
            </a:r>
            <a:r>
              <a:rPr lang="uk-UA" sz="2200" dirty="0" smtClean="0">
                <a:latin typeface="Times New Roman" panose="02020603050405020304" pitchFamily="18" charset="0"/>
                <a:cs typeface="Times New Roman" panose="02020603050405020304" pitchFamily="18" charset="0"/>
              </a:rPr>
              <a:t>ключові підходи</a:t>
            </a:r>
            <a:r>
              <a:rPr lang="uk-UA" sz="2200" dirty="0">
                <a:latin typeface="Times New Roman" panose="02020603050405020304" pitchFamily="18" charset="0"/>
                <a:cs typeface="Times New Roman" panose="02020603050405020304" pitchFamily="18" charset="0"/>
              </a:rPr>
              <a:t>, джерела інформації та процедури, що були використані для виявлення, </a:t>
            </a:r>
            <a:r>
              <a:rPr lang="uk-UA" sz="2200" dirty="0" smtClean="0">
                <a:latin typeface="Times New Roman" panose="02020603050405020304" pitchFamily="18" charset="0"/>
                <a:cs typeface="Times New Roman" panose="02020603050405020304" pitchFamily="18" charset="0"/>
              </a:rPr>
              <a:t>вимірювання</a:t>
            </a:r>
            <a:r>
              <a:rPr lang="uk-UA" sz="2200" dirty="0">
                <a:latin typeface="Times New Roman" panose="02020603050405020304" pitchFamily="18" charset="0"/>
                <a:cs typeface="Times New Roman" panose="02020603050405020304" pitchFamily="18" charset="0"/>
              </a:rPr>
              <a:t>, моніторингу і контролю ризиків, адекватні, задокументовані та </a:t>
            </a:r>
            <a:r>
              <a:rPr lang="uk-UA" sz="2200" dirty="0" smtClean="0">
                <a:latin typeface="Times New Roman" panose="02020603050405020304" pitchFamily="18" charset="0"/>
                <a:cs typeface="Times New Roman" panose="02020603050405020304" pitchFamily="18" charset="0"/>
              </a:rPr>
              <a:t>регулярно тестуються </a:t>
            </a:r>
            <a:r>
              <a:rPr lang="uk-UA" sz="2200" dirty="0">
                <a:latin typeface="Times New Roman" panose="02020603050405020304" pitchFamily="18" charset="0"/>
                <a:cs typeface="Times New Roman" panose="02020603050405020304" pitchFamily="18" charset="0"/>
              </a:rPr>
              <a:t>на придатність і надійність, а також звіти банку послідовно </a:t>
            </a:r>
            <a:r>
              <a:rPr lang="uk-UA" sz="2200" dirty="0" smtClean="0">
                <a:latin typeface="Times New Roman" panose="02020603050405020304" pitchFamily="18" charset="0"/>
                <a:cs typeface="Times New Roman" panose="02020603050405020304" pitchFamily="18" charset="0"/>
              </a:rPr>
              <a:t>відображають його </a:t>
            </a:r>
            <a:r>
              <a:rPr lang="uk-UA" sz="2200" dirty="0">
                <a:latin typeface="Times New Roman" panose="02020603050405020304" pitchFamily="18" charset="0"/>
                <a:cs typeface="Times New Roman" panose="02020603050405020304" pitchFamily="18" charset="0"/>
              </a:rPr>
              <a:t>діяльність і дозволяють здійснити моніторинг ризиків відповідно до </a:t>
            </a:r>
            <a:r>
              <a:rPr lang="uk-UA" sz="2200" dirty="0" smtClean="0">
                <a:latin typeface="Times New Roman" panose="02020603050405020304" pitchFamily="18" charset="0"/>
                <a:cs typeface="Times New Roman" panose="02020603050405020304" pitchFamily="18" charset="0"/>
              </a:rPr>
              <a:t>встановлених </a:t>
            </a:r>
            <a:r>
              <a:rPr lang="uk-UA" sz="2200" dirty="0">
                <a:latin typeface="Times New Roman" panose="02020603050405020304" pitchFamily="18" charset="0"/>
                <a:cs typeface="Times New Roman" panose="02020603050405020304" pitchFamily="18" charset="0"/>
              </a:rPr>
              <a:t>лімітів, цілей та завдань 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Подальше використання банківського нагляду має виходити з позиції переходу від формального контролю за виконанням кількісних значень </a:t>
            </a:r>
            <a:r>
              <a:rPr lang="uk-UA" sz="2200" dirty="0" err="1" smtClean="0">
                <a:latin typeface="Times New Roman" panose="02020603050405020304" pitchFamily="18" charset="0"/>
                <a:cs typeface="Times New Roman" panose="02020603050405020304" pitchFamily="18" charset="0"/>
              </a:rPr>
              <a:t>пруденційних</a:t>
            </a:r>
            <a:r>
              <a:rPr lang="uk-UA" sz="2200" dirty="0" smtClean="0">
                <a:latin typeface="Times New Roman" panose="02020603050405020304" pitchFamily="18" charset="0"/>
                <a:cs typeface="Times New Roman" panose="02020603050405020304" pitchFamily="18" charset="0"/>
              </a:rPr>
              <a:t> нормативів до переважно якісної оцінки фінансового стану банків та впровадження ризик-орієнтованих вимог. Наглядовому органу важливо змінити напрям своєї діяльності з прямого нагляду за ризиками (виявлення відповідності встановленим нормативам) на оцінку якості методів і процедур, що застосовуються банками для управління ризиками, системи внутрішнього контролю і якості управління.</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96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7515"/>
            <a:ext cx="10720980" cy="556978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Виконання </a:t>
            </a:r>
            <a:r>
              <a:rPr lang="uk-UA" sz="2200" dirty="0">
                <a:latin typeface="Times New Roman" panose="02020603050405020304" pitchFamily="18" charset="0"/>
                <a:cs typeface="Times New Roman" panose="02020603050405020304" pitchFamily="18" charset="0"/>
              </a:rPr>
              <a:t>функцій банківського нагляду ґрунтується на адекватній правовій </a:t>
            </a:r>
            <a:r>
              <a:rPr lang="uk-UA" sz="2200" dirty="0" smtClean="0">
                <a:latin typeface="Times New Roman" panose="02020603050405020304" pitchFamily="18" charset="0"/>
                <a:cs typeface="Times New Roman" panose="02020603050405020304" pitchFamily="18" charset="0"/>
              </a:rPr>
              <a:t>інфраструктурі</a:t>
            </a:r>
            <a:r>
              <a:rPr lang="uk-UA" sz="2200" dirty="0">
                <a:latin typeface="Times New Roman" panose="02020603050405020304" pitchFamily="18" charset="0"/>
                <a:cs typeface="Times New Roman" panose="02020603050405020304" pitchFamily="18" charset="0"/>
              </a:rPr>
              <a:t>, що охоплює наступні три рівні: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чинне законодавство – Закони України «Про банки і банківську діяльність» та</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«Про Національний банк України»;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регулятивні правила – визначення органом банківського нагляду </a:t>
            </a:r>
            <a:r>
              <a:rPr lang="uk-UA" sz="2200" dirty="0" smtClean="0">
                <a:latin typeface="Times New Roman" panose="02020603050405020304" pitchFamily="18" charset="0"/>
                <a:cs typeface="Times New Roman" panose="02020603050405020304" pitchFamily="18" charset="0"/>
              </a:rPr>
              <a:t>інтерпретуючих </a:t>
            </a:r>
            <a:r>
              <a:rPr lang="uk-UA" sz="2200" dirty="0">
                <a:latin typeface="Times New Roman" panose="02020603050405020304" pitchFamily="18" charset="0"/>
                <a:cs typeface="Times New Roman" panose="02020603050405020304" pitchFamily="18" charset="0"/>
              </a:rPr>
              <a:t>вимог або обмежень для банків відповідно до його повноважень, які </a:t>
            </a:r>
            <a:r>
              <a:rPr lang="uk-UA" sz="2200" dirty="0" smtClean="0">
                <a:latin typeface="Times New Roman" panose="02020603050405020304" pitchFamily="18" charset="0"/>
                <a:cs typeface="Times New Roman" panose="02020603050405020304" pitchFamily="18" charset="0"/>
              </a:rPr>
              <a:t>затверджуються </a:t>
            </a:r>
            <a:r>
              <a:rPr lang="uk-UA" sz="2200" dirty="0">
                <a:latin typeface="Times New Roman" panose="02020603050405020304" pitchFamily="18" charset="0"/>
                <a:cs typeface="Times New Roman" panose="02020603050405020304" pitchFamily="18" charset="0"/>
              </a:rPr>
              <a:t>постановами Правління Національного банку України;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тимчасові роз’яснення, які використовуються службою банківського нагляду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стосовно деталізації своїх дій відповідно до чинного законодавства або </a:t>
            </a:r>
            <a:r>
              <a:rPr lang="uk-UA" sz="2200" dirty="0" smtClean="0">
                <a:latin typeface="Times New Roman" panose="02020603050405020304" pitchFamily="18" charset="0"/>
                <a:cs typeface="Times New Roman" panose="02020603050405020304" pitchFamily="18" charset="0"/>
              </a:rPr>
              <a:t>регулятивних </a:t>
            </a:r>
            <a:r>
              <a:rPr lang="uk-UA" sz="2200" dirty="0">
                <a:latin typeface="Times New Roman" panose="02020603050405020304" pitchFamily="18" charset="0"/>
                <a:cs typeface="Times New Roman" panose="02020603050405020304" pitchFamily="18" charset="0"/>
              </a:rPr>
              <a:t>правил і мають вигляд листів, телеграм тощо.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Банківський </a:t>
            </a:r>
            <a:r>
              <a:rPr lang="uk-UA" sz="2200" dirty="0">
                <a:latin typeface="Times New Roman" panose="02020603050405020304" pitchFamily="18" charset="0"/>
                <a:cs typeface="Times New Roman" panose="02020603050405020304" pitchFamily="18" charset="0"/>
              </a:rPr>
              <a:t>нагляд зобов’язаний виходити з позиції більш активного </a:t>
            </a:r>
            <a:r>
              <a:rPr lang="uk-UA" sz="2200" dirty="0" smtClean="0">
                <a:latin typeface="Times New Roman" panose="02020603050405020304" pitchFamily="18" charset="0"/>
                <a:cs typeface="Times New Roman" panose="02020603050405020304" pitchFamily="18" charset="0"/>
              </a:rPr>
              <a:t>використання </a:t>
            </a:r>
            <a:r>
              <a:rPr lang="uk-UA" sz="2200" dirty="0">
                <a:latin typeface="Times New Roman" panose="02020603050405020304" pitchFamily="18" charset="0"/>
                <a:cs typeface="Times New Roman" panose="02020603050405020304" pitchFamily="18" charset="0"/>
              </a:rPr>
              <a:t>всього діапазону своїх повноважень щодо виконання таких завдань: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забезпечення належного рівня допуску в банківську систему;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контроль за професіоналізмом і репутацією посадових осіб банківських </a:t>
            </a:r>
            <a:r>
              <a:rPr lang="uk-UA" sz="2200" dirty="0" smtClean="0">
                <a:latin typeface="Times New Roman" panose="02020603050405020304" pitchFamily="18" charset="0"/>
                <a:cs typeface="Times New Roman" panose="02020603050405020304" pitchFamily="18" charset="0"/>
              </a:rPr>
              <a:t>уста</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err="1">
                <a:latin typeface="Times New Roman" panose="02020603050405020304" pitchFamily="18" charset="0"/>
                <a:cs typeface="Times New Roman" panose="02020603050405020304" pitchFamily="18" charset="0"/>
              </a:rPr>
              <a:t>нов</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74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2" y="461727"/>
            <a:ext cx="10223039" cy="6002447"/>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практиці р</a:t>
            </a:r>
            <a:r>
              <a:rPr lang="ru-RU" sz="2200" dirty="0" err="1" smtClean="0">
                <a:latin typeface="Times New Roman" panose="02020603050405020304" pitchFamily="18" charset="0"/>
                <a:cs typeface="Times New Roman" panose="02020603050405020304" pitchFamily="18" charset="0"/>
              </a:rPr>
              <a:t>егулювання</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здійснюється</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чотирьох</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рівнях</a:t>
            </a:r>
            <a:r>
              <a:rPr lang="ru-RU" sz="2200" dirty="0" smtClean="0">
                <a:latin typeface="Times New Roman" panose="02020603050405020304" pitchFamily="18" charset="0"/>
                <a:cs typeface="Times New Roman" panose="02020603050405020304" pitchFamily="18" charset="0"/>
              </a:rPr>
              <a:t> (рис. 1):</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87240" y="887240"/>
            <a:ext cx="9786262" cy="5576934"/>
          </a:xfrm>
          <a:prstGeom prst="rect">
            <a:avLst/>
          </a:prstGeom>
        </p:spPr>
      </p:pic>
    </p:spTree>
    <p:extLst>
      <p:ext uri="{BB962C8B-B14F-4D97-AF65-F5344CB8AC3E}">
        <p14:creationId xmlns:p14="http://schemas.microsoft.com/office/powerpoint/2010/main" val="1756405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53453"/>
            <a:ext cx="10702873" cy="586545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 встановлення </a:t>
            </a:r>
            <a:r>
              <a:rPr lang="uk-UA" sz="2200" dirty="0" err="1">
                <a:latin typeface="Times New Roman" panose="02020603050405020304" pitchFamily="18" charset="0"/>
                <a:cs typeface="Times New Roman" panose="02020603050405020304" pitchFamily="18" charset="0"/>
              </a:rPr>
              <a:t>пруденційних</a:t>
            </a:r>
            <a:r>
              <a:rPr lang="uk-UA" sz="2200" dirty="0">
                <a:latin typeface="Times New Roman" panose="02020603050405020304" pitchFamily="18" charset="0"/>
                <a:cs typeface="Times New Roman" panose="02020603050405020304" pitchFamily="18" charset="0"/>
              </a:rPr>
              <a:t> обмежень ризиків банківської діяльності, вимог </a:t>
            </a:r>
            <a:r>
              <a:rPr lang="uk-UA" sz="2200" dirty="0" smtClean="0">
                <a:latin typeface="Times New Roman" panose="02020603050405020304" pitchFamily="18" charset="0"/>
                <a:cs typeface="Times New Roman" panose="02020603050405020304" pitchFamily="18" charset="0"/>
              </a:rPr>
              <a:t>до структури </a:t>
            </a:r>
            <a:r>
              <a:rPr lang="uk-UA" sz="2200" dirty="0">
                <a:latin typeface="Times New Roman" panose="02020603050405020304" pitchFamily="18" charset="0"/>
                <a:cs typeface="Times New Roman" panose="02020603050405020304" pitchFamily="18" charset="0"/>
              </a:rPr>
              <a:t>активів та зобов’язань, достатності капіталу та резервів, виявлення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банками ризиків власної діяльності та управління ними з метою недопущення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банкрутств та банківських криз;</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підвищення рівня корпоративного управління в банках;</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здійснення оперативного нагляду на основі оцінки ризиків, використання </a:t>
            </a:r>
            <a:r>
              <a:rPr lang="uk-UA" sz="2200" dirty="0" smtClean="0">
                <a:latin typeface="Times New Roman" panose="02020603050405020304" pitchFamily="18" charset="0"/>
                <a:cs typeface="Times New Roman" panose="02020603050405020304" pitchFamily="18" charset="0"/>
              </a:rPr>
              <a:t>системи </a:t>
            </a:r>
            <a:r>
              <a:rPr lang="uk-UA" sz="2200" dirty="0">
                <a:latin typeface="Times New Roman" panose="02020603050405020304" pitchFamily="18" charset="0"/>
                <a:cs typeface="Times New Roman" panose="02020603050405020304" pitchFamily="18" charset="0"/>
              </a:rPr>
              <a:t>раннього реагування шляхом аналізу звітності, інспекційних перевірок</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банківських установ;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організація системи захисту інтересів кредиторів і вкладників, аналіз системи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гарантій надійності депозитів і підтримання стабільності на </a:t>
            </a:r>
            <a:r>
              <a:rPr lang="uk-UA" sz="2200" dirty="0" smtClean="0">
                <a:latin typeface="Times New Roman" panose="02020603050405020304" pitchFamily="18" charset="0"/>
                <a:cs typeface="Times New Roman" panose="02020603050405020304" pitchFamily="18" charset="0"/>
              </a:rPr>
              <a:t>грошово-кредитних </a:t>
            </a:r>
            <a:r>
              <a:rPr lang="uk-UA" sz="2200" dirty="0">
                <a:latin typeface="Times New Roman" panose="02020603050405020304" pitchFamily="18" charset="0"/>
                <a:cs typeface="Times New Roman" panose="02020603050405020304" pitchFamily="18" charset="0"/>
              </a:rPr>
              <a:t>ринках;</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недопущення відмивання коштів, одержаних злочинних шляхом;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втручання в діяльність банків, які не забезпечують власної </a:t>
            </a:r>
            <a:r>
              <a:rPr lang="uk-UA" sz="2200" dirty="0" smtClean="0">
                <a:latin typeface="Times New Roman" panose="02020603050405020304" pitchFamily="18" charset="0"/>
                <a:cs typeface="Times New Roman" panose="02020603050405020304" pitchFamily="18" charset="0"/>
              </a:rPr>
              <a:t>платоспроможності</a:t>
            </a:r>
            <a:r>
              <a:rPr lang="uk-UA" sz="2200" dirty="0">
                <a:latin typeface="Times New Roman" panose="02020603050405020304" pitchFamily="18" charset="0"/>
                <a:cs typeface="Times New Roman" panose="02020603050405020304" pitchFamily="18" charset="0"/>
              </a:rPr>
              <a:t>, ліквідності й надійності, недотримання всіх видів вимог нагляду;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своєчасне виведення з ринку банків, стан яких не піддається виправленню, </a:t>
            </a:r>
            <a:r>
              <a:rPr lang="uk-UA" sz="2200" dirty="0" smtClean="0">
                <a:latin typeface="Times New Roman" panose="02020603050405020304" pitchFamily="18" charset="0"/>
                <a:cs typeface="Times New Roman" panose="02020603050405020304" pitchFamily="18" charset="0"/>
              </a:rPr>
              <a:t>мінімізація </a:t>
            </a:r>
            <a:r>
              <a:rPr lang="uk-UA" sz="2200" dirty="0">
                <a:latin typeface="Times New Roman" panose="02020603050405020304" pitchFamily="18" charset="0"/>
                <a:cs typeface="Times New Roman" panose="02020603050405020304" pitchFamily="18" charset="0"/>
              </a:rPr>
              <a:t>наслідків банкрутств банків для вкладників, кредиторів і банківської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системи загалом.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242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45431"/>
            <a:ext cx="10539911" cy="5873475"/>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Форми</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методи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банківського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нагляду</a:t>
            </a:r>
            <a:r>
              <a:rPr lang="ru-RU" sz="2400" b="1" dirty="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НБУ </a:t>
            </a:r>
            <a:r>
              <a:rPr lang="uk-UA" sz="2200" dirty="0">
                <a:latin typeface="Times New Roman" panose="02020603050405020304" pitchFamily="18" charset="0"/>
                <a:cs typeface="Times New Roman" panose="02020603050405020304" pitchFamily="18" charset="0"/>
              </a:rPr>
              <a:t>здійснює банківський нагляд </a:t>
            </a:r>
            <a:r>
              <a:rPr lang="uk-UA" sz="2200" dirty="0" smtClean="0">
                <a:latin typeface="Times New Roman" panose="02020603050405020304" pitchFamily="18" charset="0"/>
                <a:cs typeface="Times New Roman" panose="02020603050405020304" pitchFamily="18" charset="0"/>
              </a:rPr>
              <a:t>у</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формі </a:t>
            </a:r>
            <a:r>
              <a:rPr lang="uk-UA" sz="2200" dirty="0">
                <a:latin typeface="Times New Roman" panose="02020603050405020304" pitchFamily="18" charset="0"/>
                <a:cs typeface="Times New Roman" panose="02020603050405020304" pitchFamily="18" charset="0"/>
              </a:rPr>
              <a:t>інспекційних перевірок та безвиїзного нагляду</a:t>
            </a:r>
            <a:r>
              <a:rPr lang="uk-UA"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Необхідно </a:t>
            </a:r>
            <a:r>
              <a:rPr lang="uk-UA" sz="2200" dirty="0">
                <a:latin typeface="Times New Roman" panose="02020603050405020304" pitchFamily="18" charset="0"/>
                <a:cs typeface="Times New Roman" panose="02020603050405020304" pitchFamily="18" charset="0"/>
              </a:rPr>
              <a:t>зазначити, що основними завданнями </a:t>
            </a:r>
            <a:r>
              <a:rPr lang="uk-UA" sz="2200" dirty="0" smtClean="0">
                <a:latin typeface="Times New Roman" panose="02020603050405020304" pitchFamily="18" charset="0"/>
                <a:cs typeface="Times New Roman" panose="02020603050405020304" pitchFamily="18" charset="0"/>
              </a:rPr>
              <a:t>банківського</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нагляду </a:t>
            </a:r>
            <a:r>
              <a:rPr lang="uk-UA" sz="2200" dirty="0">
                <a:latin typeface="Times New Roman" panose="02020603050405020304" pitchFamily="18" charset="0"/>
                <a:cs typeface="Times New Roman" panose="02020603050405020304" pitchFamily="18" charset="0"/>
              </a:rPr>
              <a:t>за станом економічної безпеки банківських установ </a:t>
            </a:r>
            <a:r>
              <a:rPr lang="uk-UA" sz="2200" dirty="0" smtClean="0">
                <a:latin typeface="Times New Roman" panose="02020603050405020304" pitchFamily="18" charset="0"/>
                <a:cs typeface="Times New Roman" panose="02020603050405020304" pitchFamily="18" charset="0"/>
              </a:rPr>
              <a:t>України </a:t>
            </a:r>
            <a:r>
              <a:rPr lang="uk-UA" sz="2200" dirty="0">
                <a:latin typeface="Times New Roman" panose="02020603050405020304" pitchFamily="18" charset="0"/>
                <a:cs typeface="Times New Roman" panose="02020603050405020304" pitchFamily="18" charset="0"/>
              </a:rPr>
              <a:t>є наступні: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контроль за дотриманням банками нормативів економічної </a:t>
            </a:r>
            <a:r>
              <a:rPr lang="uk-UA" sz="2200" dirty="0" smtClean="0">
                <a:latin typeface="Times New Roman" panose="02020603050405020304" pitchFamily="18" charset="0"/>
                <a:cs typeface="Times New Roman" panose="02020603050405020304" pitchFamily="18" charset="0"/>
              </a:rPr>
              <a:t>і</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фінансової </a:t>
            </a:r>
            <a:r>
              <a:rPr lang="uk-UA" sz="2200" dirty="0">
                <a:latin typeface="Times New Roman" panose="02020603050405020304" pitchFamily="18" charset="0"/>
                <a:cs typeface="Times New Roman" panose="02020603050405020304" pitchFamily="18" charset="0"/>
              </a:rPr>
              <a:t>діяльності (підтримка рівня фінансової безпеки);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затвердження форм звітності про стан та результати </a:t>
            </a:r>
            <a:r>
              <a:rPr lang="uk-UA" sz="2200" dirty="0" smtClean="0">
                <a:latin typeface="Times New Roman" panose="02020603050405020304" pitchFamily="18" charset="0"/>
                <a:cs typeface="Times New Roman" panose="02020603050405020304" pitchFamily="18" charset="0"/>
              </a:rPr>
              <a:t>діяльності</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 </a:t>
            </a:r>
            <a:r>
              <a:rPr lang="uk-UA" sz="2200" dirty="0">
                <a:latin typeface="Times New Roman" panose="02020603050405020304" pitchFamily="18" charset="0"/>
                <a:cs typeface="Times New Roman" panose="02020603050405020304" pitchFamily="18" charset="0"/>
              </a:rPr>
              <a:t>та регулювання процедури їх передання до органів </a:t>
            </a:r>
            <a:r>
              <a:rPr lang="uk-UA" sz="2200" dirty="0" smtClean="0">
                <a:latin typeface="Times New Roman" panose="02020603050405020304" pitchFamily="18" charset="0"/>
                <a:cs typeface="Times New Roman" panose="02020603050405020304" pitchFamily="18" charset="0"/>
              </a:rPr>
              <a:t>нагляду</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підтримка рівня інформаційної, фінансової, юридичної безпеки);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систематичні перевірки рівня збереження та </a:t>
            </a:r>
            <a:r>
              <a:rPr lang="uk-UA" sz="2200" dirty="0" smtClean="0">
                <a:latin typeface="Times New Roman" panose="02020603050405020304" pitchFamily="18" charset="0"/>
                <a:cs typeface="Times New Roman" panose="02020603050405020304" pitchFamily="18" charset="0"/>
              </a:rPr>
              <a:t>використання</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корпоративних </a:t>
            </a:r>
            <a:r>
              <a:rPr lang="uk-UA" sz="2200" dirty="0">
                <a:latin typeface="Times New Roman" panose="02020603050405020304" pitchFamily="18" charset="0"/>
                <a:cs typeface="Times New Roman" panose="02020603050405020304" pitchFamily="18" charset="0"/>
              </a:rPr>
              <a:t>банківських ресурсів (підтримка рівня фізичної</a:t>
            </a:r>
            <a:r>
              <a:rPr lang="uk-UA"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фінансової</a:t>
            </a:r>
            <a:r>
              <a:rPr lang="uk-UA" sz="2200" dirty="0">
                <a:latin typeface="Times New Roman" panose="02020603050405020304" pitchFamily="18" charset="0"/>
                <a:cs typeface="Times New Roman" panose="02020603050405020304" pitchFamily="18" charset="0"/>
              </a:rPr>
              <a:t>, кадрової безпеки);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контроль за рівнем організації збереження банківської </a:t>
            </a:r>
            <a:r>
              <a:rPr lang="uk-UA" sz="2200" dirty="0" smtClean="0">
                <a:latin typeface="Times New Roman" panose="02020603050405020304" pitchFamily="18" charset="0"/>
                <a:cs typeface="Times New Roman" panose="02020603050405020304" pitchFamily="18" charset="0"/>
              </a:rPr>
              <a:t>таємниці</a:t>
            </a:r>
            <a:r>
              <a:rPr lang="uk-UA" sz="2200" dirty="0">
                <a:latin typeface="Times New Roman" panose="02020603050405020304" pitchFamily="18" charset="0"/>
                <a:cs typeface="Times New Roman" panose="02020603050405020304" pitchFamily="18" charset="0"/>
              </a:rPr>
              <a:t>, конфіденційної інформації та інформації з обмеженим </a:t>
            </a:r>
            <a:r>
              <a:rPr lang="uk-UA" sz="2200" dirty="0" smtClean="0">
                <a:latin typeface="Times New Roman" panose="02020603050405020304" pitchFamily="18" charset="0"/>
                <a:cs typeface="Times New Roman" panose="02020603050405020304" pitchFamily="18" charset="0"/>
              </a:rPr>
              <a:t>доступом </a:t>
            </a:r>
            <a:r>
              <a:rPr lang="uk-UA" sz="2200" dirty="0">
                <a:latin typeface="Times New Roman" panose="02020603050405020304" pitchFamily="18" charset="0"/>
                <a:cs typeface="Times New Roman" panose="02020603050405020304" pitchFamily="18" charset="0"/>
              </a:rPr>
              <a:t>(підтримка рівня інформаційної, кадрової безпеки);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моніторинг використання банками специфічного </a:t>
            </a:r>
            <a:r>
              <a:rPr lang="uk-UA" sz="2200" dirty="0" smtClean="0">
                <a:latin typeface="Times New Roman" panose="02020603050405020304" pitchFamily="18" charset="0"/>
                <a:cs typeface="Times New Roman" panose="02020603050405020304" pitchFamily="18" charset="0"/>
              </a:rPr>
              <a:t>програмного </a:t>
            </a:r>
            <a:r>
              <a:rPr lang="uk-UA" sz="2200" dirty="0">
                <a:latin typeface="Times New Roman" panose="02020603050405020304" pitchFamily="18" charset="0"/>
                <a:cs typeface="Times New Roman" panose="02020603050405020304" pitchFamily="18" charset="0"/>
              </a:rPr>
              <a:t>забезпечення (підтримка рівня техніко-технологічної, </a:t>
            </a:r>
            <a:r>
              <a:rPr lang="uk-UA" sz="2200" dirty="0" smtClean="0">
                <a:latin typeface="Times New Roman" panose="02020603050405020304" pitchFamily="18" charset="0"/>
                <a:cs typeface="Times New Roman" panose="02020603050405020304" pitchFamily="18" charset="0"/>
              </a:rPr>
              <a:t>інформаційної </a:t>
            </a:r>
            <a:r>
              <a:rPr lang="uk-UA" sz="2200" dirty="0">
                <a:latin typeface="Times New Roman" panose="02020603050405020304" pitchFamily="18" charset="0"/>
                <a:cs typeface="Times New Roman" panose="02020603050405020304" pitchFamily="18" charset="0"/>
              </a:rPr>
              <a:t>безпеки</a:t>
            </a:r>
            <a:r>
              <a:rPr lang="uk-UA"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493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52261"/>
            <a:ext cx="10675713" cy="579421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НБУ </a:t>
            </a:r>
            <a:r>
              <a:rPr lang="uk-UA" sz="2200" dirty="0">
                <a:latin typeface="Times New Roman" panose="02020603050405020304" pitchFamily="18" charset="0"/>
                <a:cs typeface="Times New Roman" panose="02020603050405020304" pitchFamily="18" charset="0"/>
              </a:rPr>
              <a:t>проводить банківський нагляд на індивідуальній і консолідованій основі у вигляді інспекційних перевірок та безвиїзного нагляду.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Банківський </a:t>
            </a:r>
            <a:r>
              <a:rPr lang="uk-UA" sz="2200" dirty="0">
                <a:latin typeface="Times New Roman" panose="02020603050405020304" pitchFamily="18" charset="0"/>
                <a:cs typeface="Times New Roman" panose="02020603050405020304" pitchFamily="18" charset="0"/>
              </a:rPr>
              <a:t>нагляд на консолідованій основі – це нагляд, що здійснюється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за банківською групою з метою забезпечення стабільності банківської системи та обмеження ризиків, на які наражається банк внаслідок участі в банківській групі, шляхом регулювання, моніторингу та контролю ризиків банківської групи у визначеному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порядку. Небанківські фінансові установи, які є учасниками банківської групи, також підлягають нагляду з боку </a:t>
            </a:r>
            <a:r>
              <a:rPr lang="uk-UA" sz="2200" dirty="0" smtClean="0">
                <a:latin typeface="Times New Roman" panose="02020603050405020304" pitchFamily="18" charset="0"/>
                <a:cs typeface="Times New Roman" panose="02020603050405020304" pitchFamily="18" charset="0"/>
              </a:rPr>
              <a:t>НБУ </a:t>
            </a:r>
            <a:r>
              <a:rPr lang="uk-UA" sz="2200" dirty="0">
                <a:latin typeface="Times New Roman" panose="02020603050405020304" pitchFamily="18" charset="0"/>
                <a:cs typeface="Times New Roman" panose="02020603050405020304" pitchFamily="18" charset="0"/>
              </a:rPr>
              <a:t>в межах нагляду на консолідованій </a:t>
            </a:r>
            <a:r>
              <a:rPr lang="uk-UA" sz="2200" dirty="0" smtClean="0">
                <a:latin typeface="Times New Roman" panose="02020603050405020304" pitchFamily="18" charset="0"/>
                <a:cs typeface="Times New Roman" panose="02020603050405020304" pitchFamily="18" charset="0"/>
              </a:rPr>
              <a:t>основі.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Нагляд за діяльністю банківських установ визначають на підставі </a:t>
            </a:r>
            <a:r>
              <a:rPr lang="uk-UA" sz="2200" dirty="0" smtClean="0">
                <a:latin typeface="Times New Roman" panose="02020603050405020304" pitchFamily="18" charset="0"/>
                <a:cs typeface="Times New Roman" panose="02020603050405020304" pitchFamily="18" charset="0"/>
              </a:rPr>
              <a:t>аналізу: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видів і структури активних та пасивних операцій;</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підходів до управління капіталом і капіталізацією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ліквідності банку та ліквідності балансу 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збалансованості витрат, доходів, прибутковості;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рівня фінансового, стратегічного й адміністративно-господарського управління;</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рівня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ризик</a:t>
            </a:r>
            <a:r>
              <a:rPr lang="ru-RU" sz="2200" dirty="0">
                <a:latin typeface="Times New Roman" panose="02020603050405020304" pitchFamily="18" charset="0"/>
                <a:cs typeface="Times New Roman" panose="02020603050405020304" pitchFamily="18" charset="0"/>
              </a:rPr>
              <a:t>-менеджменту у банку;</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систем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контролю та аудиту</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161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739087"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На думку </a:t>
            </a:r>
            <a:r>
              <a:rPr lang="uk-UA" sz="2200" dirty="0" smtClean="0">
                <a:latin typeface="Times New Roman" panose="02020603050405020304" pitchFamily="18" charset="0"/>
                <a:cs typeface="Times New Roman" panose="02020603050405020304" pitchFamily="18" charset="0"/>
              </a:rPr>
              <a:t>О.І. </a:t>
            </a:r>
            <a:r>
              <a:rPr lang="uk-UA" sz="2200" dirty="0" err="1" smtClean="0">
                <a:latin typeface="Times New Roman" panose="02020603050405020304" pitchFamily="18" charset="0"/>
                <a:cs typeface="Times New Roman" panose="02020603050405020304" pitchFamily="18" charset="0"/>
              </a:rPr>
              <a:t>Щуревич</a:t>
            </a:r>
            <a:r>
              <a:rPr lang="uk-UA" sz="2200" dirty="0" smtClean="0">
                <a:latin typeface="Times New Roman" panose="02020603050405020304" pitchFamily="18" charset="0"/>
                <a:cs typeface="Times New Roman" panose="02020603050405020304" pitchFamily="18" charset="0"/>
              </a:rPr>
              <a:t> виділення </a:t>
            </a:r>
            <a:r>
              <a:rPr lang="uk-UA" sz="2200" dirty="0">
                <a:latin typeface="Times New Roman" panose="02020603050405020304" pitchFamily="18" charset="0"/>
                <a:cs typeface="Times New Roman" panose="02020603050405020304" pitchFamily="18" charset="0"/>
              </a:rPr>
              <a:t>такого інструменту, як «нагляд за діяльністю банків» у структурі методів адміністративного регулювання є </a:t>
            </a:r>
            <a:r>
              <a:rPr lang="uk-UA" sz="2200" dirty="0" smtClean="0">
                <a:latin typeface="Times New Roman" panose="02020603050405020304" pitchFamily="18" charset="0"/>
                <a:cs typeface="Times New Roman" panose="02020603050405020304" pitchFamily="18" charset="0"/>
              </a:rPr>
              <a:t>необґрунтованим, </a:t>
            </a:r>
            <a:r>
              <a:rPr lang="uk-UA" sz="2200" dirty="0">
                <a:latin typeface="Times New Roman" panose="02020603050405020304" pitchFamily="18" charset="0"/>
                <a:cs typeface="Times New Roman" panose="02020603050405020304" pitchFamily="18" charset="0"/>
              </a:rPr>
              <a:t>оскільки банківське регулювання та банківський нагляд є самостійними поняттями, які взаємопов’язані між собою та доповнюють одне одного. Проте банківський нагляд не є складовою банківського регулювання</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Національний банк може надавати рекомендації банкам щодо поліпшення їхньої діяльності. Такі пропозиції може отримати банк або за результатами безвиїзної перевірки, </a:t>
            </a:r>
            <a:r>
              <a:rPr lang="uk-UA" sz="2200" dirty="0" smtClean="0">
                <a:latin typeface="Times New Roman" panose="02020603050405020304" pitchFamily="18" charset="0"/>
                <a:cs typeface="Times New Roman" panose="02020603050405020304" pitchFamily="18" charset="0"/>
              </a:rPr>
              <a:t>або </a:t>
            </a:r>
            <a:r>
              <a:rPr lang="uk-UA" sz="2200" dirty="0">
                <a:latin typeface="Times New Roman" panose="02020603050405020304" pitchFamily="18" charset="0"/>
                <a:cs typeface="Times New Roman" panose="02020603050405020304" pitchFamily="18" charset="0"/>
              </a:rPr>
              <a:t>планової інспекційної перевірки безпосередньо у 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Банківський нагляд здійснюють за допомогою таких методів: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1) безвиїзний нагляд.</a:t>
            </a:r>
          </a:p>
          <a:p>
            <a:pPr marL="0" indent="0" algn="just">
              <a:spcBef>
                <a:spcPts val="0"/>
              </a:spcBef>
              <a:buNone/>
            </a:pPr>
            <a:r>
              <a:rPr lang="uk-UA" sz="2200" dirty="0">
                <a:latin typeface="Times New Roman" panose="02020603050405020304" pitchFamily="18" charset="0"/>
                <a:cs typeface="Times New Roman" panose="02020603050405020304" pitchFamily="18" charset="0"/>
              </a:rPr>
              <a:t>2) виїзне інспектування банків.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Суть першого методу полягає у проведенні постійного нагляду за діяльністю банків на підставі фінансової звітності, яку банки повинні надавати НБУ. Ця звітність є базою для складання статистичної інформації, на підставі якої визначається чи дотримуються банки в цілому економічних нормативів, якою є ліквідність і платоспроможність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Другий </a:t>
            </a:r>
            <a:r>
              <a:rPr lang="uk-UA" sz="2200" dirty="0">
                <a:latin typeface="Times New Roman" panose="02020603050405020304" pitchFamily="18" charset="0"/>
                <a:cs typeface="Times New Roman" panose="02020603050405020304" pitchFamily="18" charset="0"/>
              </a:rPr>
              <a:t>метод передбачає безпосередню перевірку банку. Органи нагляду перевіряють достовірність звітності, яку подають, дотримання банком законодавства</a:t>
            </a:r>
            <a:r>
              <a:rPr lang="uk-UA"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04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39499" cy="5993394"/>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фінансову стійкість банку, якість менеджменту.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Система нагляду буде ефективною, коли включатиме різні види контролю, а саме: контроль на державному рівні, контроль аудиторських фірм, контроль суспільний.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 етапами і методами здійснення банківський нагляд поділяють на вступний, попередній, поточний і наступний.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Банківський нагляд розпочинається зі вступного контролю, який проводиться з метою чіткого та повного визначення вимог для отримання ліцензії на проведення банківських операцій, який поділяється на два етапи – державну реєстрацію банку як юридичної особи і надання ліцензії на здійснення банківських операцій (рис. </a:t>
            </a:r>
            <a:r>
              <a:rPr lang="uk-UA" sz="2200" dirty="0" smtClean="0">
                <a:latin typeface="Times New Roman" panose="02020603050405020304" pitchFamily="18" charset="0"/>
                <a:cs typeface="Times New Roman" panose="02020603050405020304" pitchFamily="18" charset="0"/>
              </a:rPr>
              <a:t>8).</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Основна мета вступного контролю – відбір банків, що відповідають установленим вимогам, та створення умов для їхньої діяльності. Основний інструментарій вступного контролю банківського нагляду – аналіз бізнес-планів, перевірка керівників і засновників, зокрема їхній кваліфікаційних та професійних якостей, контроль за правильністю формування статутного капіталу, перевірка наявності матеріально-технічної </a:t>
            </a:r>
            <a:r>
              <a:rPr lang="uk-UA" sz="2200" dirty="0" smtClean="0">
                <a:latin typeface="Times New Roman" panose="02020603050405020304" pitchFamily="18" charset="0"/>
                <a:cs typeface="Times New Roman" panose="02020603050405020304" pitchFamily="18" charset="0"/>
              </a:rPr>
              <a:t>бази.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Наступним видом контролю є попередній контроль, що передбачає дотримання банками вимог, що стосуються економічних нормативів; порядку формування обов’язкових резервів; порядку створення і використання резервів для відшкодування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347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9422"/>
            <a:ext cx="10621392" cy="5794218"/>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Рис. 8. Організація банківського нагляду</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102675" y="688063"/>
            <a:ext cx="6444325" cy="4423254"/>
          </a:xfrm>
          <a:prstGeom prst="rect">
            <a:avLst/>
          </a:prstGeom>
        </p:spPr>
      </p:pic>
    </p:spTree>
    <p:extLst>
      <p:ext uri="{BB962C8B-B14F-4D97-AF65-F5344CB8AC3E}">
        <p14:creationId xmlns:p14="http://schemas.microsoft.com/office/powerpoint/2010/main" val="526101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втрат за активними операціями; застосування до банків штрафних санкцій. Банки повинні здійснювати свою діяльність, враховуючи велику кількість ризиків, яка їм притаманна, з обачливим здійсненням банківських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Мета попереднього контролю – запобігання виникненню кризових ситуацій у роботі, контроль за дотриманням вимог банківського законодавства та нормативних документів, захист інтересів вкладників, кредиторів. На цьому етапі використовують такі інструменти: аналіз фінансової звітності банків, відстеження виконання нормативів НБУ, застосування адекватних заходів впливу до порушників.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Поточний контроль передбачає проведення інспектування на місцях. Це означає перевірку звітності банку, дотримання банком законодавства, визначення ризиків, притаманних діяльності банку, ефективності менеджменту банку, а також формування рейтингу банку за допомогою системи CAMELSO.</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Четвертий вид контролю – наступний контроль. Основним його завданням є застосування до банків заходів впливу за результатами інспектування, призначення куратора, переведення банку до категорії проблемних і неплатоспроможних.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534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06993"/>
            <a:ext cx="10739087" cy="5821379"/>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Основне завдання банківського нагляду полягає у недопущенні ситуації виникнення системного ризику у банківській системі, тобто такого, за якого банкрутство одного банку внаслідок ланцюгової реакції потягне за собою банкрутства інших банків, оскільки банки між собою пов’язані через систему міжбанківських зав'язків. Але навіть ефективний банківський нагляд не може дати гарантії, що банк не стане банкрутом. Тобто, система банківського нагляду не замінить правильного та чіткого, ефективного управління банківською установою на мікрорівні, а також не захистить від такого явища як зловживання чи махінації з боку керівництва.</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Функцію банківського регулювання та нагляду у структурі центрального банку покладено на Департамент банківського нагляду, який складається з (рис. 9): Департаменту виїзних перевірок банків; Департаменту методології; Департаменту ліцензування; Департаменту фінансового моніторингу; Управління моніторингу пов’язаних з банками осіб.</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919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39499"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Рис. 9. Елементи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організаційної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структури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департаменту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банківського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нагляду НБУ</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180599" y="597529"/>
            <a:ext cx="7794262" cy="4523438"/>
          </a:xfrm>
          <a:prstGeom prst="rect">
            <a:avLst/>
          </a:prstGeom>
        </p:spPr>
      </p:pic>
    </p:spTree>
    <p:extLst>
      <p:ext uri="{BB962C8B-B14F-4D97-AF65-F5344CB8AC3E}">
        <p14:creationId xmlns:p14="http://schemas.microsoft.com/office/powerpoint/2010/main" val="775002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42794" cy="5993394"/>
          </a:xfrm>
        </p:spPr>
        <p:txBody>
          <a:bodyPr>
            <a:noAutofit/>
          </a:bodyPr>
          <a:lstStyle/>
          <a:p>
            <a:pPr marL="0" indent="0" algn="ctr">
              <a:spcBef>
                <a:spcPts val="0"/>
              </a:spcBef>
              <a:buNone/>
            </a:pPr>
            <a:r>
              <a:rPr lang="uk-UA" sz="2200" dirty="0">
                <a:latin typeface="Times New Roman" panose="02020603050405020304" pitchFamily="18" charset="0"/>
                <a:cs typeface="Times New Roman" panose="02020603050405020304" pitchFamily="18" charset="0"/>
              </a:rPr>
              <a:t>Таблиця </a:t>
            </a:r>
            <a:r>
              <a:rPr lang="uk-UA" sz="2200" dirty="0" smtClean="0">
                <a:latin typeface="Times New Roman" panose="02020603050405020304" pitchFamily="18" charset="0"/>
                <a:cs typeface="Times New Roman" panose="02020603050405020304" pitchFamily="18" charset="0"/>
              </a:rPr>
              <a:t>3. Функції </a:t>
            </a:r>
            <a:r>
              <a:rPr lang="uk-UA" sz="2200" dirty="0">
                <a:latin typeface="Times New Roman" panose="02020603050405020304" pitchFamily="18" charset="0"/>
                <a:cs typeface="Times New Roman" panose="02020603050405020304" pitchFamily="18" charset="0"/>
              </a:rPr>
              <a:t>структурних підрозділів центрального апарату НБУ, які здійснюють банківське регулювання та </a:t>
            </a:r>
            <a:r>
              <a:rPr lang="uk-UA" sz="2200" dirty="0" smtClean="0">
                <a:latin typeface="Times New Roman" panose="02020603050405020304" pitchFamily="18" charset="0"/>
                <a:cs typeface="Times New Roman" panose="02020603050405020304" pitchFamily="18" charset="0"/>
              </a:rPr>
              <a:t>нагляд</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12341" y="1149323"/>
            <a:ext cx="9832063" cy="4785562"/>
          </a:xfrm>
          <a:prstGeom prst="rect">
            <a:avLst/>
          </a:prstGeom>
        </p:spPr>
      </p:pic>
    </p:spTree>
    <p:extLst>
      <p:ext uri="{BB962C8B-B14F-4D97-AF65-F5344CB8AC3E}">
        <p14:creationId xmlns:p14="http://schemas.microsoft.com/office/powerpoint/2010/main" val="175324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Основні нормативні документи, які регулюють діяльність банків в Україні, такі: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a:t>
            </a:r>
            <a:r>
              <a:rPr lang="uk-UA"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Конституція </a:t>
            </a:r>
            <a:r>
              <a:rPr lang="uk-UA" sz="2200" dirty="0" smtClean="0">
                <a:latin typeface="Times New Roman" panose="02020603050405020304" pitchFamily="18" charset="0"/>
                <a:cs typeface="Times New Roman" panose="02020603050405020304" pitchFamily="18" charset="0"/>
              </a:rPr>
              <a:t>– має найвищу юридичну силу, а закони та інші нормативно-правові акти приймають на її основі і повинні відповідати їй.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a:t>
            </a:r>
            <a:r>
              <a:rPr lang="uk-UA" sz="2200" dirty="0" smtClean="0">
                <a:latin typeface="Times New Roman" panose="02020603050405020304" pitchFamily="18" charset="0"/>
                <a:cs typeface="Times New Roman" panose="02020603050405020304" pitchFamily="18" charset="0"/>
              </a:rPr>
              <a:t>. Закон України «Про банки і банківську діяльність» – тут визначено форми банківського регулювання, основну мету банківського нагляду, порядок створення банків, процедури реорганізації та ліквідації банку, порядок проведення інспекційних перевірок.</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smtClean="0">
                <a:latin typeface="Times New Roman" panose="02020603050405020304" pitchFamily="18" charset="0"/>
                <a:cs typeface="Times New Roman" panose="02020603050405020304" pitchFamily="18" charset="0"/>
              </a:rPr>
              <a:t>. Закон України «Про Національний банк України» – у десятому розділі зазначено головну мету банківського регулювання та нагляду, а також наголошується на тому, що для захисту інтересів вкладників і кредиторів НБУ встановлює економічні нормативи, дотримання яких є обов’язковим для всіх банків, основна мета яких – здійснення контролю за ризиками, що притаманні банківській діяльності, визначено порядок формування і використання резервних фондів для покриття потенційних втрат, приділяється увага і повноваженням НБУ при здійсненні функцій банківського регулювання та нагляду.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a:t>
            </a:r>
            <a:r>
              <a:rPr lang="uk-UA" sz="2200" dirty="0" smtClean="0">
                <a:latin typeface="Times New Roman" panose="02020603050405020304" pitchFamily="18" charset="0"/>
                <a:cs typeface="Times New Roman" panose="02020603050405020304" pitchFamily="18" charset="0"/>
              </a:rPr>
              <a:t>. Закон України «Про систему гарантування вкладів фізичних осіб» – визначено правові, фінансові та організаційні засади функціонування системи гарантування вкладів фізичних осіб, повноваження Фонду гарантування вкладів фізичних осіб,</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643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Продовження таблиці 3.</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72633" y="1023042"/>
            <a:ext cx="9829549" cy="5115208"/>
          </a:xfrm>
          <a:prstGeom prst="rect">
            <a:avLst/>
          </a:prstGeom>
        </p:spPr>
      </p:pic>
    </p:spTree>
    <p:extLst>
      <p:ext uri="{BB962C8B-B14F-4D97-AF65-F5344CB8AC3E}">
        <p14:creationId xmlns:p14="http://schemas.microsoft.com/office/powerpoint/2010/main" val="4222216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Особливої </a:t>
            </a:r>
            <a:r>
              <a:rPr lang="uk-UA" sz="2200" dirty="0">
                <a:latin typeface="Times New Roman" panose="02020603050405020304" pitchFamily="18" charset="0"/>
                <a:cs typeface="Times New Roman" panose="02020603050405020304" pitchFamily="18" charset="0"/>
              </a:rPr>
              <a:t>актуальності сьогодні набуває здійснення </a:t>
            </a:r>
            <a:r>
              <a:rPr lang="uk-UA" sz="2200" dirty="0" err="1">
                <a:latin typeface="Times New Roman" panose="02020603050405020304" pitchFamily="18" charset="0"/>
                <a:cs typeface="Times New Roman" panose="02020603050405020304" pitchFamily="18" charset="0"/>
              </a:rPr>
              <a:t>макропруденційного</a:t>
            </a:r>
            <a:r>
              <a:rPr lang="uk-UA" sz="2200" dirty="0">
                <a:latin typeface="Times New Roman" panose="02020603050405020304" pitchFamily="18" charset="0"/>
                <a:cs typeface="Times New Roman" panose="02020603050405020304" pitchFamily="18" charset="0"/>
              </a:rPr>
              <a:t> регулювання та нагляду з метою забезпечення системної стабільності. Суть цього виду політики полягає у тому, що орган, відповідальний за її розроблення та реалізацію, має сприяти формуванню у довгостроковому періоді стабільності фінансового сектора через зменшення негативного впливу системних ризиків і ризиків циклічності</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Розглядаючи питання реалізації </a:t>
            </a:r>
            <a:r>
              <a:rPr lang="uk-UA" sz="2200" dirty="0" err="1">
                <a:latin typeface="Times New Roman" panose="02020603050405020304" pitchFamily="18" charset="0"/>
                <a:cs typeface="Times New Roman" panose="02020603050405020304" pitchFamily="18" charset="0"/>
              </a:rPr>
              <a:t>макропруденційної</a:t>
            </a:r>
            <a:r>
              <a:rPr lang="uk-UA" sz="2200" dirty="0">
                <a:latin typeface="Times New Roman" panose="02020603050405020304" pitchFamily="18" charset="0"/>
                <a:cs typeface="Times New Roman" panose="02020603050405020304" pitchFamily="18" charset="0"/>
              </a:rPr>
              <a:t> політики, варто згадати світову фінансову кризу 2008-2009 рр., оскільки саме після неї розпочалось активне обговорення такого типу політики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Уважалося, що забезпечення стабільності в окремій фінансовій установі сприятиме стабільності всієї фінансової системи. Але криза довела, що стійкість кожного банку не гарантує стабільного розвитку всієї банківської системи. Вона виявилася своєрідним каталізатором, який визначив пріоритетність застосування </a:t>
            </a:r>
            <a:r>
              <a:rPr lang="uk-UA" sz="2200" dirty="0" err="1">
                <a:latin typeface="Times New Roman" panose="02020603050405020304" pitchFamily="18" charset="0"/>
                <a:cs typeface="Times New Roman" panose="02020603050405020304" pitchFamily="18" charset="0"/>
              </a:rPr>
              <a:t>макропруденційного</a:t>
            </a:r>
            <a:r>
              <a:rPr lang="uk-UA" sz="2200" dirty="0">
                <a:latin typeface="Times New Roman" panose="02020603050405020304" pitchFamily="18" charset="0"/>
                <a:cs typeface="Times New Roman" panose="02020603050405020304" pitchFamily="18" charset="0"/>
              </a:rPr>
              <a:t> регулювання та нагляду порівняно з традиційними методами.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Термін «</a:t>
            </a:r>
            <a:r>
              <a:rPr lang="uk-UA" sz="2200" dirty="0" err="1">
                <a:latin typeface="Times New Roman" panose="02020603050405020304" pitchFamily="18" charset="0"/>
                <a:cs typeface="Times New Roman" panose="02020603050405020304" pitchFamily="18" charset="0"/>
              </a:rPr>
              <a:t>макропруденційний</a:t>
            </a:r>
            <a:r>
              <a:rPr lang="uk-UA" sz="2200" dirty="0">
                <a:latin typeface="Times New Roman" panose="02020603050405020304" pitchFamily="18" charset="0"/>
                <a:cs typeface="Times New Roman" panose="02020603050405020304" pitchFamily="18" charset="0"/>
              </a:rPr>
              <a:t>» уперше використали у внутрішніх документах Банку міжнародних розрахунків </a:t>
            </a:r>
            <a:r>
              <a:rPr lang="uk-UA" sz="2200" dirty="0" smtClean="0">
                <a:latin typeface="Times New Roman" panose="02020603050405020304" pitchFamily="18" charset="0"/>
                <a:cs typeface="Times New Roman" panose="02020603050405020304" pitchFamily="18" charset="0"/>
              </a:rPr>
              <a:t>1979 р. </a:t>
            </a:r>
            <a:r>
              <a:rPr lang="uk-UA" sz="2200" dirty="0">
                <a:latin typeface="Times New Roman" panose="02020603050405020304" pitchFamily="18" charset="0"/>
                <a:cs typeface="Times New Roman" panose="02020603050405020304" pitchFamily="18" charset="0"/>
              </a:rPr>
              <a:t>Раніше існувало лише </a:t>
            </a:r>
            <a:r>
              <a:rPr lang="uk-UA" sz="2200" dirty="0" err="1">
                <a:latin typeface="Times New Roman" panose="02020603050405020304" pitchFamily="18" charset="0"/>
                <a:cs typeface="Times New Roman" panose="02020603050405020304" pitchFamily="18" charset="0"/>
              </a:rPr>
              <a:t>пруденційне</a:t>
            </a:r>
            <a:r>
              <a:rPr lang="uk-UA" sz="2200" dirty="0">
                <a:latin typeface="Times New Roman" panose="02020603050405020304" pitchFamily="18" charset="0"/>
                <a:cs typeface="Times New Roman" panose="02020603050405020304" pitchFamily="18" charset="0"/>
              </a:rPr>
              <a:t> регулювання та нагляд, а для того, щоб відрізнити </a:t>
            </a:r>
            <a:r>
              <a:rPr lang="uk-UA" sz="2200" dirty="0" err="1">
                <a:latin typeface="Times New Roman" panose="02020603050405020304" pitchFamily="18" charset="0"/>
                <a:cs typeface="Times New Roman" panose="02020603050405020304" pitchFamily="18" charset="0"/>
              </a:rPr>
              <a:t>пруденційну</a:t>
            </a:r>
            <a:r>
              <a:rPr lang="uk-UA" sz="2200" dirty="0">
                <a:latin typeface="Times New Roman" panose="02020603050405020304" pitchFamily="18" charset="0"/>
                <a:cs typeface="Times New Roman" panose="02020603050405020304" pitchFamily="18" charset="0"/>
              </a:rPr>
              <a:t> політику від </a:t>
            </a:r>
            <a:r>
              <a:rPr lang="uk-UA" sz="2200" dirty="0" err="1">
                <a:latin typeface="Times New Roman" panose="02020603050405020304" pitchFamily="18" charset="0"/>
                <a:cs typeface="Times New Roman" panose="02020603050405020304" pitchFamily="18" charset="0"/>
              </a:rPr>
              <a:t>макропруденційної</a:t>
            </a:r>
            <a:r>
              <a:rPr lang="uk-UA" sz="2200" dirty="0">
                <a:latin typeface="Times New Roman" panose="02020603050405020304" pitchFamily="18" charset="0"/>
                <a:cs typeface="Times New Roman" panose="02020603050405020304" pitchFamily="18" charset="0"/>
              </a:rPr>
              <a:t>, її почали називати </a:t>
            </a:r>
            <a:r>
              <a:rPr lang="uk-UA" sz="2200" dirty="0" err="1" smtClean="0">
                <a:latin typeface="Times New Roman" panose="02020603050405020304" pitchFamily="18" charset="0"/>
                <a:cs typeface="Times New Roman" panose="02020603050405020304" pitchFamily="18" charset="0"/>
              </a:rPr>
              <a:t>мікропруденційною</a:t>
            </a:r>
            <a:r>
              <a:rPr lang="uk-UA"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312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uk-UA" sz="1900" dirty="0" smtClean="0">
                <a:latin typeface="Times New Roman" panose="02020603050405020304" pitchFamily="18" charset="0"/>
                <a:cs typeface="Times New Roman" panose="02020603050405020304" pitchFamily="18" charset="0"/>
              </a:rPr>
              <a:t>Рис. 10. </a:t>
            </a:r>
            <a:r>
              <a:rPr lang="ru-RU" sz="1900" dirty="0" err="1">
                <a:latin typeface="Times New Roman" panose="02020603050405020304" pitchFamily="18" charset="0"/>
                <a:cs typeface="Times New Roman" panose="02020603050405020304" pitchFamily="18" charset="0"/>
              </a:rPr>
              <a:t>Мікро</a:t>
            </a:r>
            <a:r>
              <a:rPr lang="ru-RU" sz="1900" dirty="0">
                <a:latin typeface="Times New Roman" panose="02020603050405020304" pitchFamily="18" charset="0"/>
                <a:cs typeface="Times New Roman" panose="02020603050405020304" pitchFamily="18" charset="0"/>
              </a:rPr>
              <a:t>- та </a:t>
            </a:r>
            <a:r>
              <a:rPr lang="ru-RU" sz="1900" dirty="0" err="1">
                <a:latin typeface="Times New Roman" panose="02020603050405020304" pitchFamily="18" charset="0"/>
                <a:cs typeface="Times New Roman" panose="02020603050405020304" pitchFamily="18" charset="0"/>
              </a:rPr>
              <a:t>макропруденційний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інструментарій</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нових</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стандартів</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регулювання</a:t>
            </a:r>
            <a:r>
              <a:rPr lang="ru-RU" sz="1900" dirty="0">
                <a:latin typeface="Times New Roman" panose="02020603050405020304" pitchFamily="18" charset="0"/>
                <a:cs typeface="Times New Roman" panose="02020603050405020304" pitchFamily="18" charset="0"/>
              </a:rPr>
              <a:t> за Базелем </a:t>
            </a:r>
            <a:r>
              <a:rPr lang="ru-RU" sz="1900" dirty="0" smtClean="0">
                <a:latin typeface="Times New Roman" panose="02020603050405020304" pitchFamily="18" charset="0"/>
                <a:cs typeface="Times New Roman" panose="02020603050405020304" pitchFamily="18" charset="0"/>
              </a:rPr>
              <a:t>III</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39913" y="882469"/>
            <a:ext cx="9506138" cy="5469834"/>
          </a:xfrm>
          <a:prstGeom prst="rect">
            <a:avLst/>
          </a:prstGeom>
        </p:spPr>
      </p:pic>
    </p:spTree>
    <p:extLst>
      <p:ext uri="{BB962C8B-B14F-4D97-AF65-F5344CB8AC3E}">
        <p14:creationId xmlns:p14="http://schemas.microsoft.com/office/powerpoint/2010/main" val="321595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Макропруденційне</a:t>
            </a:r>
            <a:r>
              <a:rPr lang="uk-UA" sz="2200" dirty="0" smtClean="0">
                <a:latin typeface="Times New Roman" panose="02020603050405020304" pitchFamily="18" charset="0"/>
                <a:cs typeface="Times New Roman" panose="02020603050405020304" pitchFamily="18" charset="0"/>
              </a:rPr>
              <a:t> регулювання та нагляд – це комплекс заходів, спрямований на зменшення негативного впливу системного ризику і ризику циклічності та покликаний забезпечити стабільний розвиток фінансового сектора.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Макропруденційне</a:t>
            </a:r>
            <a:r>
              <a:rPr lang="uk-UA" sz="2200" dirty="0" smtClean="0">
                <a:latin typeface="Times New Roman" panose="02020603050405020304" pitchFamily="18" charset="0"/>
                <a:cs typeface="Times New Roman" panose="02020603050405020304" pitchFamily="18" charset="0"/>
              </a:rPr>
              <a:t> регулювання та нагляд передбачає: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формування державного органу, відповідального за реалізацію </a:t>
            </a:r>
            <a:r>
              <a:rPr lang="uk-UA" sz="2200" dirty="0" err="1" smtClean="0">
                <a:latin typeface="Times New Roman" panose="02020603050405020304" pitchFamily="18" charset="0"/>
                <a:cs typeface="Times New Roman" panose="02020603050405020304" pitchFamily="18" charset="0"/>
              </a:rPr>
              <a:t>макропруденційного</a:t>
            </a:r>
            <a:r>
              <a:rPr lang="uk-UA" sz="2200" dirty="0" smtClean="0">
                <a:latin typeface="Times New Roman" panose="02020603050405020304" pitchFamily="18" charset="0"/>
                <a:cs typeface="Times New Roman" panose="02020603050405020304" pitchFamily="18" charset="0"/>
              </a:rPr>
              <a:t> регулювання та нагляду;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використання дієвих </a:t>
            </a:r>
            <a:r>
              <a:rPr lang="uk-UA" sz="2200" dirty="0" err="1" smtClean="0">
                <a:latin typeface="Times New Roman" panose="02020603050405020304" pitchFamily="18" charset="0"/>
                <a:cs typeface="Times New Roman" panose="02020603050405020304" pitchFamily="18" charset="0"/>
              </a:rPr>
              <a:t>пруденційних</a:t>
            </a:r>
            <a:r>
              <a:rPr lang="uk-UA" sz="2200" dirty="0" smtClean="0">
                <a:latin typeface="Times New Roman" panose="02020603050405020304" pitchFamily="18" charset="0"/>
                <a:cs typeface="Times New Roman" panose="02020603050405020304" pitchFamily="18" charset="0"/>
              </a:rPr>
              <a:t> інструментів;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забезпечення системної стабільності;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зменшення негативного впливу системного ризику;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моніторинг циклічного розвитку фінансової системи.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Фінансова система розвивається циклічно – є фази піднесення та спаду. Для того, щоб зменшити негативний вплив на економіку у період спаду, потрібно проводити антикризову політику для згладжування циклічних коливань, спрямовану на недопущення нарощування банківських активів і боргів у період економічного піднесення за допомогою дисконтної політики; необхідним є формування резервів, які мають діяти </a:t>
            </a:r>
            <a:r>
              <a:rPr lang="uk-UA" sz="2200" dirty="0" err="1">
                <a:latin typeface="Times New Roman" panose="02020603050405020304" pitchFamily="18" charset="0"/>
                <a:cs typeface="Times New Roman" panose="02020603050405020304" pitchFamily="18" charset="0"/>
              </a:rPr>
              <a:t>контрциклічно</a:t>
            </a:r>
            <a:r>
              <a:rPr lang="uk-UA" sz="2200" dirty="0">
                <a:latin typeface="Times New Roman" panose="02020603050405020304" pitchFamily="18" charset="0"/>
                <a:cs typeface="Times New Roman" panose="02020603050405020304" pitchFamily="18" charset="0"/>
              </a:rPr>
              <a:t>. Важливо здійснювати контроль за ліквідністю банків, підвищити вимоги до системних банків.</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839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25513"/>
            <a:ext cx="10624849"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Ще одним елементом </a:t>
            </a:r>
            <a:r>
              <a:rPr lang="uk-UA" sz="2200" dirty="0" err="1" smtClean="0">
                <a:latin typeface="Times New Roman" panose="02020603050405020304" pitchFamily="18" charset="0"/>
                <a:cs typeface="Times New Roman" panose="02020603050405020304" pitchFamily="18" charset="0"/>
              </a:rPr>
              <a:t>макропруденційного</a:t>
            </a:r>
            <a:r>
              <a:rPr lang="uk-UA" sz="2200" dirty="0" smtClean="0">
                <a:latin typeface="Times New Roman" panose="02020603050405020304" pitchFamily="18" charset="0"/>
                <a:cs typeface="Times New Roman" panose="02020603050405020304" pitchFamily="18" charset="0"/>
              </a:rPr>
              <a:t> регулювання та нагляду є проведення стрес-тестування не лише в окремому банку, а загалом по банківській системі, щоб побачити чи вона готова до можливої кризи.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 2015 р. в Україні створено Департамент фінансової стабільності, функціями якого є проведення </a:t>
            </a:r>
            <a:r>
              <a:rPr lang="uk-UA" sz="2200" dirty="0" err="1" smtClean="0">
                <a:latin typeface="Times New Roman" panose="02020603050405020304" pitchFamily="18" charset="0"/>
                <a:cs typeface="Times New Roman" panose="02020603050405020304" pitchFamily="18" charset="0"/>
              </a:rPr>
              <a:t>макропруденційного</a:t>
            </a:r>
            <a:r>
              <a:rPr lang="uk-UA" sz="2200" dirty="0" smtClean="0">
                <a:latin typeface="Times New Roman" panose="02020603050405020304" pitchFamily="18" charset="0"/>
                <a:cs typeface="Times New Roman" panose="02020603050405020304" pitchFamily="18" charset="0"/>
              </a:rPr>
              <a:t> регулювання та нагляду за банківським сектором. Основними завданнями цього структурного підрозділу визначено: аналіз системних ризиків банківського сектора, розробка інструментарію для недопущення системних ризиків, розроблення підходів до створення моделей для проведення стрес-тестування банку і банківської системи загалом.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Варто наголосити на тому, що сама </a:t>
            </a:r>
            <a:r>
              <a:rPr lang="uk-UA" sz="2200" dirty="0" err="1" smtClean="0">
                <a:latin typeface="Times New Roman" panose="02020603050405020304" pitchFamily="18" charset="0"/>
                <a:cs typeface="Times New Roman" panose="02020603050405020304" pitchFamily="18" charset="0"/>
              </a:rPr>
              <a:t>макропруденційна</a:t>
            </a:r>
            <a:r>
              <a:rPr lang="uk-UA" sz="2200" dirty="0" smtClean="0">
                <a:latin typeface="Times New Roman" panose="02020603050405020304" pitchFamily="18" charset="0"/>
                <a:cs typeface="Times New Roman" panose="02020603050405020304" pitchFamily="18" charset="0"/>
              </a:rPr>
              <a:t> політика не у змозі забезпечити системну стабільність. Важливо її поєднувати з іншими політиками на макрорівні – грошово-кредитною, фіскальною, а також з </a:t>
            </a:r>
            <a:r>
              <a:rPr lang="uk-UA" sz="2200" dirty="0" err="1" smtClean="0">
                <a:latin typeface="Times New Roman" panose="02020603050405020304" pitchFamily="18" charset="0"/>
                <a:cs typeface="Times New Roman" panose="02020603050405020304" pitchFamily="18" charset="0"/>
              </a:rPr>
              <a:t>мікропруденційною</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236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57194" cy="6083929"/>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Закон України «Про банки та банківську діяльність» від 7 грудня 2000 р. № 2121.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a:t>
            </a:r>
            <a:r>
              <a:rPr lang="uk-UA" sz="2200" dirty="0">
                <a:latin typeface="Times New Roman" panose="02020603050405020304" pitchFamily="18" charset="0"/>
                <a:cs typeface="Times New Roman" panose="02020603050405020304" pitchFamily="18" charset="0"/>
              </a:rPr>
              <a:t>. Банківські операції [текст]: </a:t>
            </a:r>
            <a:r>
              <a:rPr lang="uk-UA" sz="2200" dirty="0" err="1">
                <a:latin typeface="Times New Roman" panose="02020603050405020304" pitchFamily="18" charset="0"/>
                <a:cs typeface="Times New Roman" panose="02020603050405020304" pitchFamily="18" charset="0"/>
              </a:rPr>
              <a:t>навч.посіб</a:t>
            </a:r>
            <a:r>
              <a:rPr lang="uk-UA" sz="2200" dirty="0">
                <a:latin typeface="Times New Roman" panose="02020603050405020304" pitchFamily="18" charset="0"/>
                <a:cs typeface="Times New Roman" panose="02020603050405020304" pitchFamily="18" charset="0"/>
              </a:rPr>
              <a:t>. Н.І. Демчук, О.В. </a:t>
            </a:r>
            <a:r>
              <a:rPr lang="uk-UA" sz="2200" dirty="0" err="1">
                <a:latin typeface="Times New Roman" panose="02020603050405020304" pitchFamily="18" charset="0"/>
                <a:cs typeface="Times New Roman" panose="02020603050405020304" pitchFamily="18" charset="0"/>
              </a:rPr>
              <a:t>Довгаль</a:t>
            </a:r>
            <a:r>
              <a:rPr lang="uk-UA" sz="2200" dirty="0">
                <a:latin typeface="Times New Roman" panose="02020603050405020304" pitchFamily="18" charset="0"/>
                <a:cs typeface="Times New Roman" panose="02020603050405020304" pitchFamily="18" charset="0"/>
              </a:rPr>
              <a:t>, Ю.П. Владика. Дніпро: Пороги, 2017</a:t>
            </a:r>
            <a:r>
              <a:rPr lang="uk-UA" sz="2200" dirty="0" smtClean="0">
                <a:latin typeface="Times New Roman" panose="02020603050405020304" pitchFamily="18" charset="0"/>
                <a:cs typeface="Times New Roman" panose="02020603050405020304" pitchFamily="18" charset="0"/>
              </a:rPr>
              <a:t>. 461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Банківська система: навчальний посібник / [Ситник Н.С., </a:t>
            </a:r>
            <a:r>
              <a:rPr lang="uk-UA" sz="2200" dirty="0" err="1" smtClean="0">
                <a:latin typeface="Times New Roman" panose="02020603050405020304" pitchFamily="18" charset="0"/>
                <a:cs typeface="Times New Roman" panose="02020603050405020304" pitchFamily="18" charset="0"/>
              </a:rPr>
              <a:t>Стасишин</a:t>
            </a:r>
            <a:r>
              <a:rPr lang="uk-UA" sz="2200" dirty="0" smtClean="0">
                <a:latin typeface="Times New Roman" panose="02020603050405020304" pitchFamily="18" charset="0"/>
                <a:cs typeface="Times New Roman" panose="02020603050405020304" pitchFamily="18" charset="0"/>
              </a:rPr>
              <a:t> А.В., </a:t>
            </a:r>
            <a:r>
              <a:rPr lang="uk-UA" sz="2200" dirty="0" err="1" smtClean="0">
                <a:latin typeface="Times New Roman" panose="02020603050405020304" pitchFamily="18" charset="0"/>
                <a:cs typeface="Times New Roman" panose="02020603050405020304" pitchFamily="18" charset="0"/>
              </a:rPr>
              <a:t>Блащук-Девяткіна</a:t>
            </a:r>
            <a:r>
              <a:rPr lang="uk-UA" sz="2200" dirty="0" smtClean="0">
                <a:latin typeface="Times New Roman" panose="02020603050405020304" pitchFamily="18" charset="0"/>
                <a:cs typeface="Times New Roman" panose="02020603050405020304" pitchFamily="18" charset="0"/>
              </a:rPr>
              <a:t> Н.З., </a:t>
            </a:r>
            <a:r>
              <a:rPr lang="uk-UA" sz="2200" dirty="0" err="1" smtClean="0">
                <a:latin typeface="Times New Roman" panose="02020603050405020304" pitchFamily="18" charset="0"/>
                <a:cs typeface="Times New Roman" panose="02020603050405020304" pitchFamily="18" charset="0"/>
              </a:rPr>
              <a:t>Петик</a:t>
            </a:r>
            <a:r>
              <a:rPr lang="uk-UA" sz="2200" dirty="0" smtClean="0">
                <a:latin typeface="Times New Roman" panose="02020603050405020304" pitchFamily="18" charset="0"/>
                <a:cs typeface="Times New Roman" panose="02020603050405020304" pitchFamily="18" charset="0"/>
              </a:rPr>
              <a:t> Л.О.]; за </a:t>
            </a:r>
            <a:r>
              <a:rPr lang="uk-UA" sz="2200" dirty="0" err="1" smtClean="0">
                <a:latin typeface="Times New Roman" panose="02020603050405020304" pitchFamily="18" charset="0"/>
                <a:cs typeface="Times New Roman" panose="02020603050405020304" pitchFamily="18" charset="0"/>
              </a:rPr>
              <a:t>заг</a:t>
            </a:r>
            <a:r>
              <a:rPr lang="uk-UA" sz="2200" dirty="0" smtClean="0">
                <a:latin typeface="Times New Roman" panose="02020603050405020304" pitchFamily="18" charset="0"/>
                <a:cs typeface="Times New Roman" panose="02020603050405020304" pitchFamily="18" charset="0"/>
              </a:rPr>
              <a:t>. ред. Н.С. Ситник. Львів: ЛНУ іме­ні Івана Франка, 2020. 580 с.</a:t>
            </a:r>
          </a:p>
          <a:p>
            <a:pPr marL="0" indent="0" algn="just">
              <a:spcBef>
                <a:spcPts val="0"/>
              </a:spcBef>
              <a:buNone/>
            </a:pPr>
            <a:r>
              <a:rPr lang="uk-UA" sz="2200" dirty="0">
                <a:latin typeface="Times New Roman" panose="02020603050405020304" pitchFamily="18" charset="0"/>
                <a:cs typeface="Times New Roman" panose="02020603050405020304" pitchFamily="18" charset="0"/>
              </a:rPr>
              <a:t>4</a:t>
            </a:r>
            <a:r>
              <a:rPr lang="uk-UA" sz="2200" dirty="0" smtClean="0">
                <a:latin typeface="Times New Roman" panose="02020603050405020304" pitchFamily="18" charset="0"/>
                <a:cs typeface="Times New Roman" panose="02020603050405020304" pitchFamily="18" charset="0"/>
              </a:rPr>
              <a:t>. Банківська система: </a:t>
            </a:r>
            <a:r>
              <a:rPr lang="uk-UA" sz="2200" dirty="0" err="1" smtClean="0">
                <a:latin typeface="Times New Roman" panose="02020603050405020304" pitchFamily="18" charset="0"/>
                <a:cs typeface="Times New Roman" panose="02020603050405020304" pitchFamily="18" charset="0"/>
              </a:rPr>
              <a:t>навч</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посіб</a:t>
            </a:r>
            <a:r>
              <a:rPr lang="uk-UA" sz="2200" dirty="0" smtClean="0">
                <a:latin typeface="Times New Roman" panose="02020603050405020304" pitchFamily="18" charset="0"/>
                <a:cs typeface="Times New Roman" panose="02020603050405020304" pitchFamily="18" charset="0"/>
              </a:rPr>
              <a:t>. / Л.І. </a:t>
            </a:r>
            <a:r>
              <a:rPr lang="uk-UA" sz="2200" dirty="0" err="1" smtClean="0">
                <a:latin typeface="Times New Roman" panose="02020603050405020304" pitchFamily="18" charset="0"/>
                <a:cs typeface="Times New Roman" panose="02020603050405020304" pitchFamily="18" charset="0"/>
              </a:rPr>
              <a:t>Катан</a:t>
            </a:r>
            <a:r>
              <a:rPr lang="uk-UA" sz="2200" dirty="0" smtClean="0">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a:t>
            </a:r>
          </a:p>
          <a:p>
            <a:pPr marL="0" indent="0" algn="just">
              <a:spcBef>
                <a:spcPts val="0"/>
              </a:spcBef>
              <a:buNone/>
            </a:pPr>
            <a:r>
              <a:rPr lang="uk-UA" sz="2200" dirty="0">
                <a:latin typeface="Times New Roman" panose="02020603050405020304" pitchFamily="18" charset="0"/>
                <a:cs typeface="Times New Roman" panose="02020603050405020304" pitchFamily="18" charset="0"/>
              </a:rPr>
              <a:t>5</a:t>
            </a:r>
            <a:r>
              <a:rPr lang="uk-UA" sz="2200" dirty="0" smtClean="0">
                <a:latin typeface="Times New Roman" panose="02020603050405020304" pitchFamily="18" charset="0"/>
                <a:cs typeface="Times New Roman" panose="02020603050405020304" pitchFamily="18" charset="0"/>
              </a:rPr>
              <a:t>. Банківська система: навчальний посібник / Ю.Є. Холодна, О.М. </a:t>
            </a:r>
            <a:r>
              <a:rPr lang="uk-UA" sz="2200" dirty="0" err="1" smtClean="0">
                <a:latin typeface="Times New Roman" panose="02020603050405020304" pitchFamily="18" charset="0"/>
                <a:cs typeface="Times New Roman" panose="02020603050405020304" pitchFamily="18" charset="0"/>
              </a:rPr>
              <a:t>Рац</a:t>
            </a:r>
            <a:r>
              <a:rPr lang="uk-UA" sz="2200" dirty="0" smtClean="0">
                <a:latin typeface="Times New Roman" panose="02020603050405020304" pitchFamily="18" charset="0"/>
                <a:cs typeface="Times New Roman" panose="02020603050405020304" pitchFamily="18" charset="0"/>
              </a:rPr>
              <a:t>. Х.: Вид. ХНЕУ, 2013. 316 с.</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6. Методика </a:t>
            </a:r>
            <a:r>
              <a:rPr lang="ru-RU" sz="2200" dirty="0" err="1">
                <a:latin typeface="Times New Roman" panose="02020603050405020304" pitchFamily="18" charset="0"/>
                <a:cs typeface="Times New Roman" panose="02020603050405020304" pitchFamily="18" charset="0"/>
              </a:rPr>
              <a:t>розрахунку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економічних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нормативів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регулювання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діяльності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a:t>
            </a:r>
            <a:r>
              <a:rPr lang="ru-RU" sz="2200" dirty="0">
                <a:latin typeface="Times New Roman" panose="02020603050405020304" pitchFamily="18" charset="0"/>
                <a:cs typeface="Times New Roman" panose="02020603050405020304" pitchFamily="18" charset="0"/>
              </a:rPr>
              <a:t> в </a:t>
            </a:r>
            <a:r>
              <a:rPr lang="ru-RU" sz="2200" dirty="0" err="1" smtClean="0">
                <a:latin typeface="Times New Roman" panose="02020603050405020304" pitchFamily="18" charset="0"/>
                <a:cs typeface="Times New Roman" panose="02020603050405020304" pitchFamily="18" charset="0"/>
              </a:rPr>
              <a:t>Україні</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Схвалена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Рішенням</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Правлінням</a:t>
            </a:r>
            <a:r>
              <a:rPr lang="ru-RU" sz="2200" dirty="0" smtClean="0">
                <a:latin typeface="Times New Roman" panose="02020603050405020304" pitchFamily="18" charset="0"/>
                <a:cs typeface="Times New Roman" panose="02020603050405020304" pitchFamily="18" charset="0"/>
              </a:rPr>
              <a:t> НБУ 15.12.2017  </a:t>
            </a:r>
            <a:r>
              <a:rPr lang="ru-RU" sz="2200" dirty="0">
                <a:latin typeface="Times New Roman" panose="02020603050405020304" pitchFamily="18" charset="0"/>
                <a:cs typeface="Times New Roman" panose="02020603050405020304" pitchFamily="18" charset="0"/>
              </a:rPr>
              <a:t>№ 803-рш</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a:t>
            </a:r>
            <a:r>
              <a:rPr lang="uk-UA" sz="2200" dirty="0">
                <a:latin typeface="Times New Roman" panose="02020603050405020304" pitchFamily="18" charset="0"/>
                <a:cs typeface="Times New Roman" panose="02020603050405020304" pitchFamily="18" charset="0"/>
              </a:rPr>
              <a:t>. Центральний банк і грошово-кредитна політика. </a:t>
            </a:r>
            <a:r>
              <a:rPr lang="uk-UA" sz="2200" dirty="0" err="1">
                <a:latin typeface="Times New Roman" panose="02020603050405020304" pitchFamily="18" charset="0"/>
                <a:cs typeface="Times New Roman" panose="02020603050405020304" pitchFamily="18" charset="0"/>
              </a:rPr>
              <a:t>Підруч</a:t>
            </a:r>
            <a:r>
              <a:rPr lang="uk-UA" sz="2200" dirty="0">
                <a:latin typeface="Times New Roman" panose="02020603050405020304" pitchFamily="18" charset="0"/>
                <a:cs typeface="Times New Roman" panose="02020603050405020304" pitchFamily="18" charset="0"/>
              </a:rPr>
              <a:t>. / А.В. </a:t>
            </a:r>
            <a:r>
              <a:rPr lang="uk-UA" sz="2200" dirty="0" err="1">
                <a:latin typeface="Times New Roman" panose="02020603050405020304" pitchFamily="18" charset="0"/>
                <a:cs typeface="Times New Roman" panose="02020603050405020304" pitchFamily="18" charset="0"/>
              </a:rPr>
              <a:t>Сілакова</a:t>
            </a:r>
            <a:r>
              <a:rPr lang="uk-UA" sz="2200" dirty="0">
                <a:latin typeface="Times New Roman" panose="02020603050405020304" pitchFamily="18" charset="0"/>
                <a:cs typeface="Times New Roman" panose="02020603050405020304" pitchFamily="18" charset="0"/>
              </a:rPr>
              <a:t>, Г.І. </a:t>
            </a:r>
            <a:r>
              <a:rPr lang="uk-UA" sz="2200" dirty="0" err="1">
                <a:latin typeface="Times New Roman" panose="02020603050405020304" pitchFamily="18" charset="0"/>
                <a:cs typeface="Times New Roman" panose="02020603050405020304" pitchFamily="18" charset="0"/>
              </a:rPr>
              <a:t>Лановська</a:t>
            </a:r>
            <a:r>
              <a:rPr lang="uk-UA" sz="2200" dirty="0">
                <a:latin typeface="Times New Roman" panose="02020603050405020304" pitchFamily="18" charset="0"/>
                <a:cs typeface="Times New Roman" panose="02020603050405020304" pitchFamily="18" charset="0"/>
              </a:rPr>
              <a:t>, Н.І. </a:t>
            </a:r>
            <a:r>
              <a:rPr lang="uk-UA" sz="2200" dirty="0" err="1">
                <a:latin typeface="Times New Roman" panose="02020603050405020304" pitchFamily="18" charset="0"/>
                <a:cs typeface="Times New Roman" panose="02020603050405020304" pitchFamily="18" charset="0"/>
              </a:rPr>
              <a:t>Климаш</a:t>
            </a:r>
            <a:r>
              <a:rPr lang="uk-UA" sz="2200" dirty="0">
                <a:latin typeface="Times New Roman" panose="02020603050405020304" pitchFamily="18" charset="0"/>
                <a:cs typeface="Times New Roman" panose="02020603050405020304" pitchFamily="18" charset="0"/>
              </a:rPr>
              <a:t>, [та ін.] за </a:t>
            </a:r>
            <a:r>
              <a:rPr lang="uk-UA" sz="2200" dirty="0" err="1">
                <a:latin typeface="Times New Roman" panose="02020603050405020304" pitchFamily="18" charset="0"/>
                <a:cs typeface="Times New Roman" panose="02020603050405020304" pitchFamily="18" charset="0"/>
              </a:rPr>
              <a:t>заг</a:t>
            </a:r>
            <a:r>
              <a:rPr lang="uk-UA" sz="2200" dirty="0">
                <a:latin typeface="Times New Roman" panose="02020603050405020304" pitchFamily="18" charset="0"/>
                <a:cs typeface="Times New Roman" panose="02020603050405020304" pitchFamily="18" charset="0"/>
              </a:rPr>
              <a:t>. ред. Т.А. Говорушко. Львів «Магнолія 2006», 2015. 224 с.</a:t>
            </a: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24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98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a:t>
            </a:r>
            <a:r>
              <a:rPr lang="ru-RU" sz="2200" dirty="0" err="1" smtClean="0">
                <a:latin typeface="Times New Roman" panose="02020603050405020304" pitchFamily="18" charset="0"/>
                <a:cs typeface="Times New Roman" panose="02020603050405020304" pitchFamily="18" charset="0"/>
              </a:rPr>
              <a:t>Економічні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нормативи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діяльності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a:t>
            </a:r>
            <a:r>
              <a:rPr lang="ru-RU" sz="2200" dirty="0">
                <a:latin typeface="Times New Roman" panose="02020603050405020304" pitchFamily="18" charset="0"/>
                <a:cs typeface="Times New Roman" panose="02020603050405020304" pitchFamily="18" charset="0"/>
              </a:rPr>
              <a:t>. URL: </a:t>
            </a:r>
            <a:r>
              <a:rPr lang="ru-RU" sz="2200" dirty="0">
                <a:latin typeface="Times New Roman" panose="02020603050405020304" pitchFamily="18" charset="0"/>
                <a:cs typeface="Times New Roman" panose="02020603050405020304" pitchFamily="18" charset="0"/>
                <a:hlinkClick r:id="rId2"/>
              </a:rPr>
              <a:t>https://uk.wikipedia.org/wiki/%D0%95%D0%BA%D0%BE%D0%BD%D0%BE%D0%BC%D1%96%D1%87%D0%BD%D1%96_%D0%BD%D0%BE%D1%80%D0%BC%D0%B0%D1%82%D0%B8%D0%B2%D0%B8_%D0%B4%D1%96%D1%8F%D0%BB%D1%8C%D0%BD%D0%BE%D1%81%D1%82%D1%96_%</a:t>
            </a:r>
            <a:r>
              <a:rPr lang="ru-RU" sz="2200" dirty="0" smtClean="0">
                <a:latin typeface="Times New Roman" panose="02020603050405020304" pitchFamily="18" charset="0"/>
                <a:cs typeface="Times New Roman" panose="02020603050405020304" pitchFamily="18" charset="0"/>
                <a:hlinkClick r:id="rId2"/>
              </a:rPr>
              <a:t>D0%B1%D0%B0%D0%BD%D0%BA%D1%96%D0%B2</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9. Коваль Я.С</a:t>
            </a:r>
            <a:r>
              <a:rPr lang="uk-UA" sz="2200" dirty="0" smtClean="0">
                <a:latin typeface="Times New Roman" panose="02020603050405020304" pitchFamily="18" charset="0"/>
                <a:cs typeface="Times New Roman" panose="02020603050405020304" pitchFamily="18" charset="0"/>
              </a:rPr>
              <a:t>. Механізми </a:t>
            </a:r>
            <a:r>
              <a:rPr lang="uk-UA" sz="2200" dirty="0">
                <a:latin typeface="Times New Roman" panose="02020603050405020304" pitchFamily="18" charset="0"/>
                <a:cs typeface="Times New Roman" panose="02020603050405020304" pitchFamily="18" charset="0"/>
              </a:rPr>
              <a:t>державного регулювання антикризовим </a:t>
            </a:r>
            <a:r>
              <a:rPr lang="uk-UA" sz="2200" dirty="0" smtClean="0">
                <a:latin typeface="Times New Roman" panose="02020603050405020304" pitchFamily="18" charset="0"/>
                <a:cs typeface="Times New Roman" panose="02020603050405020304" pitchFamily="18" charset="0"/>
              </a:rPr>
              <a:t>управлінням </a:t>
            </a:r>
            <a:r>
              <a:rPr lang="uk-UA" sz="2200" dirty="0">
                <a:latin typeface="Times New Roman" panose="02020603050405020304" pitchFamily="18" charset="0"/>
                <a:cs typeface="Times New Roman" panose="02020603050405020304" pitchFamily="18" charset="0"/>
              </a:rPr>
              <a:t>економічною безпекою банківських установ </a:t>
            </a:r>
            <a:r>
              <a:rPr lang="uk-UA" sz="2200" dirty="0" smtClean="0">
                <a:latin typeface="Times New Roman" panose="02020603050405020304" pitchFamily="18" charset="0"/>
                <a:cs typeface="Times New Roman" panose="02020603050405020304" pitchFamily="18" charset="0"/>
              </a:rPr>
              <a:t>України: монографія</a:t>
            </a: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Київ: </a:t>
            </a:r>
            <a:r>
              <a:rPr lang="uk-UA" sz="2200" dirty="0">
                <a:latin typeface="Times New Roman" panose="02020603050405020304" pitchFamily="18" charset="0"/>
                <a:cs typeface="Times New Roman" panose="02020603050405020304" pitchFamily="18" charset="0"/>
              </a:rPr>
              <a:t>ВНЗ «Університет економіки та </a:t>
            </a:r>
            <a:r>
              <a:rPr lang="uk-UA" sz="2200" dirty="0" smtClean="0">
                <a:latin typeface="Times New Roman" panose="02020603050405020304" pitchFamily="18" charset="0"/>
                <a:cs typeface="Times New Roman" panose="02020603050405020304" pitchFamily="18" charset="0"/>
              </a:rPr>
              <a:t>права «</a:t>
            </a:r>
            <a:r>
              <a:rPr lang="uk-UA" sz="2200" dirty="0">
                <a:latin typeface="Times New Roman" panose="02020603050405020304" pitchFamily="18" charset="0"/>
                <a:cs typeface="Times New Roman" panose="02020603050405020304" pitchFamily="18" charset="0"/>
              </a:rPr>
              <a:t>КРОК». 2020. 200 с</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 	</a:t>
            </a:r>
            <a:r>
              <a:rPr lang="uk-UA" sz="2200" dirty="0" err="1" smtClean="0">
                <a:latin typeface="Times New Roman" panose="02020603050405020304" pitchFamily="18" charset="0"/>
                <a:cs typeface="Times New Roman" panose="02020603050405020304" pitchFamily="18" charset="0"/>
              </a:rPr>
              <a:t>Щуревич</a:t>
            </a:r>
            <a:r>
              <a:rPr lang="uk-UA"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О.І. Система банківського регулювання та нагляду в умовах відкритої економіки України. Дисертація на здобуття наукового ступеня кандидата економічних наук за спеціальністю 08.00.08 – «Гроші, фінанси і кредит». Львівський національний університет імені Івана Франка, Львів, 2017. 250 с</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Стратегія </a:t>
            </a:r>
            <a:r>
              <a:rPr lang="uk-UA" sz="2200" dirty="0" err="1" smtClean="0">
                <a:latin typeface="Times New Roman" panose="02020603050405020304" pitchFamily="18" charset="0"/>
                <a:cs typeface="Times New Roman" panose="02020603050405020304" pitchFamily="18" charset="0"/>
              </a:rPr>
              <a:t>макропруденційної</a:t>
            </a:r>
            <a:r>
              <a:rPr lang="uk-UA" sz="2200" dirty="0" smtClean="0">
                <a:latin typeface="Times New Roman" panose="02020603050405020304" pitchFamily="18" charset="0"/>
                <a:cs typeface="Times New Roman" panose="02020603050405020304" pitchFamily="18" charset="0"/>
              </a:rPr>
              <a:t> політики. </a:t>
            </a:r>
            <a:r>
              <a:rPr lang="uk-UA" sz="2200" dirty="0" err="1" smtClean="0">
                <a:latin typeface="Times New Roman" panose="02020603050405020304" pitchFamily="18" charset="0"/>
                <a:cs typeface="Times New Roman" panose="02020603050405020304" pitchFamily="18" charset="0"/>
              </a:rPr>
              <a:t>Киів</a:t>
            </a:r>
            <a:r>
              <a:rPr lang="uk-UA" sz="2200" dirty="0" smtClean="0">
                <a:latin typeface="Times New Roman" panose="02020603050405020304" pitchFamily="18" charset="0"/>
                <a:cs typeface="Times New Roman" panose="02020603050405020304" pitchFamily="18" charset="0"/>
              </a:rPr>
              <a:t>: Національний банк України. 24 с.</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4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93557"/>
            <a:ext cx="10624849" cy="582534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порядок виплати Фондом відшкодування за вкладами, а також регулюються відносини між фондом, банками, Національним банком України, визначаються повноваження та функції Фонду щодо виведення неплатоспроможних банків з ринку і їх ліквідації.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Також необхідно звернути увагу на положення, інструкції, що затверджуються Постановами Правління НБУ і детально пояснюють сутність законів.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 Інструкція про порядок регулювання діяльності банків в Україні від 28.08.2001 р. </a:t>
            </a:r>
            <a:r>
              <a:rPr lang="uk-UA" sz="2200" dirty="0" smtClean="0">
                <a:latin typeface="Times New Roman" panose="02020603050405020304" pitchFamily="18" charset="0"/>
                <a:cs typeface="Times New Roman" panose="02020603050405020304" pitchFamily="18" charset="0"/>
              </a:rPr>
              <a:t>№ 368 </a:t>
            </a:r>
            <a:r>
              <a:rPr lang="uk-UA" sz="2200" dirty="0" smtClean="0">
                <a:latin typeface="Times New Roman" panose="02020603050405020304" pitchFamily="18" charset="0"/>
                <a:cs typeface="Times New Roman" panose="02020603050405020304" pitchFamily="18" charset="0"/>
              </a:rPr>
              <a:t>– визначено що таке регулятивний капітал банку, як він формується, його складові, умови залучення коштів як </a:t>
            </a:r>
            <a:r>
              <a:rPr lang="uk-UA" sz="2200" dirty="0" err="1" smtClean="0">
                <a:latin typeface="Times New Roman" panose="02020603050405020304" pitchFamily="18" charset="0"/>
                <a:cs typeface="Times New Roman" panose="02020603050405020304" pitchFamily="18" charset="0"/>
              </a:rPr>
              <a:t>субординований</a:t>
            </a:r>
            <a:r>
              <a:rPr lang="uk-UA" sz="2200" dirty="0" smtClean="0">
                <a:latin typeface="Times New Roman" panose="02020603050405020304" pitchFamily="18" charset="0"/>
                <a:cs typeface="Times New Roman" panose="02020603050405020304" pitchFamily="18" charset="0"/>
              </a:rPr>
              <a:t> капітал, контроль за такими коштами, розглядаються економічні нормативи, порядок їхнього розрахунку.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a:t>
            </a:r>
            <a:r>
              <a:rPr lang="uk-UA" sz="2200" dirty="0">
                <a:latin typeface="Times New Roman" panose="02020603050405020304" pitchFamily="18" charset="0"/>
                <a:cs typeface="Times New Roman" panose="02020603050405020304" pitchFamily="18" charset="0"/>
              </a:rPr>
              <a:t>. Положення про порядок реєстрації та ліцензування банків, відкриття відокремлених підрозділів від </a:t>
            </a:r>
            <a:r>
              <a:rPr lang="uk-UA" sz="2200" dirty="0" smtClean="0">
                <a:latin typeface="Times New Roman" panose="02020603050405020304" pitchFamily="18" charset="0"/>
                <a:cs typeface="Times New Roman" panose="02020603050405020304" pitchFamily="18" charset="0"/>
              </a:rPr>
              <a:t>08.09.2011 р</a:t>
            </a: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306 </a:t>
            </a:r>
            <a:r>
              <a:rPr lang="uk-UA" sz="2200" dirty="0">
                <a:latin typeface="Times New Roman" panose="02020603050405020304" pitchFamily="18" charset="0"/>
                <a:cs typeface="Times New Roman" panose="02020603050405020304" pitchFamily="18" charset="0"/>
              </a:rPr>
              <a:t>– розглянуто порядок реєстрації банків та отримання ліцензії від НБУ на здійснення банківських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a:latin typeface="Times New Roman" panose="02020603050405020304" pitchFamily="18" charset="0"/>
                <a:cs typeface="Times New Roman" panose="02020603050405020304" pitchFamily="18" charset="0"/>
              </a:rPr>
              <a:t>. Положення про планування та порядок проведення інспекційних перевірок від </a:t>
            </a:r>
            <a:r>
              <a:rPr lang="uk-UA" sz="2200" dirty="0" smtClean="0">
                <a:latin typeface="Times New Roman" panose="02020603050405020304" pitchFamily="18" charset="0"/>
                <a:cs typeface="Times New Roman" panose="02020603050405020304" pitchFamily="18" charset="0"/>
              </a:rPr>
              <a:t>17.07.2001 р</a:t>
            </a: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 276 </a:t>
            </a:r>
            <a:r>
              <a:rPr lang="uk-UA" sz="2200" dirty="0">
                <a:latin typeface="Times New Roman" panose="02020603050405020304" pitchFamily="18" charset="0"/>
                <a:cs typeface="Times New Roman" panose="02020603050405020304" pitchFamily="18" charset="0"/>
              </a:rPr>
              <a:t>– НБУ виконує інспекційні перевірки банків, філій іноземних банків та учасників банківської групи з метою комплексного аналізу фінансового стану банку, який охоплює перевірку звітності, дотримання законодавства з питань </a:t>
            </a:r>
            <a:r>
              <a:rPr lang="uk-UA" sz="2200" dirty="0" smtClean="0">
                <a:latin typeface="Times New Roman" panose="02020603050405020304" pitchFamily="18" charset="0"/>
                <a:cs typeface="Times New Roman" panose="02020603050405020304" pitchFamily="18" charset="0"/>
              </a:rPr>
              <a:t>банківської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61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609600"/>
            <a:ext cx="10624849" cy="563078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діяльності, визначення чи ризикова діяльність не загрожує інтересам вкладників і кредиторів. У положенні зазначено порядок проведення інспекційних перевірок, права й обов’язки інспекторів, що її здійснюють.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a:t>
            </a:r>
            <a:r>
              <a:rPr lang="uk-UA" sz="2200" dirty="0" smtClean="0">
                <a:latin typeface="Times New Roman" panose="02020603050405020304" pitchFamily="18" charset="0"/>
                <a:cs typeface="Times New Roman" panose="02020603050405020304" pitchFamily="18" charset="0"/>
              </a:rPr>
              <a:t>. Положення про застосування Національним банком України стандартних інструментів регулювання ліквідності банківської системи від 17.09.2015 р. № 615 – НБУ регулює ліквідність за допомогою різних інструментів: якщо потрібно підтримати ліквідність, то відповідно, виконуючи функцію «банк банків», надає кредити рефінансування, щоб вилучити надлишкову ліквідність – проводить операції з депозитними сертифікатами.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a:t>
            </a:r>
            <a:r>
              <a:rPr lang="uk-UA" sz="2200" dirty="0" smtClean="0">
                <a:latin typeface="Times New Roman" panose="02020603050405020304" pitchFamily="18" charset="0"/>
                <a:cs typeface="Times New Roman" panose="02020603050405020304" pitchFamily="18" charset="0"/>
              </a:rPr>
              <a:t>. Положення про застосування Національним банком України заходів впливу за порушення банківського законодавства від 17.08.2012 р. № 346 – у випадку порушення банками законодавства НБУ застосовує відповідно адекватні заходи впливу.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a:t>
            </a:r>
            <a:r>
              <a:rPr lang="uk-UA" sz="2200" dirty="0" smtClean="0">
                <a:latin typeface="Times New Roman" panose="02020603050405020304" pitchFamily="18" charset="0"/>
                <a:cs typeface="Times New Roman" panose="02020603050405020304" pitchFamily="18" charset="0"/>
              </a:rPr>
              <a:t>. Методичні вказівки з інспектування банків «Система оцінки ризиків» від 15.03.2004 р. № 104 – для оцінки ризиків НБУ використовує свою методику. Тут акцентовано на виявленні, вимірюванні, контролі та управлінні різними ризиками, з якими банк стикається при здійсненні своєї діяльності.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14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729915"/>
            <a:ext cx="10624849" cy="561473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7</a:t>
            </a:r>
            <a:r>
              <a:rPr lang="uk-UA" sz="2200" dirty="0" smtClean="0">
                <a:latin typeface="Times New Roman" panose="02020603050405020304" pitchFamily="18" charset="0"/>
                <a:cs typeface="Times New Roman" panose="02020603050405020304" pitchFamily="18" charset="0"/>
              </a:rPr>
              <a:t>. Методика розрахунку економічних нормативів регулювання діяльності банків в Україні від 02.06.2009 р. № 315 – детально описано порядок розрахунку економічних нормативів, дотримання яких обов’язкове для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Нормативно-правова </a:t>
            </a:r>
            <a:r>
              <a:rPr lang="uk-UA" sz="2200" dirty="0" smtClean="0">
                <a:latin typeface="Times New Roman" panose="02020603050405020304" pitchFamily="18" charset="0"/>
                <a:cs typeface="Times New Roman" panose="02020603050405020304" pitchFamily="18" charset="0"/>
              </a:rPr>
              <a:t>база у сфері банківського регулювання та нагляду постійно оновлюється, вдосконалюється. Варто наголосити на тому, що фінансова сфера, в тому числі і банківська, </a:t>
            </a:r>
            <a:r>
              <a:rPr lang="uk-UA" sz="2200" dirty="0" err="1" smtClean="0">
                <a:latin typeface="Times New Roman" panose="02020603050405020304" pitchFamily="18" charset="0"/>
                <a:cs typeface="Times New Roman" panose="02020603050405020304" pitchFamily="18" charset="0"/>
              </a:rPr>
              <a:t>інтенсивно</a:t>
            </a:r>
            <a:r>
              <a:rPr lang="uk-UA" sz="2200" dirty="0" smtClean="0">
                <a:latin typeface="Times New Roman" panose="02020603050405020304" pitchFamily="18" charset="0"/>
                <a:cs typeface="Times New Roman" panose="02020603050405020304" pitchFamily="18" charset="0"/>
              </a:rPr>
              <a:t> розвивається, що визначає потребу подальших напрацювань з метою вдосконалення законодавства, щоб повністю виконувати функцію банківського регулювання та нагляду.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8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675746" y="561315"/>
            <a:ext cx="1497086" cy="586933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Державне </a:t>
            </a:r>
            <a:r>
              <a:rPr lang="uk-UA" sz="2200" dirty="0" err="1" smtClean="0">
                <a:latin typeface="Times New Roman" panose="02020603050405020304" pitchFamily="18" charset="0"/>
                <a:cs typeface="Times New Roman" panose="02020603050405020304" pitchFamily="18" charset="0"/>
              </a:rPr>
              <a:t>регулю-вання</a:t>
            </a:r>
            <a:r>
              <a:rPr lang="uk-UA" sz="2200" dirty="0" smtClean="0">
                <a:latin typeface="Times New Roman" panose="02020603050405020304" pitchFamily="18" charset="0"/>
                <a:cs typeface="Times New Roman" panose="02020603050405020304" pitchFamily="18" charset="0"/>
              </a:rPr>
              <a:t> діяльності банків здійсню-</a:t>
            </a:r>
            <a:r>
              <a:rPr lang="uk-UA" sz="2200" dirty="0" err="1" smtClean="0">
                <a:latin typeface="Times New Roman" panose="02020603050405020304" pitchFamily="18" charset="0"/>
                <a:cs typeface="Times New Roman" panose="02020603050405020304" pitchFamily="18" charset="0"/>
              </a:rPr>
              <a:t>ється</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Націона-льним</a:t>
            </a:r>
            <a:r>
              <a:rPr lang="uk-UA" sz="2200" dirty="0" smtClean="0">
                <a:latin typeface="Times New Roman" panose="02020603050405020304" pitchFamily="18" charset="0"/>
                <a:cs typeface="Times New Roman" panose="02020603050405020304" pitchFamily="18" charset="0"/>
              </a:rPr>
              <a:t> банком України у таких формах, див. рис. 2</a:t>
            </a:r>
            <a:endParaRPr lang="uk-UA" sz="22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4"/>
          </p:nvPr>
        </p:nvPicPr>
        <p:blipFill>
          <a:blip r:embed="rId2"/>
          <a:stretch>
            <a:fillRect/>
          </a:stretch>
        </p:blipFill>
        <p:spPr>
          <a:xfrm>
            <a:off x="3069125" y="397992"/>
            <a:ext cx="6141949" cy="6032659"/>
          </a:xfrm>
          <a:prstGeom prst="rect">
            <a:avLst/>
          </a:prstGeom>
        </p:spPr>
      </p:pic>
    </p:spTree>
    <p:extLst>
      <p:ext uri="{BB962C8B-B14F-4D97-AF65-F5344CB8AC3E}">
        <p14:creationId xmlns:p14="http://schemas.microsoft.com/office/powerpoint/2010/main" val="374421289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6330</TotalTime>
  <Words>1413</Words>
  <Application>Microsoft Office PowerPoint</Application>
  <PresentationFormat>Широкоэкранный</PresentationFormat>
  <Paragraphs>301</Paragraphs>
  <Slides>56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56</vt:i4>
      </vt:variant>
    </vt:vector>
  </HeadingPairs>
  <TitlesOfParts>
    <vt:vector size="61" baseType="lpstr">
      <vt:lpstr>Arial</vt:lpstr>
      <vt:lpstr>Times New Roman</vt:lpstr>
      <vt:lpstr>Trebuchet MS</vt:lpstr>
      <vt:lpstr>Wingdings 3</vt:lpstr>
      <vt:lpstr>Грань</vt:lpstr>
      <vt:lpstr>Тема 18. Державне регулювання банківської системи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391</cp:revision>
  <dcterms:created xsi:type="dcterms:W3CDTF">2022-02-07T14:59:41Z</dcterms:created>
  <dcterms:modified xsi:type="dcterms:W3CDTF">2023-05-17T09:31:40Z</dcterms:modified>
</cp:coreProperties>
</file>