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547" r:id="rId2"/>
    <p:sldId id="549" r:id="rId3"/>
    <p:sldId id="550" r:id="rId4"/>
    <p:sldId id="551" r:id="rId5"/>
    <p:sldId id="552" r:id="rId6"/>
    <p:sldId id="553" r:id="rId7"/>
    <p:sldId id="554" r:id="rId8"/>
    <p:sldId id="555" r:id="rId9"/>
    <p:sldId id="526" r:id="rId10"/>
    <p:sldId id="446" r:id="rId11"/>
    <p:sldId id="448" r:id="rId12"/>
    <p:sldId id="455" r:id="rId13"/>
    <p:sldId id="457" r:id="rId14"/>
    <p:sldId id="458" r:id="rId15"/>
    <p:sldId id="459" r:id="rId16"/>
    <p:sldId id="460" r:id="rId17"/>
    <p:sldId id="463" r:id="rId18"/>
    <p:sldId id="461" r:id="rId19"/>
    <p:sldId id="464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60"/>
  </p:normalViewPr>
  <p:slideViewPr>
    <p:cSldViewPr>
      <p:cViewPr>
        <p:scale>
          <a:sx n="66" d="100"/>
          <a:sy n="66" d="100"/>
        </p:scale>
        <p:origin x="-178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18.03.2023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b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4400" dirty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/>
            </a:r>
            <a:br>
              <a:rPr lang="uk-UA" sz="4400" dirty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до 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1">
            <a:noAutofit/>
          </a:bodyPr>
          <a:lstStyle/>
          <a:p>
            <a:pPr algn="ctr"/>
            <a:r>
              <a:rPr lang="uk-UA" sz="4800" b="1" dirty="0" smtClean="0">
                <a:ln w="1905">
                  <a:solidFill>
                    <a:srgbClr val="19972E"/>
                  </a:solidFill>
                </a:ln>
                <a:solidFill>
                  <a:srgbClr val="1997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Часткові синоніми:</a:t>
            </a:r>
            <a:endParaRPr lang="uk-UA" sz="4800" b="1" dirty="0">
              <a:ln w="1905">
                <a:solidFill>
                  <a:srgbClr val="19972E"/>
                </a:solidFill>
              </a:ln>
              <a:solidFill>
                <a:srgbClr val="19972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4038600" cy="4623816"/>
          </a:xfrm>
        </p:spPr>
        <p:txBody>
          <a:bodyPr>
            <a:normAutofit lnSpcReduction="10000"/>
          </a:bodyPr>
          <a:lstStyle/>
          <a:p>
            <a:endParaRPr lang="uk-UA" sz="2000" dirty="0" smtClean="0">
              <a:latin typeface="Times New Roman"/>
              <a:cs typeface="Times New Roman"/>
            </a:endParaRPr>
          </a:p>
          <a:p>
            <a:pPr>
              <a:buClr>
                <a:srgbClr val="19972E"/>
              </a:buClr>
            </a:pPr>
            <a:r>
              <a:rPr lang="uk-UA" sz="2400" b="1" dirty="0" smtClean="0">
                <a:latin typeface="Times New Roman"/>
                <a:cs typeface="Times New Roman"/>
              </a:rPr>
              <a:t>Семантичні</a:t>
            </a:r>
            <a:r>
              <a:rPr lang="uk-UA" sz="2400" dirty="0" smtClean="0">
                <a:latin typeface="Times New Roman"/>
                <a:cs typeface="Times New Roman"/>
              </a:rPr>
              <a:t>, або </a:t>
            </a:r>
            <a:r>
              <a:rPr lang="uk-UA" sz="2400" b="1" dirty="0" smtClean="0">
                <a:latin typeface="Times New Roman"/>
                <a:cs typeface="Times New Roman"/>
              </a:rPr>
              <a:t>ідеографічні</a:t>
            </a:r>
            <a:r>
              <a:rPr lang="uk-UA" sz="2400" dirty="0" smtClean="0">
                <a:latin typeface="Times New Roman"/>
                <a:cs typeface="Times New Roman"/>
              </a:rPr>
              <a:t> (від idea "поняття" і graphe "пишу") - синоніми, які різняться відтінками значень.</a:t>
            </a:r>
            <a:endParaRPr lang="uk-UA" sz="240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>
              <a:buClr>
                <a:srgbClr val="19972E"/>
              </a:buClr>
            </a:pPr>
            <a:endParaRPr lang="uk-UA" sz="2400" dirty="0" smtClean="0">
              <a:latin typeface="Times New Roman"/>
              <a:cs typeface="Times New Roman"/>
            </a:endParaRPr>
          </a:p>
          <a:p>
            <a:pPr>
              <a:buClr>
                <a:srgbClr val="19972E"/>
              </a:buClr>
            </a:pPr>
            <a:r>
              <a:rPr lang="uk-UA" sz="2400" b="1" dirty="0" smtClean="0">
                <a:latin typeface="Times New Roman"/>
                <a:cs typeface="Times New Roman"/>
              </a:rPr>
              <a:t>Стилістичні</a:t>
            </a:r>
            <a:r>
              <a:rPr lang="uk-UA" sz="2400" dirty="0" smtClean="0">
                <a:latin typeface="Times New Roman"/>
                <a:cs typeface="Times New Roman"/>
              </a:rPr>
              <a:t> (емоційно-ескпресивні) - синоніми, які різняться емоційно-експресивним забарвленням</a:t>
            </a:r>
            <a:r>
              <a:rPr lang="uk-UA" sz="2400" dirty="0" smtClean="0"/>
              <a:t>.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143116"/>
            <a:ext cx="3657600" cy="4525963"/>
          </a:xfrm>
        </p:spPr>
        <p:txBody>
          <a:bodyPr>
            <a:normAutofit lnSpcReduction="10000"/>
          </a:bodyPr>
          <a:lstStyle/>
          <a:p>
            <a:endParaRPr lang="uk-UA" sz="2000" dirty="0" smtClean="0">
              <a:latin typeface="Times New Roman"/>
              <a:cs typeface="Times New Roman"/>
            </a:endParaRPr>
          </a:p>
          <a:p>
            <a:pPr algn="ctr">
              <a:buClr>
                <a:srgbClr val="19972E"/>
              </a:buClr>
            </a:pPr>
            <a:r>
              <a:rPr lang="uk-UA" sz="2400" b="1" dirty="0" smtClean="0">
                <a:latin typeface="Times New Roman"/>
                <a:cs typeface="Times New Roman"/>
              </a:rPr>
              <a:t>Семантико-стилістичні</a:t>
            </a:r>
            <a:r>
              <a:rPr lang="uk-UA" sz="2400" dirty="0" smtClean="0">
                <a:latin typeface="Times New Roman"/>
                <a:cs typeface="Times New Roman"/>
              </a:rPr>
              <a:t> - синоніми, які одночасно різняться відтінками значень і стилістичним забарвленням, тобто поєднують ознаки першої й другої групи.</a:t>
            </a:r>
            <a:endParaRPr lang="uk-UA" sz="240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endParaRPr lang="uk-UA" sz="1800" dirty="0" smtClean="0">
              <a:solidFill>
                <a:srgbClr val="7030A0"/>
              </a:solidFill>
            </a:endParaRPr>
          </a:p>
          <a:p>
            <a:endParaRPr lang="uk-UA" sz="1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897880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Синонімічний ряд</a:t>
            </a:r>
            <a:endParaRPr lang="ru-RU" sz="4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00108"/>
            <a:ext cx="850112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(</a:t>
            </a:r>
            <a:r>
              <a:rPr lang="ru-RU" sz="2000" dirty="0" err="1" smtClean="0"/>
              <a:t>синонімів</a:t>
            </a:r>
            <a:r>
              <a:rPr lang="ru-RU" sz="2000" dirty="0" smtClean="0"/>
              <a:t>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значенням</a:t>
            </a:r>
            <a:r>
              <a:rPr lang="ru-RU" sz="2000" dirty="0" smtClean="0"/>
              <a:t>. 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571612"/>
            <a:ext cx="814393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/>
                <a:cs typeface="Times New Roman"/>
              </a:rPr>
              <a:t>Члени кожного ряду ідентифікуються семантично і стилістично відносно домінанти ряду, тобто слова семантично найбільш простого, стилістично нейтрального і </a:t>
            </a:r>
            <a:r>
              <a:rPr lang="uk-UA" sz="2400" dirty="0" err="1" smtClean="0">
                <a:latin typeface="Times New Roman"/>
                <a:cs typeface="Times New Roman"/>
              </a:rPr>
              <a:t>синтагматично</a:t>
            </a:r>
            <a:r>
              <a:rPr lang="uk-UA" sz="2400" dirty="0" smtClean="0">
                <a:latin typeface="Times New Roman"/>
                <a:cs typeface="Times New Roman"/>
              </a:rPr>
              <a:t> найменш закріпленого</a:t>
            </a:r>
            <a:endParaRPr lang="uk-UA" sz="2400" dirty="0">
              <a:latin typeface="Times New Roman"/>
              <a:cs typeface="Times New Roman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929058" y="3143248"/>
            <a:ext cx="1143008" cy="8514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000504"/>
            <a:ext cx="742955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Домінанта</a:t>
            </a:r>
            <a:r>
              <a:rPr lang="uk-UA" sz="2400" dirty="0" smtClean="0">
                <a:latin typeface="Times New Roman"/>
                <a:cs typeface="Times New Roman"/>
              </a:rPr>
              <a:t> (стрижневе слово) - найповніше втілює семантику ряду: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2400" i="1" dirty="0" smtClean="0">
                <a:latin typeface="Times New Roman"/>
                <a:cs typeface="Times New Roman"/>
              </a:rPr>
              <a:t> добрий</a:t>
            </a:r>
            <a:r>
              <a:rPr lang="uk-UA" sz="2400" dirty="0" smtClean="0">
                <a:latin typeface="Times New Roman"/>
                <a:cs typeface="Times New Roman"/>
              </a:rPr>
              <a:t> (про людину) — </a:t>
            </a:r>
            <a:r>
              <a:rPr lang="uk-UA" sz="2400" i="1" dirty="0" smtClean="0">
                <a:latin typeface="Times New Roman"/>
                <a:cs typeface="Times New Roman"/>
              </a:rPr>
              <a:t>чуйний, співчутливий, доброзичливий, щирий, людяний, уважний, приязний;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2400" i="1" dirty="0" smtClean="0">
                <a:latin typeface="Times New Roman"/>
                <a:cs typeface="Times New Roman"/>
              </a:rPr>
              <a:t> добрий</a:t>
            </a:r>
            <a:r>
              <a:rPr lang="uk-UA" sz="2400" dirty="0" smtClean="0">
                <a:latin typeface="Times New Roman"/>
                <a:cs typeface="Times New Roman"/>
              </a:rPr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(про врожай)</a:t>
            </a:r>
            <a:r>
              <a:rPr lang="uk-UA" sz="2400" dirty="0" smtClean="0"/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багатий, високий, щедрий, рясний, великий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428728" y="214290"/>
            <a:ext cx="635798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Антоніми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85926"/>
            <a:ext cx="828680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різні за звучанням слова, які мають протилежні, але співвідносні значення.</a:t>
            </a:r>
          </a:p>
        </p:txBody>
      </p:sp>
      <p:pic>
        <p:nvPicPr>
          <p:cNvPr id="9218" name="Picture 2" descr="Слова, протилежні за значенням (антоніми) — урок. Українська мова НУШ, 3 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0386" cy="850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  <a:latin typeface="Comic Sans MS" pitchFamily="66" charset="0"/>
              </a:rPr>
              <a:t>Групи антонімів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1571612"/>
            <a:ext cx="3168650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Контрадикторні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(один із членів утворюється додаванням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префікса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не-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571612"/>
            <a:ext cx="3168650" cy="2233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Контрарні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(між двома антонімами є хоча б один проміжний член -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мезонім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463" y="4757738"/>
            <a:ext cx="3095897" cy="1700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Комплементарні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(заперечення одного – значення іншого)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4813300"/>
            <a:ext cx="3038624" cy="164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(протилежна спрямованість дії)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 rot="16200000" flipH="1">
            <a:off x="5711433" y="-16288"/>
            <a:ext cx="446074" cy="272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4" idx="0"/>
          </p:cNvCxnSpPr>
          <p:nvPr/>
        </p:nvCxnSpPr>
        <p:spPr>
          <a:xfrm rot="5400000">
            <a:off x="2925351" y="-72644"/>
            <a:ext cx="446074" cy="284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6" idx="0"/>
          </p:cNvCxnSpPr>
          <p:nvPr/>
        </p:nvCxnSpPr>
        <p:spPr>
          <a:xfrm>
            <a:off x="4569607" y="1125538"/>
            <a:ext cx="1694805" cy="3632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  <a:endCxn id="8" idx="0"/>
          </p:cNvCxnSpPr>
          <p:nvPr/>
        </p:nvCxnSpPr>
        <p:spPr>
          <a:xfrm flipH="1">
            <a:off x="3066976" y="1125538"/>
            <a:ext cx="1502631" cy="368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5" y="142852"/>
            <a:ext cx="4929223" cy="96839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Приклади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1643050"/>
            <a:ext cx="3518430" cy="22320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4D0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Контрадикторні: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свіжий – несвіжий;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старий –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старий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4" y="1557338"/>
            <a:ext cx="3529087" cy="22336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rgbClr val="4D0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Контрарні</a:t>
            </a:r>
            <a:r>
              <a:rPr lang="uk-UA" sz="2400" b="1" dirty="0">
                <a:solidFill>
                  <a:srgbClr val="4D0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минуле - сучасне – майбутнє;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початок – середина – кінець.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463" y="4437063"/>
            <a:ext cx="3815977" cy="23050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4D0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Комплементарні: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живий –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метрвий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(неживий); правдивий – брехливий (неправдивий).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4572008"/>
            <a:ext cx="3577138" cy="19288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4D0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Векторні: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виходити – заходити;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давати – забирати.</a:t>
            </a:r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>
            <a:off x="4321967" y="1111250"/>
            <a:ext cx="2945352" cy="5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4" idx="0"/>
          </p:cNvCxnSpPr>
          <p:nvPr/>
        </p:nvCxnSpPr>
        <p:spPr>
          <a:xfrm flipH="1">
            <a:off x="2015368" y="1111250"/>
            <a:ext cx="2306599" cy="44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6" idx="0"/>
          </p:cNvCxnSpPr>
          <p:nvPr/>
        </p:nvCxnSpPr>
        <p:spPr>
          <a:xfrm>
            <a:off x="4321967" y="1111250"/>
            <a:ext cx="2302485" cy="332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  <a:endCxn id="8" idx="0"/>
          </p:cNvCxnSpPr>
          <p:nvPr/>
        </p:nvCxnSpPr>
        <p:spPr>
          <a:xfrm flipH="1">
            <a:off x="2688161" y="1111250"/>
            <a:ext cx="1633806" cy="346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57166"/>
            <a:ext cx="8964488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Загальномовні антоніми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769934"/>
            <a:ext cx="7467600" cy="10161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слова, 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антонімічні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стосунки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зумовлені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жодним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контекстом.</a:t>
            </a:r>
          </a:p>
          <a:p>
            <a:pPr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3714752"/>
            <a:ext cx="6429388" cy="20621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FF3399"/>
              </a:buClr>
              <a:buFont typeface="Wingdings" pitchFamily="2" charset="2"/>
              <a:buChar char="§"/>
            </a:pPr>
            <a:r>
              <a:rPr lang="ru-RU" sz="3200" dirty="0" smtClean="0"/>
              <a:t> </a:t>
            </a:r>
            <a:r>
              <a:rPr lang="ru-RU" sz="3200" b="1" i="1" dirty="0" err="1" smtClean="0"/>
              <a:t>перемога</a:t>
            </a:r>
            <a:r>
              <a:rPr lang="ru-RU" sz="3200" b="1" i="1" dirty="0" smtClean="0"/>
              <a:t> – </a:t>
            </a:r>
            <a:r>
              <a:rPr lang="ru-RU" sz="3200" b="1" i="1" dirty="0" err="1" smtClean="0"/>
              <a:t>поразка</a:t>
            </a:r>
            <a:r>
              <a:rPr lang="ru-RU" sz="3200" b="1" i="1" dirty="0" smtClean="0"/>
              <a:t> </a:t>
            </a:r>
          </a:p>
          <a:p>
            <a:pPr algn="ctr">
              <a:buClr>
                <a:srgbClr val="FF3399"/>
              </a:buClr>
              <a:buFont typeface="Wingdings" pitchFamily="2" charset="2"/>
              <a:buChar char="§"/>
            </a:pPr>
            <a:r>
              <a:rPr lang="ru-RU" sz="3200" b="1" i="1" dirty="0" smtClean="0"/>
              <a:t> </a:t>
            </a:r>
            <a:r>
              <a:rPr lang="ru-RU" sz="3200" b="1" i="1" dirty="0" err="1" smtClean="0"/>
              <a:t>натуральний</a:t>
            </a:r>
            <a:r>
              <a:rPr lang="ru-RU" sz="3200" b="1" i="1" dirty="0" smtClean="0"/>
              <a:t> – </a:t>
            </a:r>
            <a:r>
              <a:rPr lang="ru-RU" sz="3200" b="1" i="1" dirty="0" err="1" smtClean="0"/>
              <a:t>підроблений</a:t>
            </a:r>
            <a:r>
              <a:rPr lang="ru-RU" sz="3200" b="1" i="1" dirty="0" smtClean="0"/>
              <a:t> </a:t>
            </a:r>
          </a:p>
          <a:p>
            <a:pPr algn="ctr">
              <a:buClr>
                <a:srgbClr val="FF3399"/>
              </a:buClr>
              <a:buFont typeface="Wingdings" pitchFamily="2" charset="2"/>
              <a:buChar char="§"/>
            </a:pPr>
            <a:r>
              <a:rPr lang="ru-RU" sz="3200" b="1" i="1" dirty="0" smtClean="0"/>
              <a:t> </a:t>
            </a:r>
            <a:r>
              <a:rPr lang="ru-RU" sz="3200" b="1" i="1" dirty="0" err="1" smtClean="0"/>
              <a:t>біліти</a:t>
            </a:r>
            <a:r>
              <a:rPr lang="ru-RU" sz="3200" b="1" i="1" dirty="0" smtClean="0"/>
              <a:t> – </a:t>
            </a:r>
            <a:r>
              <a:rPr lang="ru-RU" sz="3200" b="1" i="1" dirty="0" err="1" smtClean="0"/>
              <a:t>чорніти</a:t>
            </a:r>
            <a:endParaRPr lang="ru-RU" sz="3200" b="1" i="1" dirty="0" smtClean="0"/>
          </a:p>
          <a:p>
            <a:pPr algn="ctr">
              <a:buClr>
                <a:srgbClr val="FF3399"/>
              </a:buClr>
              <a:buFont typeface="Wingdings" pitchFamily="2" charset="2"/>
              <a:buChar char="§"/>
            </a:pPr>
            <a:r>
              <a:rPr lang="ru-RU" sz="3200" b="1" i="1" dirty="0" smtClean="0"/>
              <a:t> </a:t>
            </a:r>
            <a:r>
              <a:rPr lang="ru-RU" sz="3200" b="1" i="1" dirty="0" err="1" smtClean="0"/>
              <a:t>щиро</a:t>
            </a:r>
            <a:r>
              <a:rPr lang="ru-RU" sz="3200" b="1" i="1" dirty="0" smtClean="0"/>
              <a:t> – </a:t>
            </a:r>
            <a:r>
              <a:rPr lang="ru-RU" sz="3200" b="1" i="1" dirty="0" err="1" smtClean="0"/>
              <a:t>нещиро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057491"/>
            <a:ext cx="2669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3399"/>
                </a:solidFill>
              </a:rPr>
              <a:t>Наприклад:</a:t>
            </a:r>
            <a:endParaRPr lang="ru-RU" sz="36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Контекстуальні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антоніми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17573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слова,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набувають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антонімічних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стосунків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певному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48880"/>
            <a:ext cx="6143668" cy="35394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Наша </a:t>
            </a:r>
            <a:r>
              <a:rPr lang="ru-RU" sz="2800" i="1" dirty="0" err="1" smtClean="0"/>
              <a:t>Батьківщина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благає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допомоги</a:t>
            </a:r>
            <a:r>
              <a:rPr lang="ru-RU" sz="2800" i="1" dirty="0" smtClean="0"/>
              <a:t> </a:t>
            </a:r>
            <a:r>
              <a:rPr lang="ru-RU" sz="2800" b="1" i="1" dirty="0" err="1" smtClean="0"/>
              <a:t>красномовства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бо</a:t>
            </a:r>
            <a:r>
              <a:rPr lang="ru-RU" sz="2800" i="1" dirty="0" smtClean="0"/>
              <a:t> так </a:t>
            </a:r>
            <a:r>
              <a:rPr lang="ru-RU" sz="2800" i="1" dirty="0" err="1" smtClean="0"/>
              <a:t>багато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її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преславних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подвигів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поминається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глибокою</a:t>
            </a:r>
            <a:r>
              <a:rPr lang="ru-RU" sz="2800" i="1" dirty="0" smtClean="0"/>
              <a:t> </a:t>
            </a:r>
            <a:r>
              <a:rPr lang="ru-RU" sz="2800" b="1" i="1" dirty="0" err="1" smtClean="0"/>
              <a:t>мовчанкою</a:t>
            </a:r>
            <a:r>
              <a:rPr lang="ru-RU" sz="2400" dirty="0" smtClean="0"/>
              <a:t> 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Феофан Прокопович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785786" y="0"/>
            <a:ext cx="7786742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АНТОНІМИ ВИКОРИСТОВУЮТЬСЯ В ПРИСЛІВ’ЯХ, ПРИКАЗКАХ, ДОТЕПАХ</a:t>
            </a:r>
            <a:endParaRPr lang="ru-RU" sz="27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85786" y="1643050"/>
            <a:ext cx="4643470" cy="1301745"/>
          </a:xfrm>
          <a:prstGeom prst="wedgeRoundRectCallout">
            <a:avLst>
              <a:gd name="adj1" fmla="val -48741"/>
              <a:gd name="adj2" fmla="val 7779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i="1" dirty="0" smtClean="0">
                <a:solidFill>
                  <a:srgbClr val="002060"/>
                </a:solidFill>
              </a:rPr>
              <a:t>«На </a:t>
            </a:r>
            <a:r>
              <a:rPr lang="ru-RU" sz="2600" i="1" dirty="0" err="1">
                <a:solidFill>
                  <a:srgbClr val="002060"/>
                </a:solidFill>
              </a:rPr>
              <a:t>чорній</a:t>
            </a:r>
            <a:r>
              <a:rPr lang="ru-RU" sz="2600" i="1" dirty="0">
                <a:solidFill>
                  <a:srgbClr val="002060"/>
                </a:solidFill>
              </a:rPr>
              <a:t> </a:t>
            </a:r>
            <a:r>
              <a:rPr lang="ru-RU" sz="2600" i="1" dirty="0" err="1">
                <a:solidFill>
                  <a:srgbClr val="002060"/>
                </a:solidFill>
              </a:rPr>
              <a:t>землі</a:t>
            </a:r>
            <a:r>
              <a:rPr lang="ru-RU" sz="2600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600" i="1" dirty="0" err="1">
                <a:solidFill>
                  <a:srgbClr val="002060"/>
                </a:solidFill>
              </a:rPr>
              <a:t>білий</a:t>
            </a:r>
            <a:r>
              <a:rPr lang="ru-RU" sz="2600" i="1" dirty="0">
                <a:solidFill>
                  <a:srgbClr val="002060"/>
                </a:solidFill>
              </a:rPr>
              <a:t> </a:t>
            </a:r>
            <a:r>
              <a:rPr lang="ru-RU" sz="2600" i="1" dirty="0" err="1">
                <a:solidFill>
                  <a:srgbClr val="002060"/>
                </a:solidFill>
              </a:rPr>
              <a:t>хліб</a:t>
            </a:r>
            <a:r>
              <a:rPr lang="ru-RU" sz="2600" i="1" dirty="0">
                <a:solidFill>
                  <a:srgbClr val="002060"/>
                </a:solidFill>
              </a:rPr>
              <a:t> </a:t>
            </a:r>
            <a:r>
              <a:rPr lang="ru-RU" sz="2600" i="1" dirty="0" smtClean="0">
                <a:solidFill>
                  <a:srgbClr val="002060"/>
                </a:solidFill>
              </a:rPr>
              <a:t>родить» 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928926" y="3286124"/>
            <a:ext cx="4786346" cy="1500198"/>
          </a:xfrm>
          <a:prstGeom prst="wedgeRoundRectCallout">
            <a:avLst>
              <a:gd name="adj1" fmla="val -43741"/>
              <a:gd name="adj2" fmla="val 10261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«Чужого </a:t>
            </a:r>
            <a:r>
              <a:rPr lang="ru-RU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доброго не </a:t>
            </a:r>
            <a:r>
              <a:rPr lang="ru-RU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гудь</a:t>
            </a:r>
            <a:r>
              <a:rPr lang="ru-RU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поганого не </a:t>
            </a:r>
            <a:r>
              <a:rPr lang="ru-RU" sz="2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хвали» </a:t>
            </a:r>
            <a:endParaRPr lang="ru-RU" sz="2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500562" y="5143512"/>
            <a:ext cx="4500594" cy="1438276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i="1" dirty="0" smtClean="0">
                <a:solidFill>
                  <a:srgbClr val="FFFF00"/>
                </a:solidFill>
              </a:rPr>
              <a:t>«</a:t>
            </a:r>
            <a:r>
              <a:rPr lang="ru-RU" sz="2600" i="1" dirty="0" err="1" smtClean="0">
                <a:solidFill>
                  <a:srgbClr val="FFFF00"/>
                </a:solidFill>
              </a:rPr>
              <a:t>Такий</a:t>
            </a:r>
            <a:r>
              <a:rPr lang="ru-RU" sz="2600" i="1" dirty="0" smtClean="0">
                <a:solidFill>
                  <a:srgbClr val="FFFF00"/>
                </a:solidFill>
              </a:rPr>
              <a:t> </a:t>
            </a:r>
            <a:r>
              <a:rPr lang="ru-RU" sz="2600" i="1" dirty="0" err="1">
                <a:solidFill>
                  <a:srgbClr val="FFFF00"/>
                </a:solidFill>
              </a:rPr>
              <a:t>добрий</a:t>
            </a:r>
            <a:r>
              <a:rPr lang="ru-RU" sz="2600" i="1" dirty="0">
                <a:solidFill>
                  <a:srgbClr val="FFFF00"/>
                </a:solidFill>
              </a:rPr>
              <a:t>, </a:t>
            </a:r>
            <a:r>
              <a:rPr lang="ru-RU" sz="2600" i="1" dirty="0" err="1">
                <a:solidFill>
                  <a:srgbClr val="FFFF00"/>
                </a:solidFill>
              </a:rPr>
              <a:t>що</a:t>
            </a:r>
            <a:r>
              <a:rPr lang="ru-RU" sz="2600" i="1" dirty="0">
                <a:solidFill>
                  <a:srgbClr val="FFFF00"/>
                </a:solidFill>
              </a:rPr>
              <a:t> в </a:t>
            </a:r>
            <a:r>
              <a:rPr lang="ru-RU" sz="2600" i="1" dirty="0" err="1">
                <a:solidFill>
                  <a:srgbClr val="FFFF00"/>
                </a:solidFill>
              </a:rPr>
              <a:t>ложці</a:t>
            </a:r>
            <a:r>
              <a:rPr lang="ru-RU" sz="2600" i="1" dirty="0">
                <a:solidFill>
                  <a:srgbClr val="FFFF00"/>
                </a:solidFill>
              </a:rPr>
              <a:t> води </a:t>
            </a:r>
            <a:r>
              <a:rPr lang="ru-RU" sz="2600" i="1" dirty="0" err="1">
                <a:solidFill>
                  <a:srgbClr val="FFFF00"/>
                </a:solidFill>
              </a:rPr>
              <a:t>втопив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 smtClean="0">
                <a:solidFill>
                  <a:srgbClr val="FFFF00"/>
                </a:solidFill>
              </a:rPr>
              <a:t>би</a:t>
            </a:r>
            <a:r>
              <a:rPr lang="ru-RU" sz="2600" i="1" dirty="0" smtClean="0">
                <a:solidFill>
                  <a:srgbClr val="FFFF00"/>
                </a:solidFill>
              </a:rPr>
              <a:t>» </a:t>
            </a:r>
            <a:endParaRPr lang="ru-RU" sz="2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7"/>
          <p:cNvSpPr txBox="1">
            <a:spLocks/>
          </p:cNvSpPr>
          <p:nvPr/>
        </p:nvSpPr>
        <p:spPr bwMode="auto">
          <a:xfrm>
            <a:off x="142844" y="2857496"/>
            <a:ext cx="550927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D0DA3"/>
              </a:buClr>
              <a:buFont typeface="Wingdings" pitchFamily="2" charset="2"/>
              <a:buChar char="v"/>
            </a:pPr>
            <a:r>
              <a:rPr lang="ru-RU" sz="2800" i="1" dirty="0" err="1" smtClean="0"/>
              <a:t>Він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переміг</a:t>
            </a:r>
            <a:r>
              <a:rPr lang="ru-RU" sz="2800" i="1" dirty="0" smtClean="0"/>
              <a:t> — </a:t>
            </a:r>
            <a:r>
              <a:rPr lang="ru-RU" sz="2800" i="1" dirty="0" err="1" smtClean="0"/>
              <a:t>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програв</a:t>
            </a:r>
            <a:r>
              <a:rPr lang="ru-RU" sz="2800" i="1" dirty="0" smtClean="0"/>
              <a:t>.</a:t>
            </a:r>
          </a:p>
          <a:p>
            <a:pPr marL="457200" indent="-457200">
              <a:buClr>
                <a:srgbClr val="4D0DA3"/>
              </a:buClr>
              <a:buFont typeface="Wingdings" pitchFamily="2" charset="2"/>
              <a:buChar char="v"/>
            </a:pPr>
            <a:r>
              <a:rPr lang="ru-RU" sz="2800" i="1" dirty="0" smtClean="0"/>
              <a:t>Петро </a:t>
            </a:r>
            <a:r>
              <a:rPr lang="ru-RU" sz="2800" i="1" dirty="0" err="1" smtClean="0"/>
              <a:t>продає</a:t>
            </a:r>
            <a:r>
              <a:rPr lang="ru-RU" sz="2800" i="1" dirty="0" smtClean="0"/>
              <a:t> книжки </a:t>
            </a:r>
            <a:r>
              <a:rPr lang="ru-RU" sz="2800" i="1" dirty="0" err="1" smtClean="0"/>
              <a:t>Андрієві</a:t>
            </a:r>
            <a:r>
              <a:rPr lang="ru-RU" sz="2800" i="1" dirty="0" smtClean="0"/>
              <a:t> </a:t>
            </a:r>
            <a:r>
              <a:rPr lang="ru-RU" sz="2800" dirty="0" smtClean="0"/>
              <a:t>—</a:t>
            </a:r>
          </a:p>
          <a:p>
            <a:pPr>
              <a:buClr>
                <a:srgbClr val="4D0DA3"/>
              </a:buClr>
              <a:buNone/>
            </a:pPr>
            <a:r>
              <a:rPr lang="ru-RU" sz="2800" dirty="0" smtClean="0"/>
              <a:t>    </a:t>
            </a:r>
            <a:r>
              <a:rPr lang="ru-RU" sz="2800" i="1" dirty="0" err="1" smtClean="0"/>
              <a:t>Андрій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купує</a:t>
            </a:r>
            <a:r>
              <a:rPr lang="ru-RU" sz="2800" i="1" dirty="0" smtClean="0"/>
              <a:t> книжки   в Петра.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i="1" dirty="0" smtClean="0"/>
          </a:p>
          <a:p>
            <a:pPr>
              <a:buFont typeface="Wingdings" pitchFamily="2" charset="2"/>
              <a:buChar char="v"/>
            </a:pPr>
            <a:endParaRPr lang="ru-RU" sz="2800" i="1" dirty="0" smtClean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14290"/>
            <a:ext cx="4338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D0DA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Конверсиви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D0DA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/>
              <a:t>слова,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двобічні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суб'єктно-об'єктні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відношення</a:t>
            </a:r>
            <a:r>
              <a:rPr lang="ru-RU" sz="2200" dirty="0" smtClean="0"/>
              <a:t> </a:t>
            </a:r>
          </a:p>
          <a:p>
            <a:pPr algn="ctr">
              <a:buNone/>
            </a:pPr>
            <a:r>
              <a:rPr lang="ru-RU" sz="2200" dirty="0" smtClean="0"/>
              <a:t>  в </a:t>
            </a:r>
            <a:r>
              <a:rPr lang="ru-RU" sz="2200" dirty="0" err="1" smtClean="0"/>
              <a:t>лексико-семантичній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071678"/>
            <a:ext cx="4040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4D0DA3"/>
                </a:solidFill>
              </a:rPr>
              <a:t>Наприклад:</a:t>
            </a:r>
            <a:endParaRPr lang="ru-RU" sz="3200" dirty="0">
              <a:solidFill>
                <a:srgbClr val="4D0DA3"/>
              </a:solidFill>
            </a:endParaRPr>
          </a:p>
        </p:txBody>
      </p:sp>
      <p:pic>
        <p:nvPicPr>
          <p:cNvPr id="10242" name="Picture 2" descr="Книги и цветы - 5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04" y="1983863"/>
            <a:ext cx="3801596" cy="4747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133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1142976" y="428604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cap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антонімії</a:t>
            </a:r>
            <a: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cap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будується</a:t>
            </a:r>
            <a: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cap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cap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стилістичний</a:t>
            </a:r>
            <a: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cap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засіб</a:t>
            </a:r>
            <a: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br>
              <a:rPr lang="ru-RU" sz="36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оксиморон</a:t>
            </a:r>
            <a:r>
              <a:rPr lang="ru-RU" sz="36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2411760" y="2204864"/>
            <a:ext cx="5472608" cy="35898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600" i="1" dirty="0" smtClean="0">
                <a:latin typeface="Times New Roman"/>
                <a:cs typeface="Times New Roman"/>
              </a:rPr>
              <a:t>Без </a:t>
            </a:r>
            <a:r>
              <a:rPr lang="ru-RU" sz="3200" i="1" dirty="0" err="1" smtClean="0">
                <a:latin typeface="Times New Roman"/>
                <a:cs typeface="Times New Roman"/>
              </a:rPr>
              <a:t>надії</a:t>
            </a:r>
            <a:r>
              <a:rPr lang="ru-RU" sz="3200" i="1" dirty="0" smtClean="0">
                <a:latin typeface="Times New Roman"/>
                <a:cs typeface="Times New Roman"/>
              </a:rPr>
              <a:t> </a:t>
            </a:r>
            <a:r>
              <a:rPr lang="ru-RU" sz="3200" i="1" dirty="0" err="1" smtClean="0">
                <a:latin typeface="Times New Roman"/>
                <a:cs typeface="Times New Roman"/>
              </a:rPr>
              <a:t>сподіватися</a:t>
            </a:r>
            <a:endParaRPr lang="ru-RU" sz="3200" i="1" dirty="0" smtClean="0">
              <a:latin typeface="Times New Roman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i="1" dirty="0" err="1" smtClean="0">
                <a:latin typeface="Times New Roman"/>
                <a:cs typeface="Times New Roman"/>
              </a:rPr>
              <a:t>Солодкий</a:t>
            </a:r>
            <a:r>
              <a:rPr lang="ru-RU" sz="3200" i="1" dirty="0" smtClean="0">
                <a:latin typeface="Times New Roman"/>
                <a:cs typeface="Times New Roman"/>
              </a:rPr>
              <a:t> </a:t>
            </a:r>
            <a:r>
              <a:rPr lang="ru-RU" sz="3200" i="1" dirty="0" err="1" smtClean="0">
                <a:latin typeface="Times New Roman"/>
                <a:cs typeface="Times New Roman"/>
              </a:rPr>
              <a:t>біль</a:t>
            </a:r>
            <a:r>
              <a:rPr lang="ru-RU" sz="3200" i="1" dirty="0" smtClean="0">
                <a:latin typeface="Times New Roman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i="1" dirty="0" err="1" smtClean="0">
                <a:latin typeface="Times New Roman"/>
                <a:cs typeface="Times New Roman"/>
              </a:rPr>
              <a:t>Дзвінка</a:t>
            </a:r>
            <a:r>
              <a:rPr lang="ru-RU" sz="3200" i="1" dirty="0" smtClean="0">
                <a:latin typeface="Times New Roman"/>
                <a:cs typeface="Times New Roman"/>
              </a:rPr>
              <a:t> </a:t>
            </a:r>
            <a:r>
              <a:rPr lang="ru-RU" sz="3200" i="1" dirty="0" err="1" smtClean="0">
                <a:latin typeface="Times New Roman"/>
                <a:cs typeface="Times New Roman"/>
              </a:rPr>
              <a:t>тиша</a:t>
            </a:r>
            <a:r>
              <a:rPr lang="ru-RU" sz="3200" i="1" dirty="0" smtClean="0">
                <a:latin typeface="Times New Roman"/>
                <a:cs typeface="Times New Roman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i="1" dirty="0" err="1" smtClean="0">
                <a:latin typeface="Times New Roman"/>
                <a:cs typeface="Times New Roman"/>
              </a:rPr>
              <a:t>Живий</a:t>
            </a:r>
            <a:r>
              <a:rPr lang="ru-RU" sz="3200" i="1" dirty="0" smtClean="0">
                <a:latin typeface="Times New Roman"/>
                <a:cs typeface="Times New Roman"/>
              </a:rPr>
              <a:t> труп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i="1" dirty="0" err="1" smtClean="0">
                <a:latin typeface="Times New Roman"/>
                <a:cs typeface="Times New Roman"/>
              </a:rPr>
              <a:t>Бідний</a:t>
            </a:r>
            <a:r>
              <a:rPr lang="ru-RU" sz="3200" i="1" dirty="0" smtClean="0">
                <a:latin typeface="Times New Roman"/>
                <a:cs typeface="Times New Roman"/>
              </a:rPr>
              <a:t> </a:t>
            </a:r>
            <a:r>
              <a:rPr lang="ru-RU" sz="3200" i="1" dirty="0" err="1" smtClean="0">
                <a:latin typeface="Monotype Corsiva" pitchFamily="66" charset="0"/>
                <a:cs typeface="Arial" panose="020B0604020202020204" pitchFamily="34" charset="0"/>
              </a:rPr>
              <a:t>багач</a:t>
            </a:r>
            <a:r>
              <a:rPr lang="ru-RU" sz="3200" i="1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i="1" dirty="0" err="1" smtClean="0">
                <a:latin typeface="Monotype Corsiva" pitchFamily="66" charset="0"/>
                <a:cs typeface="Arial" panose="020B0604020202020204" pitchFamily="34" charset="0"/>
              </a:rPr>
              <a:t>Щасливе</a:t>
            </a:r>
            <a:r>
              <a:rPr lang="ru-RU" sz="3200" i="1" dirty="0" smtClean="0">
                <a:latin typeface="Monotype Corsiva" pitchFamily="66" charset="0"/>
                <a:cs typeface="Arial" panose="020B0604020202020204" pitchFamily="34" charset="0"/>
              </a:rPr>
              <a:t> горе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032" y="4149080"/>
            <a:ext cx="9289032" cy="1584176"/>
          </a:xfrm>
        </p:spPr>
        <p:txBody>
          <a:bodyPr>
            <a:noAutofit/>
          </a:bodyPr>
          <a:lstStyle/>
          <a:p>
            <a:pPr algn="ctr"/>
            <a:r>
              <a:rPr lang="ru-RU" sz="6000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Лексико-</a:t>
            </a:r>
            <a:r>
              <a:rPr lang="ru-RU" sz="6000" i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семантичні</a:t>
            </a:r>
            <a:r>
              <a:rPr lang="ru-RU" sz="6000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6000" i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категорії</a:t>
            </a:r>
            <a:r>
              <a:rPr lang="uk-UA" sz="6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/>
            </a:r>
            <a:br>
              <a:rPr lang="uk-UA" sz="6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4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br>
              <a:rPr lang="uk-UA" sz="4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44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/>
            </a:r>
            <a:br>
              <a:rPr lang="uk-UA" sz="44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endParaRPr lang="uk-UA" sz="60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971600" y="428604"/>
            <a:ext cx="763897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Омонімія</a:t>
            </a: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19409" r="25760" b="32827"/>
          <a:stretch/>
        </p:blipFill>
        <p:spPr bwMode="auto">
          <a:xfrm>
            <a:off x="1177956" y="1628800"/>
            <a:ext cx="7091930" cy="377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198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358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199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t="33587" r="30221" b="36202"/>
          <a:stretch/>
        </p:blipFill>
        <p:spPr bwMode="auto">
          <a:xfrm>
            <a:off x="251520" y="1916832"/>
            <a:ext cx="8115082" cy="28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922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199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29004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походженням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омоніми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поділяють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гомогенні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гетерогенні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348880"/>
            <a:ext cx="6408712" cy="31700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ГОМОГЕННІ ОМОНІМИ (ВІД гр. </a:t>
            </a:r>
            <a:r>
              <a:rPr lang="en-US" sz="2000" dirty="0" err="1"/>
              <a:t>homogenes</a:t>
            </a:r>
            <a:r>
              <a:rPr lang="en-US" sz="2000" dirty="0"/>
              <a:t> "</a:t>
            </a:r>
            <a:r>
              <a:rPr lang="ru-RU" sz="2000" dirty="0" err="1"/>
              <a:t>однорідний</a:t>
            </a:r>
            <a:r>
              <a:rPr lang="ru-RU" sz="2000" dirty="0"/>
              <a:t>") — </a:t>
            </a:r>
            <a:r>
              <a:rPr lang="ru-RU" sz="2000" dirty="0" err="1"/>
              <a:t>омоніми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виникли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розпаду</a:t>
            </a:r>
            <a:r>
              <a:rPr lang="ru-RU" sz="2000" dirty="0"/>
              <a:t> одного слова на два.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розпад</a:t>
            </a:r>
            <a:r>
              <a:rPr lang="ru-RU" sz="2000" dirty="0"/>
              <a:t> </a:t>
            </a:r>
            <a:r>
              <a:rPr lang="ru-RU" sz="2000" dirty="0" err="1"/>
              <a:t>зумовлений</a:t>
            </a:r>
            <a:r>
              <a:rPr lang="ru-RU" sz="2000" dirty="0"/>
              <a:t> </a:t>
            </a:r>
            <a:r>
              <a:rPr lang="ru-RU" sz="2000" dirty="0" err="1"/>
              <a:t>втратою</a:t>
            </a:r>
            <a:r>
              <a:rPr lang="ru-RU" sz="2000" dirty="0"/>
              <a:t> (</a:t>
            </a:r>
            <a:r>
              <a:rPr lang="ru-RU" sz="2000" dirty="0" err="1"/>
              <a:t>розірванням</a:t>
            </a:r>
            <a:r>
              <a:rPr lang="ru-RU" sz="2000" dirty="0"/>
              <a:t>) </a:t>
            </a:r>
            <a:r>
              <a:rPr lang="ru-RU" sz="2000" dirty="0" err="1" smtClean="0"/>
              <a:t>зв'язків</a:t>
            </a:r>
            <a:r>
              <a:rPr lang="ru-RU" sz="2000" dirty="0" smtClean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окремими</a:t>
            </a:r>
            <a:r>
              <a:rPr lang="ru-RU" sz="2000" dirty="0"/>
              <a:t> </a:t>
            </a:r>
            <a:r>
              <a:rPr lang="ru-RU" sz="2000" dirty="0" err="1"/>
              <a:t>значеннями</a:t>
            </a:r>
            <a:r>
              <a:rPr lang="ru-RU" sz="2000" dirty="0"/>
              <a:t> колись </a:t>
            </a:r>
            <a:r>
              <a:rPr lang="ru-RU" sz="2000" dirty="0" err="1"/>
              <a:t>багатозначного</a:t>
            </a:r>
            <a:r>
              <a:rPr lang="ru-RU" sz="2000" dirty="0"/>
              <a:t> </a:t>
            </a:r>
            <a:r>
              <a:rPr lang="ru-RU" sz="2000" dirty="0" smtClean="0"/>
              <a:t>слова</a:t>
            </a:r>
            <a:r>
              <a:rPr lang="ru-RU" sz="2000" dirty="0"/>
              <a:t>. Так, слово порох колись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багатозначним</a:t>
            </a:r>
            <a:r>
              <a:rPr lang="ru-RU" sz="2000" dirty="0"/>
              <a:t>.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слова "пил" і "</a:t>
            </a:r>
            <a:r>
              <a:rPr lang="ru-RU" sz="2000" dirty="0" err="1"/>
              <a:t>вибухова</a:t>
            </a:r>
            <a:r>
              <a:rPr lang="ru-RU" sz="2000" dirty="0"/>
              <a:t> </a:t>
            </a:r>
            <a:r>
              <a:rPr lang="ru-RU" sz="2000" dirty="0" err="1"/>
              <a:t>речовина</a:t>
            </a:r>
            <a:r>
              <a:rPr lang="ru-RU" sz="2000" dirty="0"/>
              <a:t>, яку </a:t>
            </a:r>
            <a:r>
              <a:rPr lang="ru-RU" sz="2000" dirty="0" err="1"/>
              <a:t>застосовують</a:t>
            </a:r>
            <a:r>
              <a:rPr lang="ru-RU" sz="2000" dirty="0"/>
              <a:t> для </a:t>
            </a:r>
            <a:r>
              <a:rPr lang="ru-RU" sz="2000" dirty="0" err="1"/>
              <a:t>стрільби</a:t>
            </a:r>
            <a:r>
              <a:rPr lang="ru-RU" sz="2000" dirty="0"/>
              <a:t>" </a:t>
            </a:r>
            <a:r>
              <a:rPr lang="ru-RU" sz="2000" dirty="0" err="1"/>
              <a:t>настільки</a:t>
            </a:r>
            <a:r>
              <a:rPr lang="ru-RU" sz="2000" dirty="0"/>
              <a:t> </a:t>
            </a:r>
            <a:r>
              <a:rPr lang="ru-RU" sz="2000" dirty="0" err="1"/>
              <a:t>розійшлися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ними </a:t>
            </a:r>
            <a:r>
              <a:rPr lang="ru-RU" sz="2000" dirty="0" err="1"/>
              <a:t>навіть</a:t>
            </a:r>
            <a:r>
              <a:rPr lang="ru-RU" sz="2000" dirty="0"/>
              <a:t> не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асоціацій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14822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29004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походженням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омоніми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поділяють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гомогенні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гетерогенні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348880"/>
            <a:ext cx="6408712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ГЕТЕРОГЕННІ </a:t>
            </a:r>
            <a:r>
              <a:rPr lang="ru-RU" sz="2000" dirty="0" err="1"/>
              <a:t>омоніми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гр. </a:t>
            </a:r>
            <a:r>
              <a:rPr lang="en-US" sz="2000" dirty="0" err="1"/>
              <a:t>heterogenes</a:t>
            </a:r>
            <a:r>
              <a:rPr lang="en-US" sz="2000" dirty="0"/>
              <a:t> "</a:t>
            </a:r>
            <a:r>
              <a:rPr lang="ru-RU" sz="2000" dirty="0" err="1"/>
              <a:t>неоднорідний</a:t>
            </a:r>
            <a:r>
              <a:rPr lang="ru-RU" sz="2000" dirty="0"/>
              <a:t>") — </a:t>
            </a:r>
            <a:r>
              <a:rPr lang="ru-RU" sz="2000" dirty="0" err="1"/>
              <a:t>омоніми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виникли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збігу</a:t>
            </a:r>
            <a:r>
              <a:rPr lang="ru-RU" sz="2000" dirty="0"/>
              <a:t> </a:t>
            </a:r>
            <a:r>
              <a:rPr lang="ru-RU" sz="2000" dirty="0" err="1"/>
              <a:t>етимологічно</a:t>
            </a:r>
            <a:r>
              <a:rPr lang="ru-RU" sz="2000" dirty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55620" r="25951" b="16984"/>
          <a:stretch/>
        </p:blipFill>
        <p:spPr bwMode="auto">
          <a:xfrm>
            <a:off x="611560" y="3789040"/>
            <a:ext cx="5694745" cy="187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891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06208" y="4293096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201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6" t="24305" r="26139" b="46497"/>
          <a:stretch/>
        </p:blipFill>
        <p:spPr bwMode="auto">
          <a:xfrm>
            <a:off x="2915817" y="1616479"/>
            <a:ext cx="5952180" cy="215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915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240" y="5445224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201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7" t="32573" r="25000" b="9030"/>
          <a:stretch/>
        </p:blipFill>
        <p:spPr bwMode="auto">
          <a:xfrm>
            <a:off x="3229899" y="288256"/>
            <a:ext cx="5752618" cy="400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969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8184" y="458112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201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26667" r="25000" b="61688"/>
          <a:stretch/>
        </p:blipFill>
        <p:spPr bwMode="auto">
          <a:xfrm>
            <a:off x="572294" y="1030147"/>
            <a:ext cx="7976731" cy="10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38817" r="27690" b="45318"/>
          <a:stretch/>
        </p:blipFill>
        <p:spPr bwMode="auto">
          <a:xfrm>
            <a:off x="917719" y="2348880"/>
            <a:ext cx="7285880" cy="13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467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240" y="5517232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201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27342" r="28418" b="20844"/>
          <a:stretch/>
        </p:blipFill>
        <p:spPr bwMode="auto">
          <a:xfrm>
            <a:off x="1508938" y="908720"/>
            <a:ext cx="67248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352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2109489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88640"/>
            <a:ext cx="93561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4" descr="Мотивуючий напис на стіну &quot;Повір у себ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" r="15243" b="8927"/>
          <a:stretch/>
        </p:blipFill>
        <p:spPr>
          <a:xfrm>
            <a:off x="2987824" y="2780928"/>
            <a:ext cx="3373470" cy="35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340768"/>
            <a:ext cx="7128792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>
                <a:solidFill>
                  <a:schemeClr val="bg1"/>
                </a:solidFill>
              </a:rPr>
              <a:t>мові</a:t>
            </a:r>
            <a:r>
              <a:rPr lang="ru-RU" sz="2400" dirty="0">
                <a:solidFill>
                  <a:schemeClr val="bg1"/>
                </a:solidFill>
              </a:rPr>
              <a:t> є слова з одним </a:t>
            </a:r>
            <a:r>
              <a:rPr lang="ru-RU" sz="2400" dirty="0" err="1">
                <a:solidFill>
                  <a:schemeClr val="bg1"/>
                </a:solidFill>
              </a:rPr>
              <a:t>значенням</a:t>
            </a:r>
            <a:r>
              <a:rPr lang="ru-RU" sz="2400" dirty="0">
                <a:solidFill>
                  <a:schemeClr val="bg1"/>
                </a:solidFill>
              </a:rPr>
              <a:t>, але </a:t>
            </a:r>
            <a:r>
              <a:rPr lang="ru-RU" sz="2400" dirty="0" err="1">
                <a:solidFill>
                  <a:schemeClr val="bg1"/>
                </a:solidFill>
              </a:rPr>
              <a:t>частіше</a:t>
            </a:r>
            <a:r>
              <a:rPr lang="ru-RU" sz="2400" dirty="0">
                <a:solidFill>
                  <a:schemeClr val="bg1"/>
                </a:solidFill>
              </a:rPr>
              <a:t> слова </a:t>
            </a:r>
            <a:r>
              <a:rPr lang="ru-RU" sz="2400" dirty="0" err="1">
                <a:solidFill>
                  <a:schemeClr val="bg1"/>
                </a:solidFill>
              </a:rPr>
              <a:t>мають</a:t>
            </a:r>
            <a:r>
              <a:rPr lang="ru-RU" sz="2400" dirty="0">
                <a:solidFill>
                  <a:schemeClr val="bg1"/>
                </a:solidFill>
              </a:rPr>
              <a:t> два і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значень</a:t>
            </a:r>
            <a:r>
              <a:rPr lang="ru-RU" sz="2400" dirty="0">
                <a:solidFill>
                  <a:schemeClr val="bg1"/>
                </a:solidFill>
              </a:rPr>
              <a:t>. Слова з одним </a:t>
            </a:r>
            <a:r>
              <a:rPr lang="ru-RU" sz="2400" dirty="0" err="1">
                <a:solidFill>
                  <a:schemeClr val="bg1"/>
                </a:solidFill>
              </a:rPr>
              <a:t>значенням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однозначними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моносемічними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гр. </a:t>
            </a:r>
            <a:r>
              <a:rPr lang="en-US" sz="2400" dirty="0" err="1">
                <a:solidFill>
                  <a:schemeClr val="bg1"/>
                </a:solidFill>
              </a:rPr>
              <a:t>monos</a:t>
            </a:r>
            <a:r>
              <a:rPr lang="en-US" sz="2400" dirty="0">
                <a:solidFill>
                  <a:schemeClr val="bg1"/>
                </a:solidFill>
              </a:rPr>
              <a:t> "</a:t>
            </a:r>
            <a:r>
              <a:rPr lang="ru-RU" sz="2400" dirty="0">
                <a:solidFill>
                  <a:schemeClr val="bg1"/>
                </a:solidFill>
              </a:rPr>
              <a:t>один" і </a:t>
            </a:r>
            <a:r>
              <a:rPr lang="en-US" sz="2400" dirty="0" err="1">
                <a:solidFill>
                  <a:schemeClr val="bg1"/>
                </a:solidFill>
              </a:rPr>
              <a:t>sema</a:t>
            </a:r>
            <a:r>
              <a:rPr lang="en-US" sz="2400" dirty="0">
                <a:solidFill>
                  <a:schemeClr val="bg1"/>
                </a:solidFill>
              </a:rPr>
              <a:t> "</a:t>
            </a:r>
            <a:r>
              <a:rPr lang="ru-RU" sz="2400" dirty="0">
                <a:solidFill>
                  <a:schemeClr val="bg1"/>
                </a:solidFill>
              </a:rPr>
              <a:t>знак"), а слова з </a:t>
            </a:r>
            <a:r>
              <a:rPr lang="ru-RU" sz="2400" dirty="0" err="1">
                <a:solidFill>
                  <a:schemeClr val="bg1"/>
                </a:solidFill>
              </a:rPr>
              <a:t>двома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значеннями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b="1" i="1" dirty="0" err="1">
                <a:solidFill>
                  <a:schemeClr val="bg1"/>
                </a:solidFill>
              </a:rPr>
              <a:t>багатозначними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або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полісемічними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i="1" u="sng" dirty="0" err="1" smtClean="0">
                <a:solidFill>
                  <a:schemeClr val="bg1"/>
                </a:solidFill>
              </a:rPr>
              <a:t>Полісемія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(</a:t>
            </a:r>
            <a:r>
              <a:rPr lang="ru-RU" sz="2400" i="1" dirty="0" err="1">
                <a:solidFill>
                  <a:schemeClr val="bg1"/>
                </a:solidFill>
              </a:rPr>
              <a:t>від</a:t>
            </a:r>
            <a:r>
              <a:rPr lang="ru-RU" sz="2400" i="1" dirty="0">
                <a:solidFill>
                  <a:schemeClr val="bg1"/>
                </a:solidFill>
              </a:rPr>
              <a:t> гр. </a:t>
            </a:r>
            <a:r>
              <a:rPr lang="en-US" sz="2400" i="1" dirty="0" err="1">
                <a:solidFill>
                  <a:schemeClr val="bg1"/>
                </a:solidFill>
              </a:rPr>
              <a:t>polysemos</a:t>
            </a:r>
            <a:r>
              <a:rPr lang="en-US" sz="2400" i="1" dirty="0">
                <a:solidFill>
                  <a:schemeClr val="bg1"/>
                </a:solidFill>
              </a:rPr>
              <a:t> "</a:t>
            </a:r>
            <a:r>
              <a:rPr lang="ru-RU" sz="2400" i="1" dirty="0" err="1">
                <a:solidFill>
                  <a:schemeClr val="bg1"/>
                </a:solidFill>
              </a:rPr>
              <a:t>багатозначний</a:t>
            </a:r>
            <a:r>
              <a:rPr lang="ru-RU" sz="2400" i="1" dirty="0">
                <a:solidFill>
                  <a:schemeClr val="bg1"/>
                </a:solidFill>
              </a:rPr>
              <a:t>") — </a:t>
            </a:r>
            <a:r>
              <a:rPr lang="ru-RU" sz="2400" i="1" dirty="0" err="1">
                <a:solidFill>
                  <a:schemeClr val="bg1"/>
                </a:solidFill>
              </a:rPr>
              <a:t>наявність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різних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лексичних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значень</a:t>
            </a:r>
            <a:r>
              <a:rPr lang="ru-RU" sz="2400" i="1" dirty="0">
                <a:solidFill>
                  <a:schemeClr val="bg1"/>
                </a:solidFill>
              </a:rPr>
              <a:t> у одного й того ж слова </a:t>
            </a:r>
            <a:r>
              <a:rPr lang="ru-RU" sz="2400" i="1" dirty="0" err="1">
                <a:solidFill>
                  <a:schemeClr val="bg1"/>
                </a:solidFill>
              </a:rPr>
              <a:t>відповідно</a:t>
            </a:r>
            <a:r>
              <a:rPr lang="ru-RU" sz="2400" i="1" dirty="0">
                <a:solidFill>
                  <a:schemeClr val="bg1"/>
                </a:solidFill>
              </a:rPr>
              <a:t> до </a:t>
            </a:r>
            <a:r>
              <a:rPr lang="ru-RU" sz="2400" i="1" dirty="0" err="1">
                <a:solidFill>
                  <a:schemeClr val="bg1"/>
                </a:solidFill>
              </a:rPr>
              <a:t>різних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контекстів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05833"/>
            <a:ext cx="71287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перенесення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подібністю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функцією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суміжністю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t="43531" r="28640" b="12352"/>
          <a:stretch/>
        </p:blipFill>
        <p:spPr bwMode="auto">
          <a:xfrm>
            <a:off x="683568" y="1696489"/>
            <a:ext cx="72958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517232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195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0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05833"/>
            <a:ext cx="71287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перенесення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подібністю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функцією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суміжністю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196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542584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ПЕРЕНЕСЕННЯ ЗА ФУНКЦІЄЮ — </a:t>
            </a:r>
            <a:r>
              <a:rPr lang="ru-RU" sz="2800" dirty="0" err="1"/>
              <a:t>перенесення</a:t>
            </a:r>
            <a:r>
              <a:rPr lang="ru-RU" sz="2800" dirty="0"/>
              <a:t>, за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речі</a:t>
            </a:r>
            <a:r>
              <a:rPr lang="ru-RU" sz="2800" dirty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/>
              <a:t>бути абсолютно </a:t>
            </a:r>
            <a:r>
              <a:rPr lang="ru-RU" sz="2800" dirty="0" err="1"/>
              <a:t>різні</a:t>
            </a:r>
            <a:r>
              <a:rPr lang="ru-RU" sz="2800" dirty="0"/>
              <a:t>, головне, </a:t>
            </a:r>
            <a:r>
              <a:rPr lang="ru-RU" sz="2800" dirty="0" err="1"/>
              <a:t>щоб</a:t>
            </a:r>
            <a:r>
              <a:rPr lang="ru-RU" sz="2800" dirty="0"/>
              <a:t> вони </a:t>
            </a:r>
            <a:r>
              <a:rPr lang="ru-RU" sz="2800" u="sng" dirty="0" err="1"/>
              <a:t>виконували</a:t>
            </a:r>
            <a:r>
              <a:rPr lang="ru-RU" sz="2800" u="sng" dirty="0"/>
              <a:t> </a:t>
            </a:r>
            <a:r>
              <a:rPr lang="ru-RU" sz="2800" u="sng" dirty="0" err="1"/>
              <a:t>однакові</a:t>
            </a:r>
            <a:r>
              <a:rPr lang="ru-RU" sz="2800" u="sng" dirty="0"/>
              <a:t> </a:t>
            </a:r>
            <a:r>
              <a:rPr lang="ru-RU" sz="2800" u="sng" dirty="0" err="1"/>
              <a:t>чи</a:t>
            </a:r>
            <a:r>
              <a:rPr lang="ru-RU" sz="2800" u="sng" dirty="0"/>
              <a:t> </a:t>
            </a:r>
            <a:r>
              <a:rPr lang="ru-RU" sz="2800" u="sng" dirty="0" err="1"/>
              <a:t>подібні</a:t>
            </a:r>
            <a:r>
              <a:rPr lang="ru-RU" sz="2800" u="sng" dirty="0"/>
              <a:t> </a:t>
            </a:r>
            <a:r>
              <a:rPr lang="ru-RU" sz="2800" u="sng" dirty="0" err="1"/>
              <a:t>функції</a:t>
            </a:r>
            <a:r>
              <a:rPr lang="ru-RU" sz="2800" dirty="0" smtClean="0"/>
              <a:t>. </a:t>
            </a:r>
            <a:r>
              <a:rPr lang="ru-RU" sz="2800" i="1" dirty="0" err="1" smtClean="0"/>
              <a:t>Годинником</a:t>
            </a:r>
            <a:r>
              <a:rPr lang="ru-RU" sz="2800" dirty="0" smtClean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механічний</a:t>
            </a:r>
            <a:r>
              <a:rPr lang="ru-RU" sz="2800" dirty="0"/>
              <a:t> </a:t>
            </a:r>
            <a:r>
              <a:rPr lang="ru-RU" sz="2800" dirty="0" err="1"/>
              <a:t>прилад</a:t>
            </a:r>
            <a:r>
              <a:rPr lang="ru-RU" sz="2800" dirty="0"/>
              <a:t>, а й </a:t>
            </a:r>
            <a:r>
              <a:rPr lang="ru-RU" sz="2800" dirty="0" err="1" smtClean="0"/>
              <a:t>пісочний</a:t>
            </a:r>
            <a:r>
              <a:rPr lang="ru-RU" sz="2800" dirty="0"/>
              <a:t>, </a:t>
            </a:r>
            <a:r>
              <a:rPr lang="ru-RU" sz="2800" dirty="0" err="1"/>
              <a:t>водяний</a:t>
            </a:r>
            <a:r>
              <a:rPr lang="ru-RU" sz="2800" dirty="0"/>
              <a:t>, </a:t>
            </a:r>
            <a:r>
              <a:rPr lang="ru-RU" sz="2800" dirty="0" err="1"/>
              <a:t>сонячний</a:t>
            </a:r>
            <a:r>
              <a:rPr lang="ru-RU" sz="2800" dirty="0"/>
              <a:t>, </a:t>
            </a:r>
            <a:r>
              <a:rPr lang="ru-RU" sz="2800" dirty="0" err="1"/>
              <a:t>бо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вони </a:t>
            </a:r>
            <a:r>
              <a:rPr lang="ru-RU" sz="2800" dirty="0" err="1"/>
              <a:t>виконують</a:t>
            </a:r>
            <a:r>
              <a:rPr lang="ru-RU" sz="2800" dirty="0"/>
              <a:t> одну </a:t>
            </a:r>
            <a:r>
              <a:rPr lang="ru-RU" sz="2800" dirty="0" err="1" smtClean="0"/>
              <a:t>функцію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err="1"/>
              <a:t>визначають</a:t>
            </a:r>
            <a:r>
              <a:rPr lang="ru-RU" sz="2800" dirty="0"/>
              <a:t> час.</a:t>
            </a:r>
          </a:p>
        </p:txBody>
      </p:sp>
    </p:spTree>
    <p:extLst>
      <p:ext uri="{BB962C8B-B14F-4D97-AF65-F5344CB8AC3E}">
        <p14:creationId xmlns:p14="http://schemas.microsoft.com/office/powerpoint/2010/main" val="8685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05833"/>
            <a:ext cx="71287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перенесення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подібністю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функцією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за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суміжністю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4745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196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t="17647" r="26103" b="16275"/>
          <a:stretch/>
        </p:blipFill>
        <p:spPr bwMode="auto">
          <a:xfrm>
            <a:off x="1151620" y="1355884"/>
            <a:ext cx="6768752" cy="4809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92697" cy="4154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Значення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багатозначного</a:t>
            </a:r>
            <a:r>
              <a:rPr lang="ru-RU" sz="2400" dirty="0">
                <a:solidFill>
                  <a:schemeClr val="bg1"/>
                </a:solidFill>
              </a:rPr>
              <a:t> слова </a:t>
            </a:r>
            <a:r>
              <a:rPr lang="ru-RU" sz="2400" dirty="0" err="1">
                <a:solidFill>
                  <a:schemeClr val="bg1"/>
                </a:solidFill>
              </a:rPr>
              <a:t>реалізуються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</a:rPr>
              <a:t>контексті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пшеничне</a:t>
            </a:r>
            <a:r>
              <a:rPr lang="ru-RU" sz="2400" dirty="0">
                <a:solidFill>
                  <a:schemeClr val="bg1"/>
                </a:solidFill>
              </a:rPr>
              <a:t> поле, </a:t>
            </a:r>
            <a:r>
              <a:rPr lang="ru-RU" sz="2400" dirty="0" err="1">
                <a:solidFill>
                  <a:schemeClr val="bg1"/>
                </a:solidFill>
              </a:rPr>
              <a:t>футбольне</a:t>
            </a:r>
            <a:r>
              <a:rPr lang="ru-RU" sz="2400" dirty="0">
                <a:solidFill>
                  <a:schemeClr val="bg1"/>
                </a:solidFill>
              </a:rPr>
              <a:t> поле, поле в </a:t>
            </a:r>
            <a:r>
              <a:rPr lang="ru-RU" sz="2400" dirty="0" err="1">
                <a:solidFill>
                  <a:schemeClr val="bg1"/>
                </a:solidFill>
              </a:rPr>
              <a:t>шкільному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зошиті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капелюх</a:t>
            </a:r>
            <a:r>
              <a:rPr lang="ru-RU" sz="2400" dirty="0">
                <a:solidFill>
                  <a:schemeClr val="bg1"/>
                </a:solidFill>
              </a:rPr>
              <a:t> з широкими полями, поле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інтересів</a:t>
            </a:r>
            <a:r>
              <a:rPr lang="ru-RU" sz="2400" dirty="0">
                <a:solidFill>
                  <a:schemeClr val="bg1"/>
                </a:solidFill>
              </a:rPr>
              <a:t>, лексико-</a:t>
            </a:r>
            <a:r>
              <a:rPr lang="ru-RU" sz="2400" dirty="0" err="1">
                <a:solidFill>
                  <a:schemeClr val="bg1"/>
                </a:solidFill>
              </a:rPr>
              <a:t>семантичне</a:t>
            </a:r>
            <a:r>
              <a:rPr lang="ru-RU" sz="2400" dirty="0">
                <a:solidFill>
                  <a:schemeClr val="bg1"/>
                </a:solidFill>
              </a:rPr>
              <a:t> поле), у тому </a:t>
            </a:r>
            <a:r>
              <a:rPr lang="ru-RU" sz="2400" dirty="0" err="1">
                <a:solidFill>
                  <a:schemeClr val="bg1"/>
                </a:solidFill>
              </a:rPr>
              <a:t>числі</a:t>
            </a:r>
            <a:r>
              <a:rPr lang="ru-RU" sz="2400" dirty="0">
                <a:solidFill>
                  <a:schemeClr val="bg1"/>
                </a:solidFill>
              </a:rPr>
              <a:t> ситуативному (</a:t>
            </a:r>
            <a:r>
              <a:rPr lang="ru-RU" sz="2400" dirty="0" smtClean="0">
                <a:solidFill>
                  <a:schemeClr val="bg1"/>
                </a:solidFill>
              </a:rPr>
              <a:t>слово </a:t>
            </a:r>
            <a:r>
              <a:rPr lang="ru-RU" sz="2400" dirty="0">
                <a:solidFill>
                  <a:schemeClr val="bg1"/>
                </a:solidFill>
              </a:rPr>
              <a:t>поле у </a:t>
            </a:r>
            <a:r>
              <a:rPr lang="ru-RU" sz="2400" dirty="0" err="1">
                <a:solidFill>
                  <a:schemeClr val="bg1"/>
                </a:solidFill>
              </a:rPr>
              <a:t>фразі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мокре</a:t>
            </a:r>
            <a:r>
              <a:rPr lang="ru-RU" sz="2400" dirty="0">
                <a:solidFill>
                  <a:schemeClr val="bg1"/>
                </a:solidFill>
              </a:rPr>
              <a:t> поле </a:t>
            </a:r>
            <a:r>
              <a:rPr lang="ru-RU" sz="2400" dirty="0" err="1">
                <a:solidFill>
                  <a:schemeClr val="bg1"/>
                </a:solidFill>
              </a:rPr>
              <a:t>матиме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різні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значення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селі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час </a:t>
            </a:r>
            <a:r>
              <a:rPr lang="ru-RU" sz="2400" dirty="0" err="1">
                <a:solidFill>
                  <a:schemeClr val="bg1"/>
                </a:solidFill>
              </a:rPr>
              <a:t>сівби</a:t>
            </a:r>
            <a:r>
              <a:rPr lang="ru-RU" sz="2400" dirty="0">
                <a:solidFill>
                  <a:schemeClr val="bg1"/>
                </a:solidFill>
              </a:rPr>
              <a:t> і на </a:t>
            </a:r>
            <a:r>
              <a:rPr lang="ru-RU" sz="2400" dirty="0" err="1">
                <a:solidFill>
                  <a:schemeClr val="bg1"/>
                </a:solidFill>
              </a:rPr>
              <a:t>міському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стадіоні</a:t>
            </a:r>
            <a:r>
              <a:rPr lang="ru-RU" sz="2400" dirty="0">
                <a:solidFill>
                  <a:schemeClr val="bg1"/>
                </a:solidFill>
              </a:rPr>
              <a:t>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Основне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значення</a:t>
            </a:r>
            <a:r>
              <a:rPr lang="ru-RU" sz="2400" dirty="0">
                <a:solidFill>
                  <a:schemeClr val="bg1"/>
                </a:solidFill>
              </a:rPr>
              <a:t> слова є </a:t>
            </a:r>
            <a:r>
              <a:rPr lang="ru-RU" sz="2400" dirty="0" err="1">
                <a:solidFill>
                  <a:schemeClr val="bg1"/>
                </a:solidFill>
              </a:rPr>
              <a:t>найменш</a:t>
            </a:r>
            <a:r>
              <a:rPr lang="ru-RU" sz="2400" dirty="0">
                <a:solidFill>
                  <a:schemeClr val="bg1"/>
                </a:solidFill>
              </a:rPr>
              <a:t> контекстно </a:t>
            </a:r>
            <a:r>
              <a:rPr lang="ru-RU" sz="2400" dirty="0" err="1">
                <a:solidFill>
                  <a:schemeClr val="bg1"/>
                </a:solidFill>
              </a:rPr>
              <a:t>зумовленим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Переносні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залежать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контексту </a:t>
            </a:r>
            <a:r>
              <a:rPr lang="ru-RU" sz="2400" dirty="0" err="1">
                <a:solidFill>
                  <a:schemeClr val="bg1"/>
                </a:solidFill>
              </a:rPr>
              <a:t>більшою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мірою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Книга с цветами (96 фото) 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4495"/>
            <a:ext cx="2894576" cy="217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5098" r="26544" b="34706"/>
          <a:stretch/>
        </p:blipFill>
        <p:spPr bwMode="auto">
          <a:xfrm>
            <a:off x="404628" y="404664"/>
            <a:ext cx="8496944" cy="307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8861367" cy="125272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Синоніми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33709" y="2804835"/>
            <a:ext cx="307953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/>
                <a:cs typeface="Times New Roman"/>
              </a:rPr>
              <a:t>За ступенем синонімічності синоніми поділяються на абсолютні й часткові 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278297" y="4431046"/>
            <a:ext cx="2238703" cy="100899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5339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Абсолютні (повні) синоніми </a:t>
            </a:r>
            <a:r>
              <a:rPr lang="uk-UA" dirty="0" smtClean="0">
                <a:latin typeface="Times New Roman"/>
                <a:cs typeface="Times New Roman"/>
              </a:rPr>
              <a:t>- синоніми, які повністю збігаються за значенням, тобто не різняться ні відтінками значень, ні емоційним забарвленням, ні сполучуваністю. </a:t>
            </a:r>
          </a:p>
          <a:p>
            <a:r>
              <a:rPr lang="uk-UA" i="1" dirty="0" smtClean="0">
                <a:latin typeface="Times New Roman"/>
                <a:cs typeface="Times New Roman"/>
              </a:rPr>
              <a:t>Наприклад: мовознавство і лінгвістика, століття і сторіччя, орфографія і правопис; рос. префікс і приставка, забастовка і станка; фр. nul і aucun "ніякий, нічого не вартий".</a:t>
            </a:r>
            <a:endParaRPr lang="uk-UA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357694"/>
            <a:ext cx="52446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Часткові синоніми </a:t>
            </a:r>
            <a:r>
              <a:rPr lang="uk-UA" sz="2000" dirty="0" smtClean="0">
                <a:latin typeface="Times New Roman"/>
                <a:cs typeface="Times New Roman"/>
              </a:rPr>
              <a:t>- </a:t>
            </a:r>
            <a:r>
              <a:rPr lang="uk-UA" dirty="0" smtClean="0">
                <a:latin typeface="Times New Roman"/>
                <a:cs typeface="Times New Roman"/>
              </a:rPr>
              <a:t>синоніми, які не повністю збігаються. Вони можуть різнитися відтінками значень, емоційно-експресивним забарвленням, стилістичними функціями. Відповідно серед них виділяють семантичні, стилістичні й семантико-стилістичні синоніми.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714356"/>
            <a:ext cx="8572560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(гр. </a:t>
            </a:r>
            <a:r>
              <a:rPr lang="en-US" sz="2000" i="1" dirty="0" err="1" smtClean="0"/>
              <a:t>synonymos</a:t>
            </a:r>
            <a:r>
              <a:rPr lang="en-US" sz="2000" dirty="0" smtClean="0"/>
              <a:t> «</a:t>
            </a:r>
            <a:r>
              <a:rPr lang="ru-RU" sz="2000" dirty="0" err="1" smtClean="0"/>
              <a:t>одноіменний</a:t>
            </a:r>
            <a:r>
              <a:rPr lang="ru-RU" sz="2000" dirty="0" smtClean="0"/>
              <a:t>»)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слова </a:t>
            </a:r>
            <a:r>
              <a:rPr lang="ru-RU" sz="2000" dirty="0" err="1" smtClean="0"/>
              <a:t>однієї</a:t>
            </a:r>
            <a:r>
              <a:rPr lang="ru-RU" sz="2000" dirty="0" smtClean="0"/>
              <a:t> 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звучанням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написанням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тотожне</a:t>
            </a:r>
            <a:r>
              <a:rPr lang="ru-RU" sz="2000" dirty="0" smtClean="0"/>
              <a:t> </a:t>
            </a:r>
            <a:r>
              <a:rPr lang="ru-RU" sz="2000" dirty="0" err="1" smtClean="0"/>
              <a:t>лексичне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</a:t>
            </a:r>
            <a:endParaRPr lang="ru-RU" sz="2000" dirty="0"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1242</TotalTime>
  <Words>1158</Words>
  <Application>Microsoft Office PowerPoint</Application>
  <PresentationFormat>Экран (4:3)</PresentationFormat>
  <Paragraphs>135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   Вступ до мовознавства</vt:lpstr>
      <vt:lpstr>Лексико-семантичні категорії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Синоніми</vt:lpstr>
      <vt:lpstr>Часткові синоніми:</vt:lpstr>
      <vt:lpstr>Синонімічний ряд</vt:lpstr>
      <vt:lpstr>Презентация PowerPoint</vt:lpstr>
      <vt:lpstr> Групи антонімів</vt:lpstr>
      <vt:lpstr>Приклади</vt:lpstr>
      <vt:lpstr>Загальномовні антоніми</vt:lpstr>
      <vt:lpstr>Контекстуальні антоніми</vt:lpstr>
      <vt:lpstr>АНТОНІМИ ВИКОРИСТОВУЮТЬСЯ В ПРИСЛІВ’ЯХ, ПРИКАЗКАХ, ДОТЕПАХ</vt:lpstr>
      <vt:lpstr>Презентация PowerPoint</vt:lpstr>
      <vt:lpstr>На антонімії будується такий стилістичний засіб як  оксиморон:</vt:lpstr>
      <vt:lpstr>Омонімія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183</cp:revision>
  <dcterms:created xsi:type="dcterms:W3CDTF">2015-10-20T11:06:18Z</dcterms:created>
  <dcterms:modified xsi:type="dcterms:W3CDTF">2023-03-18T17:23:48Z</dcterms:modified>
</cp:coreProperties>
</file>