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sldIdLst>
    <p:sldId id="256" r:id="rId2"/>
    <p:sldId id="290" r:id="rId3"/>
    <p:sldId id="262" r:id="rId4"/>
    <p:sldId id="260" r:id="rId5"/>
    <p:sldId id="261" r:id="rId6"/>
    <p:sldId id="259" r:id="rId7"/>
    <p:sldId id="288" r:id="rId8"/>
    <p:sldId id="285" r:id="rId9"/>
    <p:sldId id="282" r:id="rId10"/>
    <p:sldId id="278" r:id="rId11"/>
    <p:sldId id="268" r:id="rId12"/>
    <p:sldId id="289" r:id="rId13"/>
    <p:sldId id="267" r:id="rId14"/>
    <p:sldId id="269" r:id="rId15"/>
    <p:sldId id="270" r:id="rId16"/>
    <p:sldId id="275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EDA4FA-C5DF-4794-A928-0BF4478613CE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681936FA-F202-4508-AC7C-C735EAAEB1EC}">
      <dgm:prSet phldrT="[Текст]" phldr="1"/>
      <dgm:spPr/>
      <dgm:t>
        <a:bodyPr/>
        <a:lstStyle/>
        <a:p>
          <a:endParaRPr lang="ru-RU" dirty="0"/>
        </a:p>
      </dgm:t>
    </dgm:pt>
    <dgm:pt modelId="{8ED06C5A-0FB8-4875-998D-80C10F580734}" type="sibTrans" cxnId="{B56FBC17-FABF-48F4-B27A-D1A82753E342}">
      <dgm:prSet/>
      <dgm:spPr>
        <a:blipFill>
          <a:blip xmlns:r="http://schemas.openxmlformats.org/officeDocument/2006/relationships" r:embed="rId1"/>
          <a:srcRect/>
          <a:stretch>
            <a:fillRect l="-20000" r="-20000"/>
          </a:stretch>
        </a:blipFill>
      </dgm:spPr>
      <dgm:t>
        <a:bodyPr/>
        <a:lstStyle/>
        <a:p>
          <a:endParaRPr lang="ru-RU"/>
        </a:p>
      </dgm:t>
    </dgm:pt>
    <dgm:pt modelId="{FF2A9062-6704-4CBC-92E8-F66C31C31C73}" type="parTrans" cxnId="{B56FBC17-FABF-48F4-B27A-D1A82753E342}">
      <dgm:prSet/>
      <dgm:spPr/>
      <dgm:t>
        <a:bodyPr/>
        <a:lstStyle/>
        <a:p>
          <a:endParaRPr lang="ru-RU"/>
        </a:p>
      </dgm:t>
    </dgm:pt>
    <dgm:pt modelId="{36FA352B-83B1-4114-8CA5-4C5247B7FCA5}" type="pres">
      <dgm:prSet presAssocID="{FBEDA4FA-C5DF-4794-A928-0BF4478613CE}" presName="Name0" presStyleCnt="0">
        <dgm:presLayoutVars>
          <dgm:chMax val="7"/>
          <dgm:chPref val="7"/>
          <dgm:dir/>
        </dgm:presLayoutVars>
      </dgm:prSet>
      <dgm:spPr/>
    </dgm:pt>
    <dgm:pt modelId="{6CE8FC60-7CE6-48FD-9BD8-6CC18816ACCF}" type="pres">
      <dgm:prSet presAssocID="{FBEDA4FA-C5DF-4794-A928-0BF4478613CE}" presName="Name1" presStyleCnt="0"/>
      <dgm:spPr/>
    </dgm:pt>
    <dgm:pt modelId="{69FC42D8-A074-4B70-A85B-F57F49F30DAC}" type="pres">
      <dgm:prSet presAssocID="{8ED06C5A-0FB8-4875-998D-80C10F580734}" presName="picture_1" presStyleCnt="0"/>
      <dgm:spPr/>
    </dgm:pt>
    <dgm:pt modelId="{032CBCB1-1D9A-42CC-AB0A-F414870D5419}" type="pres">
      <dgm:prSet presAssocID="{8ED06C5A-0FB8-4875-998D-80C10F580734}" presName="pictureRepeatNode" presStyleLbl="alignImgPlace1" presStyleIdx="0" presStyleCnt="1" custScaleX="199593" custScaleY="165484" custLinFactNeighborX="19884" custLinFactNeighborY="-64236"/>
      <dgm:spPr/>
      <dgm:t>
        <a:bodyPr/>
        <a:lstStyle/>
        <a:p>
          <a:endParaRPr lang="ru-RU"/>
        </a:p>
      </dgm:t>
    </dgm:pt>
    <dgm:pt modelId="{EE012124-0C16-4EEB-B20B-7C0F1635C198}" type="pres">
      <dgm:prSet presAssocID="{681936FA-F202-4508-AC7C-C735EAAEB1EC}" presName="text_1" presStyleLbl="node1" presStyleIdx="0" presStyleCnt="0" custLinFactX="-82382" custLinFactY="103626" custLinFactNeighborX="-100000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CD9BC0-35FD-43C5-A216-6D8B36525E02}" type="presOf" srcId="{FBEDA4FA-C5DF-4794-A928-0BF4478613CE}" destId="{36FA352B-83B1-4114-8CA5-4C5247B7FCA5}" srcOrd="0" destOrd="0" presId="urn:microsoft.com/office/officeart/2008/layout/CircularPictureCallout"/>
    <dgm:cxn modelId="{B56FBC17-FABF-48F4-B27A-D1A82753E342}" srcId="{FBEDA4FA-C5DF-4794-A928-0BF4478613CE}" destId="{681936FA-F202-4508-AC7C-C735EAAEB1EC}" srcOrd="0" destOrd="0" parTransId="{FF2A9062-6704-4CBC-92E8-F66C31C31C73}" sibTransId="{8ED06C5A-0FB8-4875-998D-80C10F580734}"/>
    <dgm:cxn modelId="{BA4E5DAB-2919-4E16-AA37-589F1E778541}" type="presOf" srcId="{681936FA-F202-4508-AC7C-C735EAAEB1EC}" destId="{EE012124-0C16-4EEB-B20B-7C0F1635C198}" srcOrd="0" destOrd="0" presId="urn:microsoft.com/office/officeart/2008/layout/CircularPictureCallout"/>
    <dgm:cxn modelId="{F27F45E2-BE7A-48B2-83BC-EEE8454EE670}" type="presOf" srcId="{8ED06C5A-0FB8-4875-998D-80C10F580734}" destId="{032CBCB1-1D9A-42CC-AB0A-F414870D5419}" srcOrd="0" destOrd="0" presId="urn:microsoft.com/office/officeart/2008/layout/CircularPictureCallout"/>
    <dgm:cxn modelId="{5F130BBE-B3C0-41F4-A505-9B3CEDEB8558}" type="presParOf" srcId="{36FA352B-83B1-4114-8CA5-4C5247B7FCA5}" destId="{6CE8FC60-7CE6-48FD-9BD8-6CC18816ACCF}" srcOrd="0" destOrd="0" presId="urn:microsoft.com/office/officeart/2008/layout/CircularPictureCallout"/>
    <dgm:cxn modelId="{DC1BF1D8-EEDC-45ED-99D5-597F890EC78C}" type="presParOf" srcId="{6CE8FC60-7CE6-48FD-9BD8-6CC18816ACCF}" destId="{69FC42D8-A074-4B70-A85B-F57F49F30DAC}" srcOrd="0" destOrd="0" presId="urn:microsoft.com/office/officeart/2008/layout/CircularPictureCallout"/>
    <dgm:cxn modelId="{2F0828F5-D0D5-4DBB-822D-19EA8E781D18}" type="presParOf" srcId="{69FC42D8-A074-4B70-A85B-F57F49F30DAC}" destId="{032CBCB1-1D9A-42CC-AB0A-F414870D5419}" srcOrd="0" destOrd="0" presId="urn:microsoft.com/office/officeart/2008/layout/CircularPictureCallout"/>
    <dgm:cxn modelId="{99A55AAB-EA0D-473D-8200-FD159F51C7EB}" type="presParOf" srcId="{6CE8FC60-7CE6-48FD-9BD8-6CC18816ACCF}" destId="{EE012124-0C16-4EEB-B20B-7C0F1635C198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8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5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5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1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63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4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82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1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6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42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4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6FFB4-0997-4767-8874-9186C01A1BBD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A499-A4CA-4F9C-B04D-5064CA41CC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7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78592" y="1586388"/>
            <a:ext cx="8971128" cy="1893792"/>
          </a:xfrm>
        </p:spPr>
        <p:txBody>
          <a:bodyPr>
            <a:normAutofit/>
          </a:bodyPr>
          <a:lstStyle/>
          <a:p>
            <a:r>
              <a:rPr lang="uk-UA" dirty="0"/>
              <a:t>Осадові</a:t>
            </a:r>
            <a:br>
              <a:rPr lang="uk-UA" dirty="0"/>
            </a:br>
            <a:r>
              <a:rPr lang="uk-UA" dirty="0"/>
              <a:t>гірські </a:t>
            </a:r>
            <a:r>
              <a:rPr lang="uk-UA" dirty="0" smtClean="0"/>
              <a:t>породи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566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47"/>
            <a:ext cx="10515600" cy="832514"/>
          </a:xfrm>
        </p:spPr>
        <p:txBody>
          <a:bodyPr/>
          <a:lstStyle/>
          <a:p>
            <a:r>
              <a:rPr lang="uk-UA" b="1" dirty="0" smtClean="0"/>
              <a:t>Конгломерат, брекчія</a:t>
            </a: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116550"/>
              </p:ext>
            </p:extLst>
          </p:nvPr>
        </p:nvGraphicFramePr>
        <p:xfrm>
          <a:off x="143303" y="818868"/>
          <a:ext cx="6728346" cy="5203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630"/>
                <a:gridCol w="4242716"/>
              </a:tblGrid>
              <a:tr h="64543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уламкові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коричневий, сірий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грубоуламкова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85723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польові шпати, слюда, зчеплені</a:t>
                      </a:r>
                      <a:r>
                        <a:rPr lang="uk-UA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глинистим матеріалом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5438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671" y="-109184"/>
            <a:ext cx="4193842" cy="30730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588" y="3411940"/>
            <a:ext cx="3838008" cy="325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08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67639"/>
          </a:xfrm>
        </p:spPr>
        <p:txBody>
          <a:bodyPr/>
          <a:lstStyle/>
          <a:p>
            <a:r>
              <a:rPr lang="uk-UA" b="1" dirty="0" smtClean="0"/>
              <a:t>Пісок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617446"/>
              </p:ext>
            </p:extLst>
          </p:nvPr>
        </p:nvGraphicFramePr>
        <p:xfrm>
          <a:off x="0" y="889516"/>
          <a:ext cx="6755642" cy="395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597"/>
                <a:gridCol w="3947045"/>
              </a:tblGrid>
              <a:tr h="4567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</a:t>
                      </a:r>
                      <a:r>
                        <a:rPr lang="uk-UA" noProof="0" dirty="0" smtClean="0"/>
                        <a:t> 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псамітова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безладна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671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кварц, полові шпати, слюди, часто з домішками глинистих мінералів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2,0-2,8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4557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4095" t="16795" r="6795" b="8343"/>
          <a:stretch/>
        </p:blipFill>
        <p:spPr>
          <a:xfrm>
            <a:off x="7019847" y="57955"/>
            <a:ext cx="5172153" cy="27330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511" y="3117020"/>
            <a:ext cx="5344821" cy="35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4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4702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Пісковик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6407" y="0"/>
            <a:ext cx="4762500" cy="36671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299" t="18831" r="16130" b="13013"/>
          <a:stretch/>
        </p:blipFill>
        <p:spPr>
          <a:xfrm>
            <a:off x="7576457" y="3823460"/>
            <a:ext cx="3984172" cy="2970017"/>
          </a:xfrm>
          <a:prstGeom prst="rect">
            <a:avLst/>
          </a:prstGeom>
        </p:spPr>
      </p:pic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657975"/>
              </p:ext>
            </p:extLst>
          </p:nvPr>
        </p:nvGraphicFramePr>
        <p:xfrm>
          <a:off x="0" y="889516"/>
          <a:ext cx="6755642" cy="3953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597"/>
                <a:gridCol w="3947045"/>
              </a:tblGrid>
              <a:tr h="45679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</a:t>
                      </a:r>
                      <a:r>
                        <a:rPr lang="uk-UA" noProof="0" dirty="0" smtClean="0"/>
                        <a:t> 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псамітова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безладна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671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кварц, полові шпати, слюди, часто з домішками глинистих мінералів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6791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2,0-2,5</a:t>
                      </a:r>
                      <a:r>
                        <a:rPr lang="uk-UA" sz="1800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4557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093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11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Алеврит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097646"/>
              </p:ext>
            </p:extLst>
          </p:nvPr>
        </p:nvGraphicFramePr>
        <p:xfrm>
          <a:off x="0" y="709683"/>
          <a:ext cx="5314472" cy="4673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6920"/>
                <a:gridCol w="3387552"/>
              </a:tblGrid>
              <a:tr h="703754"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0530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1230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сіруватий, світло-коричневий, світло-жовтий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6072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пилувата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0719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шарувата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6202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польові шпати, слюда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20289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2,5-2,8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832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пласти, лінзи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345" y="0"/>
            <a:ext cx="5375320" cy="2462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793" y="2852382"/>
            <a:ext cx="6569123" cy="36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37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13048"/>
          </a:xfrm>
        </p:spPr>
        <p:txBody>
          <a:bodyPr/>
          <a:lstStyle/>
          <a:p>
            <a:r>
              <a:rPr lang="uk-UA" b="1" dirty="0" smtClean="0"/>
              <a:t>Глина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6767630"/>
              </p:ext>
            </p:extLst>
          </p:nvPr>
        </p:nvGraphicFramePr>
        <p:xfrm>
          <a:off x="204717" y="842983"/>
          <a:ext cx="5622877" cy="50345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1491"/>
                <a:gridCol w="3591386"/>
              </a:tblGrid>
              <a:tr h="67872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3381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уламково</a:t>
                      </a:r>
                      <a:r>
                        <a:rPr lang="uk-UA" dirty="0" smtClean="0"/>
                        <a:t>-хемогенна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428373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білий, сірий, коричневий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пелітова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шарувата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каолініт, слюда, кальцит, польові шпати, кварц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78721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пласти, лінзи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9482" y="0"/>
            <a:ext cx="4440072" cy="33300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15264" t="7524" r="13354" b="3218"/>
          <a:stretch/>
        </p:blipFill>
        <p:spPr>
          <a:xfrm>
            <a:off x="6083098" y="3480179"/>
            <a:ext cx="4098132" cy="34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1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32513"/>
          </a:xfrm>
        </p:spPr>
        <p:txBody>
          <a:bodyPr/>
          <a:lstStyle/>
          <a:p>
            <a:r>
              <a:rPr lang="uk-UA" b="1" dirty="0" smtClean="0"/>
              <a:t>Боксит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256341"/>
              </p:ext>
            </p:extLst>
          </p:nvPr>
        </p:nvGraphicFramePr>
        <p:xfrm>
          <a:off x="136478" y="905821"/>
          <a:ext cx="6796586" cy="5460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0119"/>
                <a:gridCol w="4476467"/>
              </a:tblGrid>
              <a:tr h="65206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червоний, </a:t>
                      </a:r>
                      <a:r>
                        <a:rPr lang="uk-UA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бурувато</a:t>
                      </a: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-коричневий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оолітова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85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оксиди і гідрооксиди алюмінію, оксиди заліза та різних домішок (глинистих частинок)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1,8-3,2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2060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4556" t="9090" r="16668" b="10264"/>
          <a:stretch/>
        </p:blipFill>
        <p:spPr>
          <a:xfrm>
            <a:off x="7165075" y="941694"/>
            <a:ext cx="4879804" cy="380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86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00501"/>
          </a:xfrm>
        </p:spPr>
        <p:txBody>
          <a:bodyPr>
            <a:normAutofit fontScale="90000"/>
          </a:bodyPr>
          <a:lstStyle/>
          <a:p>
            <a:r>
              <a:rPr lang="uk-UA" sz="4000" b="1" dirty="0" smtClean="0"/>
              <a:t>Кремінь 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9847573"/>
              </p:ext>
            </p:extLst>
          </p:nvPr>
        </p:nvGraphicFramePr>
        <p:xfrm>
          <a:off x="0" y="600501"/>
          <a:ext cx="6741994" cy="525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207"/>
                <a:gridCol w="4224787"/>
              </a:tblGrid>
              <a:tr h="62459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17355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коричневий, чорний, жовтий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кристалічна, аморфна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887519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опал, халцедон </a:t>
                      </a:r>
                      <a:r>
                        <a:rPr lang="uk-UA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 домішками глинистого матеріалу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24592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705" r="3679" b="3603"/>
          <a:stretch/>
        </p:blipFill>
        <p:spPr>
          <a:xfrm>
            <a:off x="9855969" y="2747485"/>
            <a:ext cx="2336031" cy="2796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0008" t="3792" r="29258" b="2501"/>
          <a:stretch/>
        </p:blipFill>
        <p:spPr>
          <a:xfrm rot="16200000" flipV="1">
            <a:off x="8065033" y="-883613"/>
            <a:ext cx="2747485" cy="4514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1530" t="965" r="14903" b="5224"/>
          <a:stretch/>
        </p:blipFill>
        <p:spPr>
          <a:xfrm>
            <a:off x="6703554" y="4285398"/>
            <a:ext cx="3436733" cy="25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64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648"/>
            <a:ext cx="10515600" cy="859809"/>
          </a:xfrm>
        </p:spPr>
        <p:txBody>
          <a:bodyPr/>
          <a:lstStyle/>
          <a:p>
            <a:r>
              <a:rPr lang="uk-UA" b="1" dirty="0" smtClean="0"/>
              <a:t>Яшма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859748"/>
              </p:ext>
            </p:extLst>
          </p:nvPr>
        </p:nvGraphicFramePr>
        <p:xfrm>
          <a:off x="272955" y="914400"/>
          <a:ext cx="6155140" cy="5034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255"/>
                <a:gridCol w="4184885"/>
              </a:tblGrid>
              <a:tr h="4582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червоний, коричневий, сірий, зелений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кристалічна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смугаста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80989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</a:t>
                      </a:r>
                      <a:r>
                        <a:rPr lang="uk-UA" sz="1800" b="0" i="0" u="non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халцедон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2,65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9297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1751" y="107576"/>
            <a:ext cx="4235715" cy="27132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779" y="2932881"/>
            <a:ext cx="3743661" cy="374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65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Вапняк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33943"/>
              </p:ext>
            </p:extLst>
          </p:nvPr>
        </p:nvGraphicFramePr>
        <p:xfrm>
          <a:off x="191068" y="905677"/>
          <a:ext cx="5923128" cy="502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585"/>
                <a:gridCol w="3698543"/>
              </a:tblGrid>
              <a:tr h="641798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хемогенна або біогенна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світлий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3402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зерниста, біогенна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пориста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кальцит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2,7-2,9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41798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75" y="0"/>
            <a:ext cx="3343701" cy="31613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414" y="3302758"/>
            <a:ext cx="5180302" cy="344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27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56292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Торф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3299204"/>
              </p:ext>
            </p:extLst>
          </p:nvPr>
        </p:nvGraphicFramePr>
        <p:xfrm>
          <a:off x="120696" y="829336"/>
          <a:ext cx="6258636" cy="4473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937"/>
                <a:gridCol w="4047699"/>
              </a:tblGrid>
              <a:tr h="5591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жовтий, коричневий, чорний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біогенна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органічні рештки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1,0-1,4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59153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b="0" i="0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331" t="6240" r="12750" b="10301"/>
          <a:stretch/>
        </p:blipFill>
        <p:spPr>
          <a:xfrm>
            <a:off x="7734900" y="0"/>
            <a:ext cx="3438512" cy="29888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721" t="14286"/>
          <a:stretch/>
        </p:blipFill>
        <p:spPr>
          <a:xfrm>
            <a:off x="6537278" y="2988860"/>
            <a:ext cx="5456073" cy="356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391" t="23260" r="12802" b="23083"/>
          <a:stretch/>
        </p:blipFill>
        <p:spPr>
          <a:xfrm>
            <a:off x="313898" y="0"/>
            <a:ext cx="11550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8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73457"/>
          </a:xfrm>
        </p:spPr>
        <p:txBody>
          <a:bodyPr/>
          <a:lstStyle/>
          <a:p>
            <a:r>
              <a:rPr lang="uk-UA" b="1" dirty="0" smtClean="0"/>
              <a:t>Вугілля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8155764"/>
              </p:ext>
            </p:extLst>
          </p:nvPr>
        </p:nvGraphicFramePr>
        <p:xfrm>
          <a:off x="-2" y="873457"/>
          <a:ext cx="5732062" cy="522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465"/>
                <a:gridCol w="3644597"/>
              </a:tblGrid>
              <a:tr h="65357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біогенна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коричневий, чорний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зерниста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шарувата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органічні рештки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1,3-1,5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3576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u="none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AutoShape 2" descr="Вторичный кварцит золотосодержащий (Гидротермально измененная горная  порода). Из комплекта: Коллекция образцов кварца золотоносного | 展示品 |  サハリン州郷土博物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780" t="11001" r="8496" b="12489"/>
          <a:stretch/>
        </p:blipFill>
        <p:spPr>
          <a:xfrm>
            <a:off x="5827594" y="-2"/>
            <a:ext cx="3343702" cy="2088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390" y="1985751"/>
            <a:ext cx="3114419" cy="2224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4820" t="12148" r="3898" b="6609"/>
          <a:stretch/>
        </p:blipFill>
        <p:spPr>
          <a:xfrm>
            <a:off x="6073253" y="4312693"/>
            <a:ext cx="3418765" cy="227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51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206" y="20473"/>
            <a:ext cx="10481481" cy="552733"/>
          </a:xfrm>
        </p:spPr>
        <p:txBody>
          <a:bodyPr>
            <a:normAutofit/>
          </a:bodyPr>
          <a:lstStyle/>
          <a:p>
            <a:pPr algn="ctr"/>
            <a:r>
              <a:rPr lang="uk-UA" sz="3200" i="1" dirty="0" smtClean="0"/>
              <a:t>Класифікація осадових гірських порід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874" y="464916"/>
            <a:ext cx="7920635" cy="639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"/>
            <a:ext cx="12050972" cy="655092"/>
          </a:xfrm>
        </p:spPr>
        <p:txBody>
          <a:bodyPr>
            <a:noAutofit/>
          </a:bodyPr>
          <a:lstStyle/>
          <a:p>
            <a:pPr algn="ctr"/>
            <a:r>
              <a:rPr lang="uk-UA" b="1" i="1" dirty="0" smtClean="0"/>
              <a:t>Структури осадових порід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313834"/>
            <a:ext cx="5377218" cy="4602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За </a:t>
            </a:r>
            <a:r>
              <a:rPr lang="ru-RU" dirty="0" err="1"/>
              <a:t>генетичним</a:t>
            </a:r>
            <a:r>
              <a:rPr lang="ru-RU" dirty="0"/>
              <a:t> </a:t>
            </a:r>
            <a:r>
              <a:rPr lang="ru-RU" dirty="0" smtClean="0"/>
              <a:t>типом: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уламкова</a:t>
            </a:r>
            <a:r>
              <a:rPr lang="ru-RU" dirty="0" smtClean="0"/>
              <a:t> </a:t>
            </a:r>
            <a:r>
              <a:rPr lang="ru-RU" dirty="0"/>
              <a:t>— в </a:t>
            </a:r>
            <a:r>
              <a:rPr lang="ru-RU" dirty="0" err="1"/>
              <a:t>уламкових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глиниста — у </a:t>
            </a:r>
            <a:r>
              <a:rPr lang="ru-RU" dirty="0" err="1"/>
              <a:t>глинистих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зерниста — у </a:t>
            </a:r>
            <a:r>
              <a:rPr lang="ru-RU" dirty="0" err="1"/>
              <a:t>хемогенних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біогенна</a:t>
            </a:r>
            <a:r>
              <a:rPr lang="ru-RU" dirty="0"/>
              <a:t> — у </a:t>
            </a:r>
            <a:r>
              <a:rPr lang="ru-RU" dirty="0" err="1"/>
              <a:t>біогенних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182435" y="1197828"/>
            <a:ext cx="6196083" cy="483448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Структури уламкових порід: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великоуламкова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псефітова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діаметр</a:t>
            </a:r>
            <a:r>
              <a:rPr lang="ru-RU" dirty="0"/>
              <a:t> </a:t>
            </a:r>
            <a:r>
              <a:rPr lang="ru-RU" dirty="0" err="1"/>
              <a:t>часточок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 мм;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піщана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псамітова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часточки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2,0 – 0,05 мм;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 smtClean="0"/>
              <a:t>пилувата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 smtClean="0"/>
              <a:t>алевритова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часточки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0,05 – 0,005 мм;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smtClean="0"/>
              <a:t>глиниста </a:t>
            </a:r>
            <a:r>
              <a:rPr lang="ru-RU" dirty="0"/>
              <a:t>(</a:t>
            </a:r>
            <a:r>
              <a:rPr lang="ru-RU" dirty="0" err="1" smtClean="0"/>
              <a:t>пелітова</a:t>
            </a:r>
            <a:r>
              <a:rPr lang="ru-RU" dirty="0" smtClean="0"/>
              <a:t>) </a:t>
            </a:r>
            <a:r>
              <a:rPr lang="ru-RU" dirty="0"/>
              <a:t>— </a:t>
            </a:r>
            <a:r>
              <a:rPr lang="ru-RU" dirty="0" err="1"/>
              <a:t>часточки</a:t>
            </a:r>
            <a:r>
              <a:rPr lang="ru-RU" dirty="0"/>
              <a:t> </a:t>
            </a:r>
            <a:r>
              <a:rPr lang="ru-RU" dirty="0" err="1"/>
              <a:t>розміром</a:t>
            </a:r>
            <a:r>
              <a:rPr lang="ru-RU" dirty="0"/>
              <a:t> &lt; 0,005 мм.</a:t>
            </a:r>
          </a:p>
        </p:txBody>
      </p:sp>
    </p:spTree>
    <p:extLst>
      <p:ext uri="{BB962C8B-B14F-4D97-AF65-F5344CB8AC3E}">
        <p14:creationId xmlns:p14="http://schemas.microsoft.com/office/powerpoint/2010/main" val="348107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712292" cy="682388"/>
          </a:xfrm>
        </p:spPr>
        <p:txBody>
          <a:bodyPr>
            <a:normAutofit fontScale="90000"/>
          </a:bodyPr>
          <a:lstStyle/>
          <a:p>
            <a:pPr algn="just"/>
            <a:r>
              <a:rPr lang="uk-UA" b="1" i="1" dirty="0" smtClean="0"/>
              <a:t>Текстури осадових порід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63773" y="1105469"/>
            <a:ext cx="10822675" cy="5568286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dirty="0" smtClean="0"/>
              <a:t>масивна </a:t>
            </a:r>
            <a:r>
              <a:rPr lang="uk-UA" dirty="0"/>
              <a:t>—</a:t>
            </a:r>
            <a:r>
              <a:rPr lang="ru-RU" dirty="0" smtClean="0"/>
              <a:t>зерна </a:t>
            </a:r>
            <a:r>
              <a:rPr lang="uk-UA" dirty="0" smtClean="0"/>
              <a:t>мінералів розміщені без певного орієнтування;</a:t>
            </a:r>
          </a:p>
          <a:p>
            <a:r>
              <a:rPr lang="uk-UA" dirty="0" smtClean="0"/>
              <a:t>шарувата </a:t>
            </a:r>
            <a:r>
              <a:rPr lang="uk-UA" dirty="0"/>
              <a:t>—</a:t>
            </a:r>
            <a:r>
              <a:rPr lang="uk-UA" dirty="0" smtClean="0"/>
              <a:t> мінерали видовженої форми, розташовані паралельно (глини); </a:t>
            </a:r>
          </a:p>
          <a:p>
            <a:r>
              <a:rPr lang="uk-UA" dirty="0" smtClean="0"/>
              <a:t> безладна — часточки розташовані </a:t>
            </a:r>
            <a:r>
              <a:rPr lang="uk-UA" dirty="0" err="1" smtClean="0"/>
              <a:t>неорієнтовано</a:t>
            </a:r>
            <a:r>
              <a:rPr lang="uk-UA" dirty="0" smtClean="0"/>
              <a:t> (піски, </a:t>
            </a:r>
            <a:r>
              <a:rPr lang="uk-UA" dirty="0" err="1" smtClean="0"/>
              <a:t>псефіти</a:t>
            </a:r>
            <a:r>
              <a:rPr lang="uk-UA" dirty="0" smtClean="0"/>
              <a:t>);</a:t>
            </a:r>
          </a:p>
          <a:p>
            <a:r>
              <a:rPr lang="uk-UA" dirty="0" smtClean="0"/>
              <a:t> смугаста — чергуються смуги різного складу (яшма); </a:t>
            </a:r>
          </a:p>
          <a:p>
            <a:r>
              <a:rPr lang="uk-UA" dirty="0" smtClean="0"/>
              <a:t> пориста — виникає внаслідок розчинення, </a:t>
            </a:r>
            <a:r>
              <a:rPr lang="uk-UA" dirty="0" err="1" smtClean="0"/>
              <a:t>вилуження</a:t>
            </a:r>
            <a:r>
              <a:rPr lang="uk-UA" dirty="0" smtClean="0"/>
              <a:t> окремих компонентів (вапняки); </a:t>
            </a:r>
          </a:p>
          <a:p>
            <a:r>
              <a:rPr lang="uk-UA" dirty="0" smtClean="0"/>
              <a:t>концентрична (у сталактитах).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13620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47" y="108676"/>
            <a:ext cx="9601196" cy="955850"/>
          </a:xfrm>
        </p:spPr>
        <p:txBody>
          <a:bodyPr>
            <a:normAutofit/>
          </a:bodyPr>
          <a:lstStyle/>
          <a:p>
            <a:r>
              <a:rPr lang="uk-UA" b="1" i="1" dirty="0" smtClean="0"/>
              <a:t>Мінеральний склад</a:t>
            </a:r>
            <a:endParaRPr lang="uk-UA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3366237"/>
              </p:ext>
            </p:extLst>
          </p:nvPr>
        </p:nvGraphicFramePr>
        <p:xfrm>
          <a:off x="435593" y="1064526"/>
          <a:ext cx="2853517" cy="2361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83" b="91848" l="9489" r="95255"/>
                    </a14:imgEffect>
                  </a14:imgLayer>
                </a14:imgProps>
              </a:ext>
            </a:extLst>
          </a:blip>
          <a:srcRect l="6373" t="7483" r="2720" b="11564"/>
          <a:stretch/>
        </p:blipFill>
        <p:spPr>
          <a:xfrm>
            <a:off x="4291081" y="1064526"/>
            <a:ext cx="2715905" cy="1624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/>
          <a:srcRect l="6328" t="2690"/>
          <a:stretch/>
        </p:blipFill>
        <p:spPr>
          <a:xfrm>
            <a:off x="8727811" y="1064526"/>
            <a:ext cx="2702257" cy="140362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296" y="3530804"/>
            <a:ext cx="3707785" cy="27313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89778" l="3111" r="95556"/>
                    </a14:imgEffect>
                  </a14:imgLayer>
                </a14:imgProps>
              </a:ext>
            </a:extLst>
          </a:blip>
          <a:srcRect t="12756" r="4461" b="12099"/>
          <a:stretch/>
        </p:blipFill>
        <p:spPr>
          <a:xfrm>
            <a:off x="4468879" y="3421073"/>
            <a:ext cx="3160219" cy="24856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3"/>
          <a:srcRect l="12219" r="15712" b="2900"/>
          <a:stretch/>
        </p:blipFill>
        <p:spPr>
          <a:xfrm>
            <a:off x="7983940" y="3623532"/>
            <a:ext cx="3446128" cy="237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80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4480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Форми залягання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3974" t="31957" r="20087" b="26621"/>
          <a:stretch/>
        </p:blipFill>
        <p:spPr>
          <a:xfrm>
            <a:off x="1419367" y="593459"/>
            <a:ext cx="9667502" cy="626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82140"/>
            <a:ext cx="2538484" cy="518614"/>
          </a:xfrm>
        </p:spPr>
        <p:txBody>
          <a:bodyPr>
            <a:normAutofit fontScale="90000"/>
          </a:bodyPr>
          <a:lstStyle/>
          <a:p>
            <a:r>
              <a:rPr lang="uk-UA" sz="3200" b="1" i="1" dirty="0" smtClean="0"/>
              <a:t>Класифікація уламкових порід</a:t>
            </a:r>
            <a:endParaRPr lang="ru-RU" sz="3200" b="1" i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9" r="438" b="5344"/>
          <a:stretch/>
        </p:blipFill>
        <p:spPr>
          <a:xfrm>
            <a:off x="2287392" y="504967"/>
            <a:ext cx="9679126" cy="61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72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59809"/>
          </a:xfrm>
        </p:spPr>
        <p:txBody>
          <a:bodyPr/>
          <a:lstStyle/>
          <a:p>
            <a:r>
              <a:rPr lang="uk-UA" b="1" dirty="0" smtClean="0"/>
              <a:t>Брили, валуни, жорства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8697349"/>
              </p:ext>
            </p:extLst>
          </p:nvPr>
        </p:nvGraphicFramePr>
        <p:xfrm>
          <a:off x="169139" y="859809"/>
          <a:ext cx="6018664" cy="492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348"/>
                <a:gridCol w="3862316"/>
              </a:tblGrid>
              <a:tr h="60387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Діагностичні</a:t>
                      </a:r>
                      <a:r>
                        <a:rPr lang="uk-UA" baseline="0" dirty="0" smtClean="0"/>
                        <a:t> ознаки</a:t>
                      </a:r>
                      <a:endParaRPr lang="ru-RU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Генезис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уламкова</a:t>
                      </a:r>
                      <a:endParaRPr lang="ru-RU" dirty="0"/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Колір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сірий, коричневий, червоний</a:t>
                      </a:r>
                      <a:endParaRPr lang="uk-UA" sz="1800" kern="1200" noProof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Структура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грубоуламкова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Текстура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масивна, безладна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16341">
                <a:tc>
                  <a:txBody>
                    <a:bodyPr/>
                    <a:lstStyle/>
                    <a:p>
                      <a:r>
                        <a:rPr lang="uk-UA" dirty="0" smtClean="0"/>
                        <a:t>Мінеральний</a:t>
                      </a:r>
                      <a:r>
                        <a:rPr lang="uk-UA" baseline="0" dirty="0" smtClean="0"/>
                        <a:t> склад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fontAlgn="auto" latinLnBrk="0" hangingPunct="1">
                        <a:lnSpc>
                          <a:spcPct val="11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кварц, слюда, польові шпати</a:t>
                      </a:r>
                      <a:endParaRPr lang="uk-UA" sz="1800" u="none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Щільність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uk-UA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2,5-2,7 т/м³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4346"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Форми залягання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6990" indent="0" algn="l" defTabSz="914400" rtl="0" eaLnBrk="1" latinLnBrk="0" hangingPunct="1">
                        <a:lnSpc>
                          <a:spcPct val="111000"/>
                        </a:lnSpc>
                        <a:spcAft>
                          <a:spcPts val="0"/>
                        </a:spcAft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uk-UA" sz="1800" b="0" i="0" u="none" strike="noStrike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пласти,</a:t>
                      </a:r>
                      <a:r>
                        <a:rPr lang="uk-UA" sz="1800" b="0" i="0" u="none" strike="noStrik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окремості</a:t>
                      </a:r>
                      <a:endParaRPr lang="uk-UA" sz="1800" u="none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942" y="0"/>
            <a:ext cx="3169196" cy="23738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8882" r="2993" b="25243"/>
          <a:stretch/>
        </p:blipFill>
        <p:spPr>
          <a:xfrm>
            <a:off x="9239533" y="2373837"/>
            <a:ext cx="2797791" cy="21514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t="9793" r="1604"/>
          <a:stretch/>
        </p:blipFill>
        <p:spPr>
          <a:xfrm>
            <a:off x="6514442" y="4585648"/>
            <a:ext cx="4001158" cy="227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44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5396</TotalTime>
  <Words>532</Words>
  <Application>Microsoft Office PowerPoint</Application>
  <PresentationFormat>Широкоэкранный</PresentationFormat>
  <Paragraphs>215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Осадові гірські породи</vt:lpstr>
      <vt:lpstr>Презентация PowerPoint</vt:lpstr>
      <vt:lpstr>Класифікація осадових гірських порід </vt:lpstr>
      <vt:lpstr>Структури осадових порід</vt:lpstr>
      <vt:lpstr>Текстури осадових порід</vt:lpstr>
      <vt:lpstr>Мінеральний склад</vt:lpstr>
      <vt:lpstr>Форми залягання</vt:lpstr>
      <vt:lpstr>Класифікація уламкових порід</vt:lpstr>
      <vt:lpstr>Брили, валуни, жорства</vt:lpstr>
      <vt:lpstr>Конгломерат, брекчія </vt:lpstr>
      <vt:lpstr>Пісок</vt:lpstr>
      <vt:lpstr>Пісковик </vt:lpstr>
      <vt:lpstr>Алеврит</vt:lpstr>
      <vt:lpstr>Глина</vt:lpstr>
      <vt:lpstr>Боксит </vt:lpstr>
      <vt:lpstr>Кремінь </vt:lpstr>
      <vt:lpstr>Яшма</vt:lpstr>
      <vt:lpstr>Вапняк</vt:lpstr>
      <vt:lpstr>Торф</vt:lpstr>
      <vt:lpstr>Вугілля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Магматичні</dc:title>
  <dc:creator>Пользователь Windows</dc:creator>
  <cp:lastModifiedBy>Пользователь Windows</cp:lastModifiedBy>
  <cp:revision>151</cp:revision>
  <dcterms:created xsi:type="dcterms:W3CDTF">2020-03-29T08:08:39Z</dcterms:created>
  <dcterms:modified xsi:type="dcterms:W3CDTF">2022-12-23T08:10:38Z</dcterms:modified>
</cp:coreProperties>
</file>