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262" r:id="rId3"/>
    <p:sldId id="263" r:id="rId4"/>
    <p:sldId id="264" r:id="rId5"/>
    <p:sldId id="265" r:id="rId6"/>
    <p:sldId id="266" r:id="rId7"/>
    <p:sldId id="275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6" r:id="rId16"/>
    <p:sldId id="27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BECA"/>
    <a:srgbClr val="AFAFAF"/>
    <a:srgbClr val="8B8D8C"/>
    <a:srgbClr val="0F2745"/>
    <a:srgbClr val="2540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3" autoAdjust="0"/>
    <p:restoredTop sz="94660"/>
  </p:normalViewPr>
  <p:slideViewPr>
    <p:cSldViewPr>
      <p:cViewPr>
        <p:scale>
          <a:sx n="89" d="100"/>
          <a:sy n="89" d="100"/>
        </p:scale>
        <p:origin x="-1267" y="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27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DC86FF-B02C-4415-9ACC-F6DD6F21A403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4CBAAC-D6B0-4D10-8ECD-FF4E54CB4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05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F896-FB99-42F4-B5E8-63067300574A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B1645-146B-4DBE-87E4-1791E4152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388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F896-FB99-42F4-B5E8-63067300574A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B1645-146B-4DBE-87E4-1791E4152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34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F896-FB99-42F4-B5E8-63067300574A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B1645-146B-4DBE-87E4-1791E4152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714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F896-FB99-42F4-B5E8-63067300574A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B1645-146B-4DBE-87E4-1791E4152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935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F896-FB99-42F4-B5E8-63067300574A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B1645-146B-4DBE-87E4-1791E4152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404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F896-FB99-42F4-B5E8-63067300574A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B1645-146B-4DBE-87E4-1791E4152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475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F896-FB99-42F4-B5E8-63067300574A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B1645-146B-4DBE-87E4-1791E4152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993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F896-FB99-42F4-B5E8-63067300574A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B1645-146B-4DBE-87E4-1791E4152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73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F896-FB99-42F4-B5E8-63067300574A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B1645-146B-4DBE-87E4-1791E4152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216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F896-FB99-42F4-B5E8-63067300574A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B1645-146B-4DBE-87E4-1791E4152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549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F896-FB99-42F4-B5E8-63067300574A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B1645-146B-4DBE-87E4-1791E4152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080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5F896-FB99-42F4-B5E8-63067300574A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B1645-146B-4DBE-87E4-1791E4152F97}" type="slidenum">
              <a:rPr lang="en-US" smtClean="0"/>
              <a:t>‹#›</a:t>
            </a:fld>
            <a:endParaRPr lang="en-US"/>
          </a:p>
        </p:txBody>
      </p:sp>
      <p:pic>
        <p:nvPicPr>
          <p:cNvPr id="33" name="Picture 3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2000208" cy="1500156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991"/>
          <a:stretch/>
        </p:blipFill>
        <p:spPr>
          <a:xfrm>
            <a:off x="1905000" y="1"/>
            <a:ext cx="7243948" cy="1500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312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1563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14400" y="152401"/>
            <a:ext cx="8001000" cy="304698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uk-UA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b="1" dirty="0" smtClean="0">
                <a:solidFill>
                  <a:srgbClr val="FF0000"/>
                </a:solidFill>
              </a:rPr>
              <a:t>Проведення </a:t>
            </a:r>
            <a:r>
              <a:rPr lang="uk-UA" sz="3600" b="1" dirty="0">
                <a:solidFill>
                  <a:srgbClr val="FF0000"/>
                </a:solidFill>
              </a:rPr>
              <a:t>нарад, переговорів, </a:t>
            </a:r>
            <a:r>
              <a:rPr lang="uk-UA" sz="3600" b="1" dirty="0" smtClean="0">
                <a:solidFill>
                  <a:srgbClr val="FF0000"/>
                </a:solidFill>
              </a:rPr>
              <a:t>зборів </a:t>
            </a:r>
          </a:p>
          <a:p>
            <a:pPr algn="ctr"/>
            <a:r>
              <a:rPr lang="uk-UA" sz="3600" b="1" dirty="0" smtClean="0">
                <a:solidFill>
                  <a:srgbClr val="FF0000"/>
                </a:solidFill>
              </a:rPr>
              <a:t> </a:t>
            </a:r>
          </a:p>
          <a:p>
            <a:endParaRPr lang="en-US" sz="28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886200" y="6096000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423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різновидом наради бувають :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 fontScale="40000" lnSpcReduction="20000"/>
          </a:bodyPr>
          <a:lstStyle/>
          <a:p>
            <a:pPr marL="0" indent="285750" algn="just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навчальна</a:t>
            </a: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інструктивна</a:t>
            </a: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форма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наради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чітке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призначення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ознайомлення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окремою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ділянкою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новими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положеннями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законами уряду і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відомчих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інстанцій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pPr marL="0" indent="285750" algn="just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 </a:t>
            </a:r>
            <a:r>
              <a:rPr lang="ru-RU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інформаційна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на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ній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учасників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знайомлять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певними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даними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вводяться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діловиробничий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стосуються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ділянок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При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заздалегідь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підготовлений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письмовому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вигляді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ряд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витягів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них),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носіями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певного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питань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indent="285750" algn="just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 </a:t>
            </a:r>
            <a:r>
              <a:rPr lang="ru-RU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диспетчерська</a:t>
            </a: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("</a:t>
            </a:r>
            <a:r>
              <a:rPr lang="ru-RU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п'ятихвилинка</a:t>
            </a: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")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стихійний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вид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наради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меті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охопити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три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стадії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збір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переробку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прийняття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Вона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завершуватися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повідомленням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конкретних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розпоряджень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Подекуди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така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форма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наради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супроводжується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попередньою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підготовкою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рапортів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усній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письмовій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доповідних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записок),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значно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економить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робочий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та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зусилля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285750" algn="just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 </a:t>
            </a:r>
            <a:r>
              <a:rPr lang="ru-RU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дискусійна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найдемократичніший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структурою вид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нарад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такому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засіданні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кожен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вільно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висловити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свою думку,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навіть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така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думка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розходиться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думкою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більшості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думкою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керівника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Така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нарада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творчий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почасти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народжуються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цікаві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пропозиції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глибокого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остаточного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формулювання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стати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справді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цінним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надбанням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285750" algn="just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 </a:t>
            </a:r>
            <a:r>
              <a:rPr lang="ru-RU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диктаторська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особливий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вид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наради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ініціативою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керівництва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певного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певної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ділянки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призначена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вузького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кола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відділ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фінансів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маркетингу,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кадрів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.);</a:t>
            </a:r>
          </a:p>
          <a:p>
            <a:pPr marL="0" indent="285750" algn="just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 </a:t>
            </a:r>
            <a:r>
              <a:rPr lang="ru-RU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автократична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вид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наради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наперед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чіткий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хід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готується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всіма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учасниками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заздалегідь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Діє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принципом: "Запит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керівника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відповідь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підлеглого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учасника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)";</a:t>
            </a:r>
          </a:p>
          <a:p>
            <a:pPr marL="0" indent="285750" algn="just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 </a:t>
            </a:r>
            <a:r>
              <a:rPr lang="ru-RU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сегрегативна</a:t>
            </a: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відокремлена</a:t>
            </a: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заздалегідь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повідомляється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особа та тема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виступу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найконкретніша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форма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наради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чітко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встановлені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межі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регламенту та коло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питань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повідомляються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представлені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обговорення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30006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</a:rPr>
              <a:t>Класифікація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</a:rPr>
              <a:t> 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</a:rPr>
              <a:t>ділових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</a:rPr>
              <a:t>нарад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</a:rPr>
              <a:t>:</a:t>
            </a:r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</a:rPr>
            </a:b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1981200"/>
            <a:ext cx="5595413" cy="47047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354013" algn="just">
              <a:buNone/>
            </a:pPr>
            <a:r>
              <a:rPr lang="ru-RU" sz="2900" dirty="0" smtClean="0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900" dirty="0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ru-RU" sz="2900" b="1" i="1" dirty="0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900" b="1" i="1" dirty="0" err="1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цілями</a:t>
            </a:r>
            <a:r>
              <a:rPr lang="ru-RU" sz="2900" dirty="0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lvl="1" indent="354013" algn="just">
              <a:buNone/>
            </a:pPr>
            <a:r>
              <a:rPr lang="ru-RU" sz="2900" dirty="0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900" dirty="0" err="1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навчальні</a:t>
            </a:r>
            <a:r>
              <a:rPr lang="ru-RU" sz="2900" dirty="0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(мета </a:t>
            </a:r>
            <a:r>
              <a:rPr lang="ru-RU" sz="2900" dirty="0" err="1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наради</a:t>
            </a:r>
            <a:r>
              <a:rPr lang="ru-RU" sz="2900" dirty="0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900" dirty="0" err="1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передати</a:t>
            </a:r>
            <a:r>
              <a:rPr lang="ru-RU" sz="2900" dirty="0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учасникам</a:t>
            </a:r>
            <a:r>
              <a:rPr lang="ru-RU" sz="2900" dirty="0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певні</a:t>
            </a:r>
            <a:r>
              <a:rPr lang="ru-RU" sz="2900" dirty="0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sz="2900" dirty="0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sz="2900" dirty="0" err="1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sz="2900" dirty="0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самим </a:t>
            </a:r>
            <a:r>
              <a:rPr lang="ru-RU" sz="2900" dirty="0" err="1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підвищити</a:t>
            </a:r>
            <a:r>
              <a:rPr lang="ru-RU" sz="2900" dirty="0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900" dirty="0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кваліфікацію</a:t>
            </a:r>
            <a:r>
              <a:rPr lang="ru-RU" sz="2900" dirty="0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lvl="1" indent="354013" algn="just">
              <a:buNone/>
            </a:pPr>
            <a:r>
              <a:rPr lang="ru-RU" sz="2900" dirty="0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900" dirty="0" err="1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роз'яснювальні</a:t>
            </a:r>
            <a:r>
              <a:rPr lang="ru-RU" sz="2900" dirty="0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900" dirty="0" err="1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</a:t>
            </a:r>
            <a:r>
              <a:rPr lang="ru-RU" sz="2900" dirty="0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намагається</a:t>
            </a:r>
            <a:r>
              <a:rPr lang="ru-RU" sz="2900" dirty="0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переконати</a:t>
            </a:r>
            <a:r>
              <a:rPr lang="ru-RU" sz="2900" dirty="0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учасників</a:t>
            </a:r>
            <a:r>
              <a:rPr lang="ru-RU" sz="2900" dirty="0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наради</a:t>
            </a:r>
            <a:r>
              <a:rPr lang="ru-RU" sz="2900" dirty="0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900" dirty="0" err="1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необхідності</a:t>
            </a:r>
            <a:r>
              <a:rPr lang="ru-RU" sz="2900" dirty="0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900" dirty="0" err="1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вірності</a:t>
            </a:r>
            <a:r>
              <a:rPr lang="ru-RU" sz="2900" dirty="0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900" dirty="0" err="1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своєчасності</a:t>
            </a:r>
            <a:r>
              <a:rPr lang="ru-RU" sz="2900" dirty="0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900" dirty="0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стратегії</a:t>
            </a:r>
            <a:r>
              <a:rPr lang="ru-RU" sz="2900" dirty="0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900" dirty="0" err="1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lang="ru-RU" sz="2900" dirty="0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lvl="1" indent="354013" algn="just">
              <a:buNone/>
            </a:pPr>
            <a:r>
              <a:rPr lang="ru-RU" sz="2900" dirty="0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900" dirty="0" err="1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проблемні</a:t>
            </a:r>
            <a:r>
              <a:rPr lang="ru-RU" sz="2900" dirty="0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(мета </a:t>
            </a:r>
            <a:r>
              <a:rPr lang="ru-RU" sz="2900" dirty="0" err="1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наради</a:t>
            </a:r>
            <a:r>
              <a:rPr lang="ru-RU" sz="2900" dirty="0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900" dirty="0" err="1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розробка</a:t>
            </a:r>
            <a:r>
              <a:rPr lang="ru-RU" sz="2900" dirty="0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шляхів</a:t>
            </a:r>
            <a:r>
              <a:rPr lang="ru-RU" sz="2900" dirty="0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900" dirty="0" err="1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RU" sz="2900" dirty="0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2900" dirty="0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проблем); </a:t>
            </a:r>
            <a:r>
              <a:rPr lang="ru-RU" sz="2900" dirty="0" err="1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координаційні</a:t>
            </a:r>
            <a:r>
              <a:rPr lang="ru-RU" sz="2900" dirty="0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(мета </a:t>
            </a:r>
            <a:r>
              <a:rPr lang="ru-RU" sz="2900" dirty="0" err="1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наради</a:t>
            </a:r>
            <a:r>
              <a:rPr lang="ru-RU" sz="2900" dirty="0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900" dirty="0" err="1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координація</a:t>
            </a:r>
            <a:r>
              <a:rPr lang="ru-RU" sz="2900" dirty="0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900" dirty="0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підрозділів</a:t>
            </a:r>
            <a:r>
              <a:rPr lang="ru-RU" sz="2900" dirty="0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lvl="1" indent="354013" algn="just">
              <a:buNone/>
            </a:pPr>
            <a:r>
              <a:rPr lang="ru-RU" sz="2900" dirty="0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900" dirty="0" err="1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інформаційні</a:t>
            </a:r>
            <a:r>
              <a:rPr lang="ru-RU" sz="2900" dirty="0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(мета </a:t>
            </a:r>
            <a:r>
              <a:rPr lang="ru-RU" sz="2900" dirty="0" err="1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наради</a:t>
            </a:r>
            <a:r>
              <a:rPr lang="ru-RU" sz="2900" dirty="0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900" dirty="0" err="1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sz="2900" dirty="0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збору</a:t>
            </a:r>
            <a:r>
              <a:rPr lang="ru-RU" sz="2900" dirty="0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900" dirty="0" err="1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обміну</a:t>
            </a:r>
            <a:r>
              <a:rPr lang="ru-RU" sz="2900" dirty="0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900" dirty="0" err="1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узагальнення</a:t>
            </a:r>
            <a:r>
              <a:rPr lang="ru-RU" sz="2900" dirty="0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2900" dirty="0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будь-</a:t>
            </a:r>
            <a:r>
              <a:rPr lang="ru-RU" sz="2900" dirty="0" err="1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sz="2900" dirty="0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2900" dirty="0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900" dirty="0" err="1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sz="2900" dirty="0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поглядів</a:t>
            </a:r>
            <a:r>
              <a:rPr lang="ru-RU" sz="2900" dirty="0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учасників</a:t>
            </a:r>
            <a:r>
              <a:rPr lang="ru-RU" sz="2900" dirty="0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наради</a:t>
            </a:r>
            <a:r>
              <a:rPr lang="ru-RU" sz="2900" dirty="0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354013" algn="just">
              <a:buNone/>
            </a:pPr>
            <a:r>
              <a:rPr lang="ru-RU" sz="2900" dirty="0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2. </a:t>
            </a:r>
            <a:r>
              <a:rPr lang="ru-RU" sz="2900" b="1" i="1" dirty="0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способом </a:t>
            </a:r>
            <a:r>
              <a:rPr lang="ru-RU" sz="2900" b="1" i="1" dirty="0" err="1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2900" b="1" i="1" dirty="0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900" dirty="0">
              <a:solidFill>
                <a:srgbClr val="24242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54013" algn="just">
              <a:buNone/>
            </a:pPr>
            <a:r>
              <a:rPr lang="ru-RU" sz="2900" dirty="0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900" dirty="0" err="1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диктаторські</a:t>
            </a:r>
            <a:r>
              <a:rPr lang="ru-RU" sz="2900" dirty="0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354013" algn="just">
              <a:buNone/>
            </a:pPr>
            <a:r>
              <a:rPr lang="ru-RU" sz="2900" dirty="0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900" dirty="0" err="1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автократичні</a:t>
            </a:r>
            <a:r>
              <a:rPr lang="ru-RU" sz="2900" dirty="0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354013" algn="just">
              <a:buNone/>
            </a:pPr>
            <a:r>
              <a:rPr lang="ru-RU" sz="2900" dirty="0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900" dirty="0" err="1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сегрегативні</a:t>
            </a:r>
            <a:r>
              <a:rPr lang="ru-RU" sz="2900" dirty="0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354013" algn="just">
              <a:buNone/>
            </a:pPr>
            <a:r>
              <a:rPr lang="ru-RU" sz="2900" dirty="0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900" dirty="0" err="1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дискусійні</a:t>
            </a:r>
            <a:r>
              <a:rPr lang="ru-RU" sz="2900" dirty="0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354013" algn="just">
              <a:buNone/>
            </a:pPr>
            <a:r>
              <a:rPr lang="ru-RU" sz="2900" dirty="0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900" dirty="0" err="1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довільні</a:t>
            </a:r>
            <a:r>
              <a:rPr lang="ru-RU" sz="2900" dirty="0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354013" algn="just">
              <a:buNone/>
            </a:pPr>
            <a:r>
              <a:rPr lang="ru-RU" sz="2900" dirty="0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3. </a:t>
            </a:r>
            <a:r>
              <a:rPr lang="ru-RU" sz="2900" b="1" i="1" dirty="0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900" b="1" i="1" dirty="0" err="1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ступенем</a:t>
            </a:r>
            <a:r>
              <a:rPr lang="ru-RU" sz="2900" b="1" i="1" dirty="0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i="1" dirty="0" err="1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підготовленості</a:t>
            </a:r>
            <a:r>
              <a:rPr lang="ru-RU" sz="2900" dirty="0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lvl="1" indent="0" algn="just">
              <a:buNone/>
            </a:pPr>
            <a:r>
              <a:rPr lang="ru-RU" sz="2900" dirty="0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900" dirty="0" err="1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заплановані</a:t>
            </a:r>
            <a:r>
              <a:rPr lang="ru-RU" sz="2900" dirty="0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lvl="1" indent="0" algn="just">
              <a:buNone/>
            </a:pPr>
            <a:r>
              <a:rPr lang="ru-RU" sz="2900" dirty="0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900" dirty="0" err="1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позапланові</a:t>
            </a:r>
            <a:r>
              <a:rPr lang="ru-RU" sz="2900" dirty="0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65407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427038"/>
          </a:xfrm>
        </p:spPr>
        <p:txBody>
          <a:bodyPr>
            <a:noAutofit/>
          </a:bodyPr>
          <a:lstStyle/>
          <a:p>
            <a:r>
              <a:rPr lang="ru-RU" sz="2800" b="1" i="1" dirty="0" err="1"/>
              <a:t>Рекомендації</a:t>
            </a:r>
            <a:r>
              <a:rPr lang="ru-RU" sz="2800" b="1" i="1" dirty="0"/>
              <a:t> з </a:t>
            </a:r>
            <a:r>
              <a:rPr lang="ru-RU" sz="2800" b="1" i="1" dirty="0" err="1"/>
              <a:t>організації</a:t>
            </a:r>
            <a:r>
              <a:rPr lang="ru-RU" sz="2800" b="1" i="1" dirty="0"/>
              <a:t> та </a:t>
            </a:r>
            <a:r>
              <a:rPr lang="ru-RU" sz="2800" b="1" i="1" dirty="0" err="1"/>
              <a:t>проведення</a:t>
            </a:r>
            <a:r>
              <a:rPr lang="ru-RU" sz="2800" b="1" i="1" dirty="0"/>
              <a:t> </a:t>
            </a:r>
            <a:r>
              <a:rPr lang="ru-RU" sz="2800" b="1" i="1" dirty="0" err="1" smtClean="0"/>
              <a:t>нарад</a:t>
            </a:r>
            <a:r>
              <a:rPr lang="ru-RU" sz="2800" b="1" i="1" dirty="0" smtClean="0"/>
              <a:t>, </a:t>
            </a:r>
            <a:r>
              <a:rPr lang="ru-RU" sz="2800" b="1" i="1" dirty="0" err="1" smtClean="0"/>
              <a:t>зборів</a:t>
            </a:r>
            <a:r>
              <a:rPr lang="ru-RU" sz="2800" b="1" i="1" dirty="0" smtClean="0"/>
              <a:t>, </a:t>
            </a:r>
            <a:r>
              <a:rPr lang="ru-RU" sz="2800" b="1" i="1" dirty="0" err="1" smtClean="0"/>
              <a:t>переговорів</a:t>
            </a:r>
            <a:r>
              <a:rPr lang="ru-RU" sz="2800" b="1" i="1" dirty="0" smtClean="0"/>
              <a:t>:</a:t>
            </a: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437" y="2357437"/>
            <a:ext cx="4195763" cy="41957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43000"/>
            <a:ext cx="9067800" cy="57150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наради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Сформулювати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тему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порядок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денний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погодити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керівництвом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коли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готує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обговорити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безпосередніми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заступниками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помічниками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приміщення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подбати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оснащення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урахуванням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Одержати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тексти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заявок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бажання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виступити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обговорюваних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все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канцелярське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приладдя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включаючи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папір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записники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нотатники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копії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порядку денного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справу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листування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включаючи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присутні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довідники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інструкції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день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наради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документами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папером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нотаток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Провести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реєстрацію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Зачитати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порядок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денний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вибаченням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Зафіксувати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обговорення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прізвища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виступаючих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стенографії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текстового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запису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(диктофон,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відеокамера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магнітофон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>
              <a:lnSpc>
                <a:spcPct val="170000"/>
              </a:lnSpc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8080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276600"/>
            <a:ext cx="4419600" cy="33104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2057400" y="282258"/>
            <a:ext cx="6858000" cy="42043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наради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 протоколу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погодити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ведучим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(головою)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Оформити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протокол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кінцевій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редакції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розіслати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(поза межами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Оформити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всю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кореспонденцію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стосувалася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обговорювалися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Підшити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справу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копії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листів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підготовлені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протокольного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наради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2043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/>
          </a:bodyPr>
          <a:lstStyle/>
          <a:p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правила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керівника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наради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зборів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переговорів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05400"/>
          </a:xfrm>
        </p:spPr>
        <p:txBody>
          <a:bodyPr>
            <a:normAutofit fontScale="55000" lnSpcReduction="20000"/>
          </a:bodyPr>
          <a:lstStyle/>
          <a:p>
            <a:pPr marL="0" indent="354013" algn="just">
              <a:buFont typeface="Wingdings" panose="05000000000000000000" pitchFamily="2" charset="2"/>
              <a:buChar char="Ø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повинна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починатися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критикою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боку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заслуг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підлеглих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відкриття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дискусії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повинно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спиратися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достовірним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довідатися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думки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співробітників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обговорюваних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починати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висловлення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точки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підтвердити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думку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Вона повинна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повинен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готовий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серйозно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точки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висловлюються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співробітниками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відкоригувати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думку.</a:t>
            </a:r>
          </a:p>
          <a:p>
            <a:pPr marL="0" indent="354013" algn="just">
              <a:buFont typeface="Wingdings" panose="05000000000000000000" pitchFamily="2" charset="2"/>
              <a:buChar char="Ø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ніколи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відразу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висловлює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думку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стоять на порядку денному.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описує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проблему, яку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розв’язати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висловлюючи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спонукати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співробітників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мислення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розширити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інформативну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базу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готовий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слухати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співробітників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354013" algn="just">
              <a:buFont typeface="Wingdings" panose="05000000000000000000" pitchFamily="2" charset="2"/>
              <a:buChar char="Ø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Ведучий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повинен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слухати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слухати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слухати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Цієї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вимоги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нелегко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дотримуватися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умінням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слухати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керів­ник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співробітникам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зрозуміти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думка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дійсно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готовий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присвятити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всю свою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увагу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метою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довідатися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думку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повинен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переадресувати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співробітникам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закликати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висловити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свою думку.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Уважно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слухати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наводити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контраргументи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354013" algn="just">
              <a:buFont typeface="Wingdings" panose="05000000000000000000" pitchFamily="2" charset="2"/>
              <a:buChar char="Ø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враховувати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«закон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самозбереження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закон).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Зрозуміти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недотримання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354013">
              <a:buFont typeface="Wingdings" panose="05000000000000000000" pitchFamily="2" charset="2"/>
              <a:buChar char="Ø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917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762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Завершальний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наради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Підведення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підсумків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ухвалення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" y="1447800"/>
            <a:ext cx="9113520" cy="5287963"/>
          </a:xfrm>
        </p:spPr>
        <p:txBody>
          <a:bodyPr>
            <a:normAutofit fontScale="92500" lnSpcReduction="20000"/>
          </a:bodyPr>
          <a:lstStyle/>
          <a:p>
            <a:pPr marL="0" indent="354013"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наради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первинний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офіційний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документ,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вимагати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співробітників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доручених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Секретар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зборів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фіксує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найважливіші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моменти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виконавців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354013">
              <a:buNone/>
            </a:pP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Завершальний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ухва­лення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узгодження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умов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нараді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приймається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всіма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разом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кожним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того,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наскільки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учасникові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вдалося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включити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коментарі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залежить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354013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формулюванні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пояснюється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ким і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повинно бути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буде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підведено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підсумки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розсилання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протоколу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виписки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протоколу)),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приймається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широту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(весь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354013">
              <a:buNone/>
            </a:pP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прийматися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двома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шляхами:</a:t>
            </a:r>
          </a:p>
          <a:p>
            <a:pPr marL="0" indent="354013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 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обрана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комісія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заздалегідь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проект. Проект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зачитується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вносять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корективи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приймають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результатами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голосування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354013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 голова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зборів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підводить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підсумки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обговорення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формулює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354013">
              <a:buNone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ухвалення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особа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контроль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354013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7605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" y="2209800"/>
            <a:ext cx="80772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Завдння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 Дайте відповіді на запитання: </a:t>
            </a:r>
          </a:p>
          <a:p>
            <a:pPr indent="354013">
              <a:buFont typeface="Wingdings" panose="05000000000000000000" pitchFamily="2" charset="2"/>
              <a:buChar char="Ø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Які існують типи нарад?  </a:t>
            </a:r>
          </a:p>
          <a:p>
            <a:pPr indent="354013">
              <a:buFont typeface="Wingdings" panose="05000000000000000000" pitchFamily="2" charset="2"/>
              <a:buChar char="Ø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 і чому фіксують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резельтати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нарад? </a:t>
            </a:r>
          </a:p>
          <a:p>
            <a:pPr indent="354013">
              <a:buFont typeface="Wingdings" panose="05000000000000000000" pitchFamily="2" charset="2"/>
              <a:buChar char="Ø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Що потрібно для того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нарада пройшла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indent="354013">
              <a:buFont typeface="Wingdings" panose="05000000000000000000" pitchFamily="2" charset="2"/>
              <a:buChar char="Ø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Які основні етапи включає підготовка наради?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 2. Допишіть речення  </a:t>
            </a:r>
          </a:p>
          <a:p>
            <a:pPr indent="354013">
              <a:buFont typeface="Wingdings" panose="05000000000000000000" pitchFamily="2" charset="2"/>
              <a:buChar char="Ø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Інформаційна нарада потрібна для… </a:t>
            </a:r>
          </a:p>
          <a:p>
            <a:pPr indent="354013">
              <a:buFont typeface="Wingdings" panose="05000000000000000000" pitchFamily="2" charset="2"/>
              <a:buChar char="Ø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Оптимальна  тривалість часу  наради… </a:t>
            </a:r>
          </a:p>
          <a:p>
            <a:pPr indent="354013">
              <a:buFont typeface="Wingdings" panose="05000000000000000000" pitchFamily="2" charset="2"/>
              <a:buChar char="Ø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Наради рекомендують проводити у такий час… </a:t>
            </a:r>
          </a:p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 3. Напишіть невелике повідомлення на тему: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 Я готуюсь до наради»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24200" y="685800"/>
            <a:ext cx="1820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Картка завдань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249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Нарада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це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об'єднаного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однією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метою і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керованою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особою,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входить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розпорядча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-7779" y="1524000"/>
            <a:ext cx="3008313" cy="4691063"/>
          </a:xfrm>
        </p:spPr>
        <p:txBody>
          <a:bodyPr>
            <a:normAutofit/>
          </a:bodyPr>
          <a:lstStyle/>
          <a:p>
            <a:pPr algn="just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Переговори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взаємозв’язку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людьми, яку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угоди, коли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обидві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однакові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протилежні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1676400"/>
            <a:ext cx="586740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58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4880" y="22860"/>
            <a:ext cx="8229600" cy="1066800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наради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досконально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підготувати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чітко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організувати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урахуванням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сукупності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обов’язкових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елементів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28800"/>
            <a:ext cx="7988643" cy="3429000"/>
          </a:xfrm>
        </p:spPr>
      </p:pic>
    </p:spTree>
    <p:extLst>
      <p:ext uri="{BB962C8B-B14F-4D97-AF65-F5344CB8AC3E}">
        <p14:creationId xmlns:p14="http://schemas.microsoft.com/office/powerpoint/2010/main" val="95382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 </a:t>
            </a:r>
            <a:r>
              <a:rPr lang="ru-RU" b="1" dirty="0" err="1"/>
              <a:t>Проведення</a:t>
            </a:r>
            <a:r>
              <a:rPr lang="ru-RU" b="1" dirty="0"/>
              <a:t> </a:t>
            </a:r>
            <a:r>
              <a:rPr lang="ru-RU" b="1" dirty="0" err="1" smtClean="0"/>
              <a:t>наради</a:t>
            </a:r>
            <a:r>
              <a:rPr lang="ru-RU" b="1" dirty="0" smtClean="0"/>
              <a:t>, </a:t>
            </a:r>
            <a:r>
              <a:rPr lang="ru-RU" b="1" dirty="0" err="1" smtClean="0"/>
              <a:t>переговорів</a:t>
            </a:r>
            <a:r>
              <a:rPr lang="ru-RU" b="1" dirty="0" smtClean="0"/>
              <a:t>, </a:t>
            </a:r>
            <a:r>
              <a:rPr lang="ru-RU" b="1" dirty="0" err="1" smtClean="0"/>
              <a:t>зборів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066800"/>
            <a:ext cx="5791200" cy="5791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1143000"/>
            <a:ext cx="8915400" cy="52578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354013" algn="just"/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Відкриваючи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нараду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виголошує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вступне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слово,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повідомляє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склад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присутніх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потреби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називає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прізвище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ім'я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батькові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посади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деяких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учасників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учасників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наради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повинно бути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невідомих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354013" algn="just"/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Потім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оголошують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порядок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денний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наради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повідомляють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регламент.</a:t>
            </a:r>
          </a:p>
          <a:p>
            <a:pPr marL="0" indent="354013" algn="just"/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Рекомендований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регламент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традиційних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нарад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таким: </a:t>
            </a:r>
            <a:endParaRPr lang="en-US" sz="23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54013" algn="just"/>
            <a:r>
              <a:rPr lang="ru-RU" sz="2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вступне</a:t>
            </a:r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слово - 5-7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хв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sz="23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54013" algn="just"/>
            <a:r>
              <a:rPr lang="ru-RU" sz="2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доповідь</a:t>
            </a:r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- 25-30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хв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sz="23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54013" algn="just"/>
            <a:r>
              <a:rPr lang="ru-RU" sz="2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відповіді</a:t>
            </a:r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доповідача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запитання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- 5-7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хв</a:t>
            </a:r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23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54013" algn="just"/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виступи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дебатах - 3-5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хв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sz="23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54013" algn="just"/>
            <a:r>
              <a:rPr lang="ru-RU" sz="2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викладення</a:t>
            </a:r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проекту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- 3-5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хв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sz="23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54013" algn="just"/>
            <a:r>
              <a:rPr lang="ru-RU" sz="2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обговорення</a:t>
            </a:r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прийняття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- 8-10 </a:t>
            </a:r>
            <a:r>
              <a:rPr lang="ru-RU" sz="2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хв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45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Після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 того, як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прийнято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рішення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 про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необхідність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проведення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наради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,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визначають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 порядок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денний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 і склад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її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учасників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час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підготовки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порядку денного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 тему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відповідної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наради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обговорюваних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проблем;</a:t>
            </a:r>
          </a:p>
          <a:p>
            <a:pPr marL="0" indent="0" algn="just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 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повинен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задовольняти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кінцевий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езультат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наради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для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мети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наради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 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хто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яку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підготовчу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роботу повинен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доцільно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створити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порядку денного,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попередніх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нарад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підрозділах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827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Помилки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, </a:t>
            </a:r>
            <a:r>
              <a:rPr lang="ru-RU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яких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ru-RU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найчастіше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ru-RU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припускаються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ru-RU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під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 час </a:t>
            </a:r>
            <a:r>
              <a:rPr lang="ru-RU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визначення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ru-RU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тривалості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ru-RU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нарад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, </a:t>
            </a:r>
            <a:r>
              <a:rPr lang="ru-RU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переговорів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:</a:t>
            </a:r>
            <a:r>
              <a:rPr lang="ru-RU" dirty="0">
                <a:solidFill>
                  <a:srgbClr val="666666"/>
                </a:solidFill>
                <a:latin typeface="Tahoma" panose="020B0604030504040204" pitchFamily="34" charset="0"/>
              </a:rPr>
              <a:t/>
            </a:r>
            <a:br>
              <a:rPr lang="ru-RU" dirty="0">
                <a:solidFill>
                  <a:srgbClr val="666666"/>
                </a:solidFill>
                <a:latin typeface="Tahoma" panose="020B0604030504040204" pitchFamily="34" charset="0"/>
              </a:rPr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3487" y="1546700"/>
            <a:ext cx="3285713" cy="24611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регламентується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дотримується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плануються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занадто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довгими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робляться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перерви;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обмежується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доповіді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виступи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невміння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коротко та ясно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думки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855561"/>
            <a:ext cx="4114800" cy="27382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31235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Для проведення наради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4525963"/>
          </a:xfrm>
        </p:spPr>
        <p:txBody>
          <a:bodyPr>
            <a:normAutofit fontScale="55000" lnSpcReduction="20000"/>
          </a:bodyPr>
          <a:lstStyle/>
          <a:p>
            <a:pPr marL="0" indent="354013">
              <a:lnSpc>
                <a:spcPct val="170000"/>
              </a:lnSpc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1.Треба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день і час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54013">
              <a:lnSpc>
                <a:spcPct val="170000"/>
              </a:lnSpc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відводити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день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тижня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правильно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спланувати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підготуватися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54013">
              <a:lnSpc>
                <a:spcPct val="170000"/>
              </a:lnSpc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3.Найкращий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день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середа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четвер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тижнева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крива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працездатності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помітний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спад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понеділок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п’ятницю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біоритмів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дня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спостерігаються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два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працездатності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перший — з 11 до 12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години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другий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16 і 18 годинами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354013">
              <a:lnSpc>
                <a:spcPct val="170000"/>
              </a:lnSpc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будь-яка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ритм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половині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дня (перший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недоцільно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08437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7400" y="228600"/>
            <a:ext cx="6858000" cy="2362200"/>
          </a:xfrm>
        </p:spPr>
        <p:txBody>
          <a:bodyPr>
            <a:noAutofit/>
          </a:bodyPr>
          <a:lstStyle/>
          <a:p>
            <a:pPr algn="l"/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Як правило, </a:t>
            </a:r>
            <a:r>
              <a:rPr lang="ru-RU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місцем</a:t>
            </a: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значної</a:t>
            </a: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частини</a:t>
            </a: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70 %) </a:t>
            </a:r>
            <a:r>
              <a:rPr lang="ru-RU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ділових</a:t>
            </a: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нарад</a:t>
            </a: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кабінет</a:t>
            </a: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керівника</a:t>
            </a: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Однак</a:t>
            </a: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засідання</a:t>
            </a: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краще</a:t>
            </a: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скликати</a:t>
            </a: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спеціально</a:t>
            </a: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обладнаних</a:t>
            </a: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цієї</a:t>
            </a: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мети </a:t>
            </a:r>
            <a:r>
              <a:rPr lang="ru-RU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приміщеннях</a:t>
            </a: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В основному </a:t>
            </a:r>
            <a:r>
              <a:rPr lang="ru-RU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запрошені</a:t>
            </a: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нараду</a:t>
            </a: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сідають</a:t>
            </a: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стіл</a:t>
            </a: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прямокутну</a:t>
            </a: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форму. </a:t>
            </a:r>
            <a:r>
              <a:rPr lang="ru-RU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вкрай</a:t>
            </a: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незручно</a:t>
            </a: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керівникові</a:t>
            </a: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учасникам</a:t>
            </a: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наради</a:t>
            </a: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3400" y="2743200"/>
            <a:ext cx="8229600" cy="1858963"/>
          </a:xfrm>
        </p:spPr>
        <p:txBody>
          <a:bodyPr/>
          <a:lstStyle/>
          <a:p>
            <a:pPr marL="0" indent="0">
              <a:buNone/>
            </a:pP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Відома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інша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зручна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форма столу —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трапецієподібна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3733800"/>
            <a:ext cx="6400800" cy="2466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886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Залежність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стану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учасників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наради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переговорів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тривалості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s://buklib.net/msohtml1/852/clip_image006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" y="1651814"/>
            <a:ext cx="5334000" cy="3687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227320" y="1651814"/>
            <a:ext cx="3459480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чином, оптимальна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години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вимагають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хвилин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засідання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оголошувати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10—15-хвилинну перерву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Нараду слід проводити в кількості осіб не більше 15 </a:t>
            </a:r>
            <a:r>
              <a:rPr lang="uk-UA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чол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Оптимальне число учасників 6-7 </a:t>
            </a:r>
            <a:r>
              <a:rPr lang="uk-UA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чол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473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1123</Words>
  <Application>Microsoft Office PowerPoint</Application>
  <PresentationFormat>Экран (4:3)</PresentationFormat>
  <Paragraphs>101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Office Theme</vt:lpstr>
      <vt:lpstr>Презентация PowerPoint</vt:lpstr>
      <vt:lpstr>Презентация PowerPoint</vt:lpstr>
      <vt:lpstr>Для досягнення цілей наради необхідно досконально підготувати й чітко організувати їх проведення з урахуванням сукупності обов’язкових елементів</vt:lpstr>
      <vt:lpstr> Проведення наради, переговорів, зборів </vt:lpstr>
      <vt:lpstr>Після того, як прийнято рішення про необхідність проведення наради, визначають порядок денний і склад її учасників</vt:lpstr>
      <vt:lpstr>Помилки, яких найчастіше припускаються під час визначення тривалості нарад, переговорів: </vt:lpstr>
      <vt:lpstr>Для проведення наради</vt:lpstr>
      <vt:lpstr>Як правило, місцем проведення значної частини (більше ніж 70 %) ділових нарад є кабінет керівника організації. Однак засідання краще скликати в спеціально обладнаних для цієї мети приміщеннях. В основному запрошені на нараду сідають за стіл, що має прямокутну форму. Це вкрай незручно і керівникові, і учасникам наради. </vt:lpstr>
      <vt:lpstr>Залежність стану учасників наради, переговорів від їх тривалості</vt:lpstr>
      <vt:lpstr>За різновидом наради бувають :</vt:lpstr>
      <vt:lpstr>Класифікація ділових нарад: </vt:lpstr>
      <vt:lpstr>Рекомендації з організації та проведення нарад, зборів, переговорів:</vt:lpstr>
      <vt:lpstr> </vt:lpstr>
      <vt:lpstr>Основні правила керівника наради, зборів, переговорів</vt:lpstr>
      <vt:lpstr>Завершальний етап організації та проведення наради Підведення підсумків і ухвалення рішення </vt:lpstr>
      <vt:lpstr>Презентация PowerPoint</vt:lpstr>
    </vt:vector>
  </TitlesOfParts>
  <Company>Fairmont Raffles Hotels International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pmarkasian</dc:creator>
  <cp:lastModifiedBy>suvor</cp:lastModifiedBy>
  <cp:revision>37</cp:revision>
  <dcterms:created xsi:type="dcterms:W3CDTF">2014-08-27T13:17:30Z</dcterms:created>
  <dcterms:modified xsi:type="dcterms:W3CDTF">2023-02-24T07:56:40Z</dcterms:modified>
</cp:coreProperties>
</file>