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9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4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76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19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7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0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2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1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3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4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964839-B1A2-40CC-AE16-23F4FFD15562}" type="datetimeFigureOut">
              <a:rPr lang="ru-RU" smtClean="0"/>
              <a:t>ср 01.06.22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6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WiDQPSPzY&amp;ab_channel=SteCorti'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yk.ua/translit.php" TargetMode="External"/><Relationship Id="rId2" Type="http://schemas.openxmlformats.org/officeDocument/2006/relationships/hyperlink" Target="https://web.archive.org/web/20080614033636/http:/www.rada.kiev.ua/transli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ite.ua/oleksiy.panych" TargetMode="External"/><Relationship Id="rId4" Type="http://schemas.openxmlformats.org/officeDocument/2006/relationships/hyperlink" Target="https://slovnyk.ua/pravopys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xt.reverso.net/%D0%BF%D0%B5%D1%80%D0%B5%D0%B2%D0%BE%D0%B4/%D1%80%D1%83%D1%81%D1%81%D0%BA%D0%B8%D0%B9-%D0%B0%D0%BD%D0%B3%D0%BB%D0%B8%D0%B9%D1%81%D0%BA%D0%B8%D0%B9/%D1%81%D0%BE%D0%BA" TargetMode="External"/><Relationship Id="rId2" Type="http://schemas.openxmlformats.org/officeDocument/2006/relationships/hyperlink" Target="https://context.reverso.net/%D0%BF%D0%B5%D1%80%D0%B5%D0%B2%D0%BE%D0%B4/%D1%80%D1%83%D1%81%D1%81%D0%BA%D0%B8%D0%B9-%D0%B0%D0%BD%D0%B3%D0%BB%D0%B8%D0%B9%D1%81%D0%BA%D0%B8%D0%B9/%D0%A0%D0%B8%D0%B1%D0%B5%D0%BD%D1%8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ntext.reverso.net/%D0%BF%D0%B5%D1%80%D0%B5%D0%B2%D0%BE%D0%B4/%D1%80%D1%83%D1%81%D1%81%D0%BA%D0%B8%D0%B9-%D0%B0%D0%BD%D0%B3%D0%BB%D0%B8%D0%B9%D1%81%D0%BA%D0%B8%D0%B9/%D0%94%D0%BE%D0%B1%D1%80%D1%8B%D0%B9%22+%D1%81%D0%BE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C669B-58BC-4CD0-A3F7-ACB4B34D3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Лексикологічні аспекти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1DA938-34D1-4A5F-BC80-5F35A5535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 власних імен, назв установ, фірм та організацій. Міжнародна лексика. Фразеологізми, ідіоми та сталі вирази. Лексичні трансформації при перекладі.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8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095214-5B09-43FF-AD65-67EE2766D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73" y="608403"/>
            <a:ext cx="9436762" cy="54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8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виток: вертикальный 17">
            <a:extLst>
              <a:ext uri="{FF2B5EF4-FFF2-40B4-BE49-F238E27FC236}">
                <a16:creationId xmlns:a16="http://schemas.microsoft.com/office/drawing/2014/main" id="{24D4390D-51B5-4282-9346-1F0336D6C59C}"/>
              </a:ext>
            </a:extLst>
          </p:cNvPr>
          <p:cNvSpPr/>
          <p:nvPr/>
        </p:nvSpPr>
        <p:spPr>
          <a:xfrm>
            <a:off x="6302326" y="410508"/>
            <a:ext cx="5889674" cy="603698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F9F48E2-31CA-4EE2-95A4-8466DD15FEFC}"/>
              </a:ext>
            </a:extLst>
          </p:cNvPr>
          <p:cNvSpPr/>
          <p:nvPr/>
        </p:nvSpPr>
        <p:spPr>
          <a:xfrm>
            <a:off x="423647" y="55903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Аня в стране чудес. / Перевод В. Сирина (В. В.  Набокова);  Иллюстрации С. </a:t>
            </a:r>
            <a:r>
              <a:rPr lang="ru-RU" dirty="0" err="1">
                <a:solidFill>
                  <a:srgbClr val="FF0000"/>
                </a:solidFill>
              </a:rPr>
              <a:t>Залшупина</a:t>
            </a:r>
            <a:r>
              <a:rPr lang="ru-RU" dirty="0">
                <a:solidFill>
                  <a:srgbClr val="FF0000"/>
                </a:solidFill>
              </a:rPr>
              <a:t>. - Берлин: Издательство "Гамаюн", 1923. - 115 с.  с  ил.;  21,5см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B5F54A1-F581-4DE0-9C49-A6506665697B}"/>
              </a:ext>
            </a:extLst>
          </p:cNvPr>
          <p:cNvSpPr/>
          <p:nvPr/>
        </p:nvSpPr>
        <p:spPr>
          <a:xfrm>
            <a:off x="473612" y="470279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Соня в царстве дива. / Иллюстрации Дж. </a:t>
            </a:r>
            <a:r>
              <a:rPr lang="ru-RU" dirty="0" err="1">
                <a:solidFill>
                  <a:srgbClr val="FF0000"/>
                </a:solidFill>
              </a:rPr>
              <a:t>Тенниела</a:t>
            </a:r>
            <a:r>
              <a:rPr lang="ru-RU" dirty="0">
                <a:solidFill>
                  <a:srgbClr val="FF0000"/>
                </a:solidFill>
              </a:rPr>
              <a:t>.- Москва Типография  А. И. Мамонтова, 1879.-166 с., с ил.; 15 см.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EA75B52-C247-48B8-B61B-3829F162D268}"/>
              </a:ext>
            </a:extLst>
          </p:cNvPr>
          <p:cNvSpPr/>
          <p:nvPr/>
        </p:nvSpPr>
        <p:spPr>
          <a:xfrm rot="913023">
            <a:off x="1542746" y="1312143"/>
            <a:ext cx="369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261A3CA-C718-4A7F-89C6-B1B71E121B22}"/>
              </a:ext>
            </a:extLst>
          </p:cNvPr>
          <p:cNvSpPr/>
          <p:nvPr/>
        </p:nvSpPr>
        <p:spPr>
          <a:xfrm>
            <a:off x="7572535" y="1250395"/>
            <a:ext cx="38686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err="1">
                <a:solidFill>
                  <a:srgbClr val="FF0000"/>
                </a:solidFill>
              </a:rPr>
              <a:t>Ьоромир</a:t>
            </a:r>
            <a:r>
              <a:rPr lang="uk-UA" i="1" dirty="0">
                <a:solidFill>
                  <a:srgbClr val="FF0000"/>
                </a:solidFill>
              </a:rPr>
              <a:t> лиш усміхнувся у відповідь.</a:t>
            </a:r>
          </a:p>
          <a:p>
            <a:r>
              <a:rPr lang="uk-UA" i="1" dirty="0">
                <a:solidFill>
                  <a:srgbClr val="FF0000"/>
                </a:solidFill>
              </a:rPr>
              <a:t>Пер. К. </a:t>
            </a:r>
            <a:r>
              <a:rPr lang="uk-UA" i="1">
                <a:solidFill>
                  <a:srgbClr val="FF0000"/>
                </a:solidFill>
              </a:rPr>
              <a:t>Онищук</a:t>
            </a:r>
            <a:endParaRPr lang="ru-RU" i="1">
              <a:solidFill>
                <a:srgbClr val="FF0000"/>
              </a:solidFill>
            </a:endParaRPr>
          </a:p>
          <a:p>
            <a:r>
              <a:rPr lang="ru-RU" i="1" dirty="0" err="1">
                <a:solidFill>
                  <a:srgbClr val="FF0000"/>
                </a:solidFill>
              </a:rPr>
              <a:t>Боромир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ледь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посміхнувся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>
                <a:solidFill>
                  <a:srgbClr val="FF0000"/>
                </a:solidFill>
              </a:rPr>
              <a:t>Пер. А. </a:t>
            </a:r>
            <a:r>
              <a:rPr lang="ru-RU" dirty="0" err="1">
                <a:solidFill>
                  <a:srgbClr val="FF0000"/>
                </a:solidFill>
              </a:rPr>
              <a:t>Немірової</a:t>
            </a:r>
            <a:endParaRPr lang="ru-RU" dirty="0">
              <a:solidFill>
                <a:srgbClr val="FF0000"/>
              </a:solidFill>
              <a:latin typeface="Roboto"/>
            </a:endParaRP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И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, превозмогая смерть, улыбнулся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  <a:br>
              <a:rPr lang="ru-RU" sz="1600" dirty="0">
                <a:solidFill>
                  <a:srgbClr val="FF0000"/>
                </a:solidFill>
                <a:latin typeface="Roboto"/>
              </a:rPr>
            </a:br>
            <a:r>
              <a:rPr lang="ru-RU" sz="1600" dirty="0">
                <a:solidFill>
                  <a:srgbClr val="FF0000"/>
                </a:solidFill>
                <a:latin typeface="Roboto"/>
              </a:rPr>
              <a:t>Пер. В. Муравьева, А.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Кистяковского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Тень улыбки промелькнула на бледном, без кровинки, лице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Боромира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dirty="0">
                <a:solidFill>
                  <a:srgbClr val="FF0000"/>
                </a:solidFill>
                <a:latin typeface="Roboto"/>
              </a:rPr>
              <a:t>Перевод Н. Григорьевой, В.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Грушецкого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Уста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Боромира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 тронула слабая улыбка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 </a:t>
            </a:r>
          </a:p>
          <a:p>
            <a:r>
              <a:rPr lang="ru-RU" sz="1600" dirty="0">
                <a:solidFill>
                  <a:srgbClr val="FF0000"/>
                </a:solidFill>
                <a:latin typeface="Roboto"/>
              </a:rPr>
              <a:t>Перевод М.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Каменкович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, В.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Каррика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endParaRPr lang="ru-RU" sz="1600" dirty="0">
              <a:solidFill>
                <a:schemeClr val="bg1"/>
              </a:solidFill>
              <a:latin typeface="Roboto"/>
            </a:endParaRPr>
          </a:p>
          <a:p>
            <a:pPr algn="ctr"/>
            <a:r>
              <a:rPr lang="ru-RU" sz="1600" b="1" dirty="0" err="1">
                <a:solidFill>
                  <a:srgbClr val="FF0000"/>
                </a:solidFill>
                <a:latin typeface="Roboto"/>
              </a:rPr>
              <a:t>Boromir</a:t>
            </a:r>
            <a:r>
              <a:rPr lang="ru-RU" sz="16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Roboto"/>
              </a:rPr>
              <a:t>smiled</a:t>
            </a:r>
            <a:endParaRPr lang="ru-RU" sz="1600" b="1" dirty="0">
              <a:solidFill>
                <a:srgbClr val="FF0000"/>
              </a:solidFill>
              <a:latin typeface="Roboto"/>
            </a:endParaRPr>
          </a:p>
        </p:txBody>
      </p:sp>
      <p:sp>
        <p:nvSpPr>
          <p:cNvPr id="14" name="Звезда: 10 точек 13">
            <a:extLst>
              <a:ext uri="{FF2B5EF4-FFF2-40B4-BE49-F238E27FC236}">
                <a16:creationId xmlns:a16="http://schemas.microsoft.com/office/drawing/2014/main" id="{E01FEA88-2AA4-48BD-BAA4-7440556CFCD4}"/>
              </a:ext>
            </a:extLst>
          </p:cNvPr>
          <p:cNvSpPr/>
          <p:nvPr/>
        </p:nvSpPr>
        <p:spPr>
          <a:xfrm>
            <a:off x="1215212" y="802345"/>
            <a:ext cx="1589650" cy="1547447"/>
          </a:xfrm>
          <a:prstGeom prst="star10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Аня</a:t>
            </a:r>
            <a:endParaRPr lang="ru-RU" sz="4000" dirty="0"/>
          </a:p>
        </p:txBody>
      </p:sp>
      <p:sp>
        <p:nvSpPr>
          <p:cNvPr id="15" name="Взрыв: 8 точек 14">
            <a:extLst>
              <a:ext uri="{FF2B5EF4-FFF2-40B4-BE49-F238E27FC236}">
                <a16:creationId xmlns:a16="http://schemas.microsoft.com/office/drawing/2014/main" id="{6C0B05FB-6FDF-43B0-960D-5A1C762AC993}"/>
              </a:ext>
            </a:extLst>
          </p:cNvPr>
          <p:cNvSpPr/>
          <p:nvPr/>
        </p:nvSpPr>
        <p:spPr>
          <a:xfrm>
            <a:off x="3915867" y="333991"/>
            <a:ext cx="2180133" cy="235263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Соня</a:t>
            </a:r>
          </a:p>
        </p:txBody>
      </p:sp>
      <p:sp>
        <p:nvSpPr>
          <p:cNvPr id="16" name="Облако 15">
            <a:extLst>
              <a:ext uri="{FF2B5EF4-FFF2-40B4-BE49-F238E27FC236}">
                <a16:creationId xmlns:a16="http://schemas.microsoft.com/office/drawing/2014/main" id="{460FCFAC-E827-42CC-9449-CB6E7D0937F9}"/>
              </a:ext>
            </a:extLst>
          </p:cNvPr>
          <p:cNvSpPr/>
          <p:nvPr/>
        </p:nvSpPr>
        <p:spPr>
          <a:xfrm rot="313465">
            <a:off x="4295336" y="2885469"/>
            <a:ext cx="3404382" cy="144897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Kubuś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Puchatek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17" name="Волна 16">
            <a:extLst>
              <a:ext uri="{FF2B5EF4-FFF2-40B4-BE49-F238E27FC236}">
                <a16:creationId xmlns:a16="http://schemas.microsoft.com/office/drawing/2014/main" id="{21EE3354-7B86-48AE-99E5-287DD811706C}"/>
              </a:ext>
            </a:extLst>
          </p:cNvPr>
          <p:cNvSpPr/>
          <p:nvPr/>
        </p:nvSpPr>
        <p:spPr>
          <a:xfrm rot="20742775">
            <a:off x="549790" y="2813660"/>
            <a:ext cx="3404382" cy="1448972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Дивокрай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:a16="http://schemas.microsoft.com/office/drawing/2014/main" id="{B1A1969C-4702-454B-AADE-3938808CC405}"/>
              </a:ext>
            </a:extLst>
          </p:cNvPr>
          <p:cNvSpPr/>
          <p:nvPr/>
        </p:nvSpPr>
        <p:spPr>
          <a:xfrm>
            <a:off x="3123028" y="4332849"/>
            <a:ext cx="3319975" cy="92333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Comic Sans MS" panose="030F0702030302020204" pitchFamily="66" charset="0"/>
                <a:hlinkClick r:id="rId2"/>
              </a:rPr>
              <a:t>Герміона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9D5158-C991-4A2D-8B4D-ABEA1EC1B017}"/>
              </a:ext>
            </a:extLst>
          </p:cNvPr>
          <p:cNvSpPr txBox="1"/>
          <p:nvPr/>
        </p:nvSpPr>
        <p:spPr>
          <a:xfrm>
            <a:off x="1477108" y="464234"/>
            <a:ext cx="9298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Власні імена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023A7-1115-4B71-A3BC-DBD7E81095F3}"/>
              </a:ext>
            </a:extLst>
          </p:cNvPr>
          <p:cNvSpPr txBox="1"/>
          <p:nvPr/>
        </p:nvSpPr>
        <p:spPr>
          <a:xfrm>
            <a:off x="309490" y="1139483"/>
            <a:ext cx="40092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</a:rPr>
              <a:t>Транслітерація</a:t>
            </a:r>
          </a:p>
          <a:p>
            <a:pPr algn="ctr"/>
            <a:r>
              <a:rPr lang="ru-RU" sz="2400" dirty="0"/>
              <a:t>передача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писемності</a:t>
            </a:r>
            <a:r>
              <a:rPr lang="ru-RU" sz="2400" dirty="0"/>
              <a:t> </a:t>
            </a:r>
            <a:r>
              <a:rPr lang="ru-RU" sz="2400" dirty="0" err="1"/>
              <a:t>літерами</a:t>
            </a:r>
            <a:r>
              <a:rPr lang="ru-RU" sz="2400" dirty="0"/>
              <a:t> </a:t>
            </a:r>
            <a:r>
              <a:rPr lang="ru-RU" sz="2400" dirty="0" err="1"/>
              <a:t>іншої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Adam</a:t>
            </a:r>
            <a:r>
              <a:rPr lang="uk-UA" sz="2400" dirty="0"/>
              <a:t> – </a:t>
            </a:r>
            <a:r>
              <a:rPr lang="ru-RU" sz="2400" dirty="0"/>
              <a:t>Адам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Walter – </a:t>
            </a:r>
            <a:r>
              <a:rPr lang="ru-RU" sz="2400" dirty="0"/>
              <a:t>Вальтер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Житомир – </a:t>
            </a:r>
            <a:r>
              <a:rPr lang="en-US" sz="2400" dirty="0"/>
              <a:t>Zhytomyr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Юрій</a:t>
            </a:r>
            <a:r>
              <a:rPr lang="ru-RU" sz="2400" dirty="0"/>
              <a:t> – </a:t>
            </a:r>
            <a:r>
              <a:rPr lang="en-US" sz="2400" dirty="0" err="1"/>
              <a:t>Yurii</a:t>
            </a:r>
            <a:endParaRPr lang="uk-UA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транслітерації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українських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власних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імен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географічних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назв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літерами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буквосполученнями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латинського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алфавіту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Паспортна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(КМУ 2010) -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офіційна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транслітерація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затверджена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Кабінетом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Міністрів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27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січня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2010 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cap="all" dirty="0">
                <a:solidFill>
                  <a:schemeClr val="accent6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ЧИННИЙ (НОВИЙ) ПРАВОПИС УКРАЇНСЬКОЇ МОВИ 2019</a:t>
            </a:r>
            <a:endParaRPr lang="ru-RU" cap="all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8B8E82-9D3F-4B9E-8E48-C7858DFCF7D3}"/>
              </a:ext>
            </a:extLst>
          </p:cNvPr>
          <p:cNvSpPr txBox="1"/>
          <p:nvPr/>
        </p:nvSpPr>
        <p:spPr>
          <a:xfrm>
            <a:off x="4649372" y="1195754"/>
            <a:ext cx="35309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70C0"/>
                </a:solidFill>
              </a:rPr>
              <a:t>Транскрипція</a:t>
            </a:r>
            <a:r>
              <a:rPr lang="ru-RU" dirty="0"/>
              <a:t> </a:t>
            </a:r>
          </a:p>
          <a:p>
            <a:pPr algn="ctr"/>
            <a:r>
              <a:rPr lang="ru-RU" sz="2400" dirty="0" err="1"/>
              <a:t>запис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алфавіту</a:t>
            </a:r>
            <a:r>
              <a:rPr lang="ru-RU" sz="2400" dirty="0"/>
              <a:t>  передача </a:t>
            </a:r>
            <a:r>
              <a:rPr lang="ru-RU" sz="2400" dirty="0" err="1"/>
              <a:t>найближче</a:t>
            </a:r>
            <a:r>
              <a:rPr lang="ru-RU" sz="2400" dirty="0"/>
              <a:t> до звучаниям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Brighton - </a:t>
            </a:r>
            <a:r>
              <a:rPr lang="en-US" sz="2400" dirty="0" err="1"/>
              <a:t>Брайтон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New York - </a:t>
            </a:r>
            <a:r>
              <a:rPr lang="en-US" sz="2400" dirty="0" err="1"/>
              <a:t>Нью-Йорк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Shevchenko </a:t>
            </a:r>
            <a:r>
              <a:rPr lang="ru-RU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Schewtschenko</a:t>
            </a:r>
            <a:r>
              <a:rPr lang="uk-UA" sz="2400" dirty="0"/>
              <a:t> 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Chevtchenko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Szewczenko</a:t>
            </a:r>
            <a:r>
              <a:rPr lang="en-US" sz="2400" dirty="0"/>
              <a:t> 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D84FE-0FE4-4ECB-BBCC-67643AC0F06F}"/>
              </a:ext>
            </a:extLst>
          </p:cNvPr>
          <p:cNvSpPr txBox="1"/>
          <p:nvPr/>
        </p:nvSpPr>
        <p:spPr>
          <a:xfrm>
            <a:off x="2480600" y="728487"/>
            <a:ext cx="347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</a:rPr>
              <a:t>Транскодування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A37226-5925-4D69-AA73-FD79A5697BAA}"/>
              </a:ext>
            </a:extLst>
          </p:cNvPr>
          <p:cNvSpPr txBox="1"/>
          <p:nvPr/>
        </p:nvSpPr>
        <p:spPr>
          <a:xfrm>
            <a:off x="8510954" y="1202898"/>
            <a:ext cx="3371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B050"/>
                </a:solidFill>
              </a:rPr>
              <a:t>Традиційне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написання</a:t>
            </a:r>
            <a:endParaRPr lang="ru-RU" sz="2400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Георг </a:t>
            </a:r>
            <a:r>
              <a:rPr lang="en-US" sz="2400" i="1" dirty="0"/>
              <a:t>IV </a:t>
            </a:r>
            <a:r>
              <a:rPr lang="uk-UA" sz="2400" dirty="0"/>
              <a:t>- </a:t>
            </a:r>
            <a:r>
              <a:rPr lang="en-US" sz="2400" i="1" dirty="0"/>
              <a:t>George IV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Карл І - </a:t>
            </a:r>
            <a:r>
              <a:rPr lang="en-US" sz="2400" i="1" dirty="0" err="1"/>
              <a:t>CharlesI</a:t>
            </a:r>
            <a:r>
              <a:rPr lang="en-US" sz="2400" i="1" dirty="0"/>
              <a:t>) 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/>
              <a:t>Вільгельм</a:t>
            </a:r>
            <a:r>
              <a:rPr lang="ru-RU" sz="2400" i="1" dirty="0"/>
              <a:t> </a:t>
            </a:r>
            <a:r>
              <a:rPr lang="ru-RU" sz="2400" i="1" dirty="0" err="1"/>
              <a:t>Завойовник</a:t>
            </a:r>
            <a:r>
              <a:rPr lang="ru-RU" sz="2400" i="1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William the Conqueror.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u="sng" dirty="0"/>
              <a:t>Ва</a:t>
            </a:r>
            <a:r>
              <a:rPr lang="ru-RU" sz="2400" i="1" dirty="0"/>
              <a:t>льтер Скот  - </a:t>
            </a:r>
            <a:r>
              <a:rPr lang="en-US" sz="2400" i="1" dirty="0"/>
              <a:t>Walter Scott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u="sng" dirty="0" err="1"/>
              <a:t>Уо</a:t>
            </a:r>
            <a:r>
              <a:rPr lang="ru-RU" sz="2400" i="1" dirty="0" err="1"/>
              <a:t>лл</a:t>
            </a:r>
            <a:r>
              <a:rPr lang="ru-RU" sz="2400" i="1" dirty="0"/>
              <a:t> Стрит - </a:t>
            </a:r>
            <a:r>
              <a:rPr lang="en-US" sz="2400" i="1" dirty="0"/>
              <a:t>Wall Street</a:t>
            </a:r>
            <a:r>
              <a:rPr lang="uk-UA" sz="2400" i="1" dirty="0"/>
              <a:t> 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5FC20D4-F3AD-42AF-9A1F-0EB7415A03DA}"/>
              </a:ext>
            </a:extLst>
          </p:cNvPr>
          <p:cNvSpPr/>
          <p:nvPr/>
        </p:nvSpPr>
        <p:spPr>
          <a:xfrm>
            <a:off x="3896751" y="5564322"/>
            <a:ext cx="8159261" cy="1077218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err="1">
                <a:hlinkClick r:id="rId5"/>
              </a:rPr>
              <a:t>Олексій</a:t>
            </a:r>
            <a:r>
              <a:rPr lang="ru-RU" sz="1600" b="1" dirty="0">
                <a:hlinkClick r:id="rId5"/>
              </a:rPr>
              <a:t> </a:t>
            </a:r>
            <a:r>
              <a:rPr lang="ru-RU" sz="1600" b="1" dirty="0" err="1">
                <a:hlinkClick r:id="rId5"/>
              </a:rPr>
              <a:t>Панич</a:t>
            </a:r>
            <a:r>
              <a:rPr lang="ru-RU" sz="1600" b="1" dirty="0"/>
              <a:t> </a:t>
            </a:r>
            <a:r>
              <a:rPr lang="ru-RU" sz="1600" b="1" dirty="0" err="1"/>
              <a:t>Х'юм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</a:t>
            </a:r>
            <a:r>
              <a:rPr lang="ru-RU" sz="1600" b="1" dirty="0" err="1"/>
              <a:t>Г'юм</a:t>
            </a:r>
            <a:r>
              <a:rPr lang="ru-RU" sz="1600" b="1" dirty="0"/>
              <a:t>? </a:t>
            </a:r>
            <a:r>
              <a:rPr lang="ru-RU" sz="1600" b="1" dirty="0" err="1"/>
              <a:t>Мілл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</a:t>
            </a:r>
            <a:r>
              <a:rPr lang="ru-RU" sz="1600" b="1" dirty="0" err="1"/>
              <a:t>Міл</a:t>
            </a:r>
            <a:r>
              <a:rPr lang="ru-RU" sz="1600" b="1" dirty="0"/>
              <a:t>? Арістотель </a:t>
            </a:r>
            <a:r>
              <a:rPr lang="ru-RU" sz="1600" b="1" dirty="0" err="1"/>
              <a:t>чи</a:t>
            </a:r>
            <a:r>
              <a:rPr lang="ru-RU" sz="1600" b="1" dirty="0"/>
              <a:t> Аристотель? </a:t>
            </a:r>
            <a:r>
              <a:rPr lang="ru-RU" sz="1600" dirty="0"/>
              <a:t>3 </a:t>
            </a:r>
            <a:r>
              <a:rPr lang="ru-RU" sz="1600" dirty="0" err="1"/>
              <a:t>січня</a:t>
            </a:r>
            <a:r>
              <a:rPr lang="ru-RU" sz="1600" dirty="0"/>
              <a:t> 2022</a:t>
            </a:r>
            <a:endParaRPr lang="ru-RU" sz="1600" b="1" dirty="0"/>
          </a:p>
          <a:p>
            <a:r>
              <a:rPr lang="en-GB" sz="1600" dirty="0"/>
              <a:t>https://site.ua/oleksiy.panych/xyum-ci-gyum-mill-ci-mil-aristotel-ci-aristotel-i0xj9zj?fbclid=IwAR3RUfUhsYu3l04KY-lOvmhYKbnH10qCnK0X6vXS68fcPdOzSvJO4pD31ns#_edn1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3795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98E35-81B8-496C-87F3-339DF8A02E7D}"/>
              </a:ext>
            </a:extLst>
          </p:cNvPr>
          <p:cNvSpPr/>
          <p:nvPr/>
        </p:nvSpPr>
        <p:spPr>
          <a:xfrm>
            <a:off x="501748" y="392948"/>
            <a:ext cx="6096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Калькування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endParaRPr lang="ru-RU" dirty="0"/>
          </a:p>
          <a:p>
            <a:pPr algn="ctr"/>
            <a:r>
              <a:rPr lang="ru-RU" dirty="0" err="1"/>
              <a:t>дослівний</a:t>
            </a:r>
            <a:r>
              <a:rPr lang="ru-RU" dirty="0"/>
              <a:t> переклад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по </a:t>
            </a:r>
            <a:r>
              <a:rPr lang="ru-RU" dirty="0" err="1"/>
              <a:t>частинах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складанням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в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endParaRPr lang="ru-RU" dirty="0"/>
          </a:p>
          <a:p>
            <a:endParaRPr lang="ru-RU" dirty="0"/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писові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звороти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географії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/>
              <a:t>Cape of Good Hope - </a:t>
            </a:r>
            <a:r>
              <a:rPr lang="ru-RU" dirty="0" err="1"/>
              <a:t>Мис</a:t>
            </a:r>
            <a:r>
              <a:rPr lang="ru-RU" dirty="0"/>
              <a:t> </a:t>
            </a:r>
            <a:r>
              <a:rPr lang="ru-RU" dirty="0" err="1"/>
              <a:t>Доброї</a:t>
            </a:r>
            <a:r>
              <a:rPr lang="ru-RU" dirty="0"/>
              <a:t> </a:t>
            </a:r>
            <a:r>
              <a:rPr lang="ru-RU" dirty="0" err="1"/>
              <a:t>Надії</a:t>
            </a:r>
            <a:endParaRPr lang="ru-RU" dirty="0"/>
          </a:p>
          <a:p>
            <a:r>
              <a:rPr lang="en-US" dirty="0"/>
              <a:t>New South Wales -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Південний</a:t>
            </a:r>
            <a:r>
              <a:rPr lang="ru-RU" dirty="0"/>
              <a:t> </a:t>
            </a:r>
            <a:r>
              <a:rPr lang="ru-RU" dirty="0" err="1"/>
              <a:t>Уельс</a:t>
            </a:r>
            <a:endParaRPr lang="ru-RU" dirty="0"/>
          </a:p>
          <a:p>
            <a:endParaRPr lang="uk-UA" dirty="0"/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різвиська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Charles the Great </a:t>
            </a:r>
            <a:r>
              <a:rPr lang="uk-UA" dirty="0"/>
              <a:t>- король Карл Великий;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Edward the Confessor </a:t>
            </a:r>
            <a:r>
              <a:rPr lang="uk-UA" dirty="0"/>
              <a:t>- король Едуард Сповідник;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Richard the Lionheart/Lionhearted </a:t>
            </a:r>
            <a:r>
              <a:rPr lang="uk-UA" dirty="0"/>
              <a:t>- король Річард Левине Серце;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Prince William of Orange </a:t>
            </a:r>
            <a:r>
              <a:rPr lang="uk-UA" dirty="0"/>
              <a:t>- принц Вільгельм Оранський;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князь Мстислав/Святослав Хоробрий - </a:t>
            </a:r>
            <a:r>
              <a:rPr lang="en-US" dirty="0"/>
              <a:t>Prince </a:t>
            </a:r>
            <a:r>
              <a:rPr lang="en-US" dirty="0" err="1"/>
              <a:t>Mstyslav</a:t>
            </a:r>
            <a:r>
              <a:rPr lang="en-US" dirty="0"/>
              <a:t>/ </a:t>
            </a:r>
            <a:r>
              <a:rPr lang="en-US" dirty="0" err="1"/>
              <a:t>Svyatoslav</a:t>
            </a:r>
            <a:r>
              <a:rPr lang="en-US" dirty="0"/>
              <a:t> the Brave; 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князь Ярослав Мудрий - </a:t>
            </a:r>
            <a:r>
              <a:rPr lang="en-US" dirty="0"/>
              <a:t>Prince </a:t>
            </a:r>
            <a:r>
              <a:rPr lang="en-US" dirty="0" err="1"/>
              <a:t>Yaroslav</a:t>
            </a:r>
            <a:r>
              <a:rPr lang="en-US" dirty="0"/>
              <a:t> the Wise; 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цар Іван Грозний - </a:t>
            </a:r>
            <a:r>
              <a:rPr lang="en-US" dirty="0"/>
              <a:t>Tsar Ivan the Terrible</a:t>
            </a:r>
            <a:endParaRPr lang="uk-UA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CAE29E-37B1-45B1-94AB-4EC94B812BB0}"/>
              </a:ext>
            </a:extLst>
          </p:cNvPr>
          <p:cNvSpPr txBox="1"/>
          <p:nvPr/>
        </p:nvSpPr>
        <p:spPr>
          <a:xfrm>
            <a:off x="7272997" y="464234"/>
            <a:ext cx="443132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перекладі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топонімів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різні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мовах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 основу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береться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форма, яку вони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 себе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батьківщині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uk-UA" sz="2400" b="1" dirty="0"/>
              <a:t>Київ - </a:t>
            </a:r>
            <a:r>
              <a:rPr lang="en-US" sz="2400" b="1" dirty="0"/>
              <a:t>Kyiv</a:t>
            </a:r>
            <a:endParaRPr lang="ru-RU" sz="2400" b="1" dirty="0"/>
          </a:p>
          <a:p>
            <a:r>
              <a:rPr lang="ru-RU" sz="2400" dirty="0" err="1"/>
              <a:t>нім</a:t>
            </a:r>
            <a:r>
              <a:rPr lang="ru-RU" sz="2400" dirty="0"/>
              <a:t>. </a:t>
            </a:r>
            <a:r>
              <a:rPr lang="en-US" sz="2400" dirty="0"/>
              <a:t>Aachen - </a:t>
            </a:r>
            <a:r>
              <a:rPr lang="ru-RU" sz="2400" dirty="0"/>
              <a:t>фр. </a:t>
            </a:r>
            <a:r>
              <a:rPr lang="en-US" sz="2400" dirty="0"/>
              <a:t>Aix-la-Chapelle - </a:t>
            </a:r>
            <a:r>
              <a:rPr lang="ru-RU" sz="2400" dirty="0"/>
              <a:t>гол. </a:t>
            </a:r>
            <a:r>
              <a:rPr lang="en-US" sz="2400" dirty="0" err="1"/>
              <a:t>Aken</a:t>
            </a:r>
            <a:r>
              <a:rPr lang="en-US" sz="2400" dirty="0"/>
              <a:t> - </a:t>
            </a:r>
            <a:r>
              <a:rPr lang="ru-RU" sz="2400" dirty="0"/>
              <a:t>укр. Аахен</a:t>
            </a:r>
          </a:p>
          <a:p>
            <a:r>
              <a:rPr lang="ru-RU" sz="2400" dirty="0"/>
              <a:t>пол. </a:t>
            </a:r>
            <a:r>
              <a:rPr lang="en-US" sz="2400" dirty="0" err="1"/>
              <a:t>Warzsawa</a:t>
            </a:r>
            <a:r>
              <a:rPr lang="en-US" sz="2400" dirty="0"/>
              <a:t> - </a:t>
            </a:r>
            <a:r>
              <a:rPr lang="ru-RU" sz="2400" dirty="0"/>
              <a:t>англ. </a:t>
            </a:r>
            <a:r>
              <a:rPr lang="en-US" sz="2400" dirty="0"/>
              <a:t>Warsaw - </a:t>
            </a:r>
            <a:r>
              <a:rPr lang="ru-RU" sz="2400" dirty="0"/>
              <a:t>укр. Варшава</a:t>
            </a:r>
          </a:p>
          <a:p>
            <a:r>
              <a:rPr lang="ru-RU" sz="2400" dirty="0" err="1"/>
              <a:t>італ</a:t>
            </a:r>
            <a:r>
              <a:rPr lang="ru-RU" sz="2400" dirty="0"/>
              <a:t>. </a:t>
            </a:r>
            <a:r>
              <a:rPr lang="en-US" sz="2400" dirty="0"/>
              <a:t>Venezia - </a:t>
            </a:r>
            <a:r>
              <a:rPr lang="ru-RU" sz="2400" dirty="0"/>
              <a:t>англ. </a:t>
            </a:r>
            <a:r>
              <a:rPr lang="en-US" sz="2400" dirty="0"/>
              <a:t>Venice - </a:t>
            </a:r>
            <a:r>
              <a:rPr lang="ru-RU" sz="2400" dirty="0"/>
              <a:t>укр. </a:t>
            </a:r>
            <a:r>
              <a:rPr lang="ru-RU" sz="2400" dirty="0" err="1"/>
              <a:t>Венеція</a:t>
            </a:r>
            <a:endParaRPr lang="ru-RU" sz="2400" dirty="0"/>
          </a:p>
          <a:p>
            <a:r>
              <a:rPr lang="ru-RU" sz="2400" dirty="0"/>
              <a:t>гол. </a:t>
            </a:r>
            <a:r>
              <a:rPr lang="en-US" sz="2400" dirty="0"/>
              <a:t>den Haag - </a:t>
            </a:r>
            <a:r>
              <a:rPr lang="ru-RU" sz="2400" dirty="0"/>
              <a:t>англ. </a:t>
            </a:r>
            <a:r>
              <a:rPr lang="en-US" sz="2400" dirty="0"/>
              <a:t>the Hague - </a:t>
            </a:r>
            <a:r>
              <a:rPr lang="ru-RU" sz="2400" dirty="0"/>
              <a:t>укр. Гаага</a:t>
            </a:r>
            <a:endParaRPr lang="en-US" sz="2400" dirty="0"/>
          </a:p>
          <a:p>
            <a:r>
              <a:rPr lang="ru-RU" sz="2400" b="1" dirty="0"/>
              <a:t>Але:</a:t>
            </a:r>
          </a:p>
          <a:p>
            <a:r>
              <a:rPr lang="ru-RU" sz="2400" dirty="0"/>
              <a:t>В</a:t>
            </a:r>
            <a:r>
              <a:rPr lang="uk-UA" sz="2400" dirty="0" err="1"/>
              <a:t>ідень</a:t>
            </a:r>
            <a:r>
              <a:rPr lang="en-US" sz="2400" dirty="0"/>
              <a:t>: Vienna (/</a:t>
            </a:r>
            <a:r>
              <a:rPr lang="en-US" sz="2400" dirty="0" err="1"/>
              <a:t>viˈɛnə</a:t>
            </a:r>
            <a:r>
              <a:rPr lang="en-US" sz="2400" dirty="0"/>
              <a:t>/ ; German: Wien [</a:t>
            </a:r>
            <a:r>
              <a:rPr lang="en-US" sz="2400" dirty="0" err="1"/>
              <a:t>viːn</a:t>
            </a:r>
            <a:r>
              <a:rPr lang="en-US" sz="2400" dirty="0"/>
              <a:t>]; Austro-Bavarian: Wean)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857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570192-DBB3-4210-8C26-685AE907DA97}"/>
              </a:ext>
            </a:extLst>
          </p:cNvPr>
          <p:cNvSpPr/>
          <p:nvPr/>
        </p:nvSpPr>
        <p:spPr>
          <a:xfrm>
            <a:off x="433070" y="625829"/>
            <a:ext cx="38364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Перекладаються</a:t>
            </a:r>
            <a:r>
              <a:rPr lang="en-US" sz="3200" dirty="0"/>
              <a:t> </a:t>
            </a:r>
            <a:r>
              <a:rPr lang="ru-RU" sz="3200" b="1" dirty="0" err="1"/>
              <a:t>Наукові</a:t>
            </a:r>
            <a:r>
              <a:rPr lang="ru-RU" sz="3200" b="1" dirty="0"/>
              <a:t>, </a:t>
            </a:r>
            <a:r>
              <a:rPr lang="ru-RU" sz="3200" b="1" dirty="0" err="1"/>
              <a:t>державні</a:t>
            </a:r>
            <a:r>
              <a:rPr lang="ru-RU" sz="3200" b="1" dirty="0"/>
              <a:t> та </a:t>
            </a:r>
            <a:r>
              <a:rPr lang="ru-RU" sz="3200" b="1" dirty="0" err="1"/>
              <a:t>технічні</a:t>
            </a:r>
            <a:r>
              <a:rPr lang="ru-RU" sz="3200" b="1" dirty="0"/>
              <a:t> установи</a:t>
            </a:r>
          </a:p>
          <a:p>
            <a:r>
              <a:rPr lang="en-US" sz="3200" dirty="0"/>
              <a:t>Zhytomyr Polytechnic State University</a:t>
            </a:r>
            <a:endParaRPr lang="ru-RU" sz="3200" dirty="0"/>
          </a:p>
          <a:p>
            <a:r>
              <a:rPr lang="uk-UA" sz="3200" b="1" dirty="0"/>
              <a:t>О</a:t>
            </a:r>
            <a:r>
              <a:rPr lang="ru-RU" sz="3200" b="1" dirty="0" err="1"/>
              <a:t>рганізації</a:t>
            </a:r>
            <a:endParaRPr lang="ru-RU" sz="3200" b="1" dirty="0"/>
          </a:p>
          <a:p>
            <a:r>
              <a:rPr lang="en-US" sz="2800" i="1" dirty="0"/>
              <a:t>Federal Bureau of Investigation </a:t>
            </a:r>
            <a:r>
              <a:rPr lang="uk-UA" sz="2800" i="1" dirty="0"/>
              <a:t> </a:t>
            </a:r>
          </a:p>
          <a:p>
            <a:r>
              <a:rPr lang="en-US" sz="2800" i="1" dirty="0"/>
              <a:t>Central Intelligence Agency </a:t>
            </a:r>
            <a:r>
              <a:rPr lang="uk-UA" sz="2800" i="1" dirty="0"/>
              <a:t>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F10AA2-20F7-4C5B-9BB6-E88FA32F7A67}"/>
              </a:ext>
            </a:extLst>
          </p:cNvPr>
          <p:cNvSpPr txBox="1"/>
          <p:nvPr/>
        </p:nvSpPr>
        <p:spPr>
          <a:xfrm>
            <a:off x="7680960" y="933605"/>
            <a:ext cx="37842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err="1">
                <a:solidFill>
                  <a:schemeClr val="accent6">
                    <a:lumMod val="50000"/>
                  </a:schemeClr>
                </a:solidFill>
              </a:rPr>
              <a:t>Транскодуються</a:t>
            </a:r>
            <a:r>
              <a:rPr lang="en-US" sz="3600" b="1" dirty="0"/>
              <a:t> </a:t>
            </a:r>
            <a:r>
              <a:rPr lang="ru-RU" sz="3600" b="1" dirty="0" err="1"/>
              <a:t>Підприємства</a:t>
            </a:r>
            <a:endParaRPr lang="ru-RU" sz="3600" b="1" dirty="0"/>
          </a:p>
          <a:p>
            <a:r>
              <a:rPr lang="en-US" sz="2000" i="1" dirty="0"/>
              <a:t>Dow Chemical -(</a:t>
            </a:r>
            <a:r>
              <a:rPr lang="ru-RU" sz="2000" i="1" dirty="0"/>
              <a:t>концерн) Доу </a:t>
            </a:r>
            <a:r>
              <a:rPr lang="ru-RU" sz="2000" i="1" dirty="0" err="1"/>
              <a:t>Кемікал</a:t>
            </a:r>
            <a:br>
              <a:rPr lang="ru-RU" sz="2000" i="1" dirty="0"/>
            </a:br>
            <a:r>
              <a:rPr lang="en-US" sz="2000" i="1" dirty="0"/>
              <a:t>Coca-Cola - (</a:t>
            </a:r>
            <a:r>
              <a:rPr lang="ru-RU" sz="2000" i="1" dirty="0" err="1"/>
              <a:t>компанія</a:t>
            </a:r>
            <a:r>
              <a:rPr lang="ru-RU" sz="2000" i="1" dirty="0"/>
              <a:t>) Кока-Кола</a:t>
            </a:r>
            <a:br>
              <a:rPr lang="ru-RU" sz="2000" i="1" dirty="0"/>
            </a:br>
            <a:r>
              <a:rPr lang="en-US" sz="2000" i="1" dirty="0"/>
              <a:t>Texaco - </a:t>
            </a:r>
            <a:r>
              <a:rPr lang="ru-RU" sz="2000" i="1" dirty="0" err="1"/>
              <a:t>нафтодобувна</a:t>
            </a:r>
            <a:r>
              <a:rPr lang="ru-RU" sz="2000" i="1" dirty="0"/>
              <a:t> </a:t>
            </a:r>
            <a:r>
              <a:rPr lang="ru-RU" sz="2000" i="1" dirty="0" err="1"/>
              <a:t>компанія</a:t>
            </a:r>
            <a:r>
              <a:rPr lang="ru-RU" sz="2000" i="1" dirty="0"/>
              <a:t> </a:t>
            </a:r>
            <a:r>
              <a:rPr lang="ru-RU" sz="2000" i="1" dirty="0" err="1"/>
              <a:t>Тексако</a:t>
            </a:r>
            <a:endParaRPr lang="uk-UA" sz="2000" dirty="0"/>
          </a:p>
          <a:p>
            <a:r>
              <a:rPr lang="ru-RU" sz="3600" b="1" dirty="0" err="1"/>
              <a:t>Газети</a:t>
            </a:r>
            <a:r>
              <a:rPr lang="ru-RU" sz="3600" b="1" dirty="0"/>
              <a:t>, </a:t>
            </a:r>
            <a:r>
              <a:rPr lang="ru-RU" sz="3600" b="1" dirty="0" err="1"/>
              <a:t>журнали</a:t>
            </a:r>
            <a:endParaRPr lang="ru-RU" sz="3600" b="1" dirty="0"/>
          </a:p>
          <a:p>
            <a:r>
              <a:rPr lang="uk-UA" sz="3600" b="1" dirty="0"/>
              <a:t>Г</a:t>
            </a:r>
            <a:r>
              <a:rPr lang="ru-RU" sz="3600" b="1" dirty="0" err="1"/>
              <a:t>отелі</a:t>
            </a:r>
            <a:r>
              <a:rPr lang="ru-RU" sz="3600" b="1" dirty="0"/>
              <a:t>  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2C7D4A-ED0E-4E33-B626-C99422023599}"/>
              </a:ext>
            </a:extLst>
          </p:cNvPr>
          <p:cNvSpPr txBox="1"/>
          <p:nvPr/>
        </p:nvSpPr>
        <p:spPr>
          <a:xfrm>
            <a:off x="4417255" y="1856936"/>
            <a:ext cx="2912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err="1">
                <a:solidFill>
                  <a:srgbClr val="00B050"/>
                </a:solidFill>
              </a:rPr>
              <a:t>Аббрівіатури</a:t>
            </a:r>
            <a:r>
              <a:rPr lang="uk-UA" sz="3600" dirty="0">
                <a:solidFill>
                  <a:srgbClr val="00B050"/>
                </a:solidFill>
              </a:rPr>
              <a:t>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Вулиці?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Театри?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Музеї?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1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BFC842-C0FA-4500-9E73-DCEBA60D10D6}"/>
              </a:ext>
            </a:extLst>
          </p:cNvPr>
          <p:cNvSpPr txBox="1"/>
          <p:nvPr/>
        </p:nvSpPr>
        <p:spPr>
          <a:xfrm>
            <a:off x="2968283" y="281354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Міжнародна лексика</a:t>
            </a:r>
          </a:p>
          <a:p>
            <a:pPr algn="ctr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 (TL)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E0EF1-4463-4759-8AAC-3E3957FF6ACD}"/>
              </a:ext>
            </a:extLst>
          </p:cNvPr>
          <p:cNvSpPr txBox="1"/>
          <p:nvPr/>
        </p:nvSpPr>
        <p:spPr>
          <a:xfrm>
            <a:off x="213360" y="1609610"/>
            <a:ext cx="21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збігається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57990-A75B-4FD0-9C8A-87A7B7FB3AC9}"/>
              </a:ext>
            </a:extLst>
          </p:cNvPr>
          <p:cNvSpPr txBox="1"/>
          <p:nvPr/>
        </p:nvSpPr>
        <p:spPr>
          <a:xfrm>
            <a:off x="2866292" y="1578761"/>
            <a:ext cx="20257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>
                <a:solidFill>
                  <a:schemeClr val="accent3">
                    <a:lumMod val="75000"/>
                  </a:schemeClr>
                </a:solidFill>
              </a:rPr>
              <a:t>вужче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i="1" dirty="0"/>
              <a:t>meeting</a:t>
            </a:r>
            <a:br>
              <a:rPr lang="en-US" sz="4400" i="1" dirty="0"/>
            </a:br>
            <a:r>
              <a:rPr lang="en-US" sz="4400" i="1" dirty="0"/>
              <a:t>director</a:t>
            </a:r>
          </a:p>
          <a:p>
            <a:r>
              <a:rPr lang="en-US" sz="4400" dirty="0"/>
              <a:t>student</a:t>
            </a:r>
            <a:endParaRPr lang="ru-RU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48F5A7-9A22-44E3-8939-40B9EDBFCD19}"/>
              </a:ext>
            </a:extLst>
          </p:cNvPr>
          <p:cNvSpPr txBox="1"/>
          <p:nvPr/>
        </p:nvSpPr>
        <p:spPr>
          <a:xfrm>
            <a:off x="5380892" y="1578761"/>
            <a:ext cx="2222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chemeClr val="accent3">
                    <a:lumMod val="75000"/>
                  </a:schemeClr>
                </a:solidFill>
              </a:rPr>
              <a:t>ширше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000" i="1" dirty="0"/>
              <a:t>brigadier</a:t>
            </a:r>
            <a:endParaRPr lang="ru-RU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B7397-5BB2-4A9E-8EA8-DD54975F8ADF}"/>
              </a:ext>
            </a:extLst>
          </p:cNvPr>
          <p:cNvSpPr txBox="1"/>
          <p:nvPr/>
        </p:nvSpPr>
        <p:spPr>
          <a:xfrm>
            <a:off x="8440614" y="1534772"/>
            <a:ext cx="2897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chemeClr val="accent3">
                    <a:lumMod val="75000"/>
                  </a:schemeClr>
                </a:solidFill>
              </a:rPr>
              <a:t>Інше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(+TFF)</a:t>
            </a:r>
            <a:endParaRPr lang="uk-UA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4000" dirty="0"/>
              <a:t>с</a:t>
            </a:r>
            <a:r>
              <a:rPr lang="en-US" sz="4000" dirty="0" err="1"/>
              <a:t>omplexion</a:t>
            </a:r>
            <a:endParaRPr lang="uk-UA" sz="4000" dirty="0"/>
          </a:p>
          <a:p>
            <a:r>
              <a:rPr lang="en-US" sz="4000" dirty="0"/>
              <a:t>rent</a:t>
            </a:r>
            <a:r>
              <a:rPr lang="uk-UA" sz="4000" dirty="0"/>
              <a:t> </a:t>
            </a:r>
            <a:endParaRPr lang="en-US" sz="4000" dirty="0"/>
          </a:p>
          <a:p>
            <a:r>
              <a:rPr lang="en-US" sz="4000" dirty="0"/>
              <a:t>dramatic</a:t>
            </a:r>
          </a:p>
          <a:p>
            <a:r>
              <a:rPr lang="en-US" sz="4000" dirty="0"/>
              <a:t>decade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60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35A283-A166-4BF5-BFA5-E9D6C209E5B0}"/>
              </a:ext>
            </a:extLst>
          </p:cNvPr>
          <p:cNvSpPr txBox="1"/>
          <p:nvPr/>
        </p:nvSpPr>
        <p:spPr>
          <a:xfrm>
            <a:off x="900333" y="379828"/>
            <a:ext cx="9748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accent6">
                    <a:lumMod val="75000"/>
                  </a:schemeClr>
                </a:solidFill>
              </a:rPr>
              <a:t>Ідіоми</a:t>
            </a:r>
          </a:p>
          <a:p>
            <a:pPr marL="342900" indent="-342900">
              <a:buAutoNum type="arabicPeriod"/>
            </a:pPr>
            <a:r>
              <a:rPr lang="uk-UA" sz="3200" dirty="0"/>
              <a:t>Розпізнати ідіому</a:t>
            </a:r>
          </a:p>
          <a:p>
            <a:pPr marL="342900" indent="-342900">
              <a:buAutoNum type="arabicPeriod"/>
            </a:pPr>
            <a:r>
              <a:rPr lang="uk-UA" sz="3200" dirty="0"/>
              <a:t>Чи є можливість підібрати ідіому-аналог в МП</a:t>
            </a:r>
          </a:p>
          <a:p>
            <a:pPr marL="342900" indent="-342900">
              <a:buAutoNum type="arabicPeriod"/>
            </a:pPr>
            <a:r>
              <a:rPr lang="uk-UA" sz="3200" dirty="0"/>
              <a:t>Заміна неідіоматичним виразом</a:t>
            </a:r>
          </a:p>
          <a:p>
            <a:pPr marL="342900" indent="-342900">
              <a:buAutoNum type="arabicPeriod"/>
            </a:pPr>
            <a:r>
              <a:rPr lang="uk-UA" sz="3200" dirty="0"/>
              <a:t>Заміна неідіоматичного виразу ідіоматичним (стильовий баланс) 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BD01AE1-DA02-4CDB-9064-329801F03182}"/>
              </a:ext>
            </a:extLst>
          </p:cNvPr>
          <p:cNvSpPr/>
          <p:nvPr/>
        </p:nvSpPr>
        <p:spPr>
          <a:xfrm>
            <a:off x="698695" y="4231403"/>
            <a:ext cx="106117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Well, Tennyson my friend, I</a:t>
            </a:r>
            <a:r>
              <a:rPr lang="uk-UA" sz="2800" i="1" dirty="0"/>
              <a:t> </a:t>
            </a:r>
            <a:r>
              <a:rPr lang="en-US" sz="2800" i="1" dirty="0"/>
              <a:t>bet your wife didn’t wrap herself around a tree and leave</a:t>
            </a:r>
            <a:r>
              <a:rPr lang="uk-UA" sz="2800" i="1" dirty="0"/>
              <a:t> </a:t>
            </a:r>
            <a:r>
              <a:rPr lang="en-US" sz="2800" i="1" dirty="0"/>
              <a:t>you all Billy‑​no‑​mates,</a:t>
            </a:r>
            <a:r>
              <a:rPr lang="uk-UA" sz="2800" i="1" dirty="0"/>
              <a:t> </a:t>
            </a:r>
            <a:r>
              <a:rPr lang="en-US" sz="2800" i="1" dirty="0"/>
              <a:t>did she?</a:t>
            </a:r>
            <a:endParaRPr lang="uk-UA" sz="2800" i="1" dirty="0"/>
          </a:p>
          <a:p>
            <a:pPr algn="r"/>
            <a:r>
              <a:rPr lang="uk-UA" sz="2800" dirty="0"/>
              <a:t>(</a:t>
            </a:r>
            <a:r>
              <a:rPr lang="en-US" sz="2800" dirty="0"/>
              <a:t>Josie Silver, Two Lives of Lidia Bird. P 61)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22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547849-B4E7-4131-8718-E3CFC188A085}"/>
              </a:ext>
            </a:extLst>
          </p:cNvPr>
          <p:cNvSpPr txBox="1"/>
          <p:nvPr/>
        </p:nvSpPr>
        <p:spPr>
          <a:xfrm>
            <a:off x="956603" y="859065"/>
            <a:ext cx="54160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C000"/>
                </a:solidFill>
              </a:rPr>
              <a:t>Реалії</a:t>
            </a:r>
          </a:p>
          <a:p>
            <a:pPr marL="342900" indent="-342900">
              <a:buAutoNum type="arabicPeriod"/>
            </a:pPr>
            <a:r>
              <a:rPr lang="uk-UA" sz="3200" dirty="0"/>
              <a:t>Зміст реалії для МО</a:t>
            </a:r>
          </a:p>
          <a:p>
            <a:pPr marL="342900" indent="-342900">
              <a:buAutoNum type="arabicPeriod"/>
            </a:pPr>
            <a:r>
              <a:rPr lang="uk-UA" sz="3200" dirty="0"/>
              <a:t>Зміст реалії для МП</a:t>
            </a:r>
          </a:p>
          <a:p>
            <a:pPr marL="342900" indent="-342900">
              <a:buAutoNum type="arabicPeriod"/>
            </a:pPr>
            <a:r>
              <a:rPr lang="uk-UA" sz="3200" dirty="0"/>
              <a:t>Значущість реалії для сприйняття тексту</a:t>
            </a:r>
          </a:p>
          <a:p>
            <a:pPr marL="342900" indent="-342900">
              <a:buAutoNum type="arabicPeriod"/>
            </a:pPr>
            <a:r>
              <a:rPr lang="uk-UA" sz="3200" dirty="0"/>
              <a:t>Варіанти стратегії: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Примітка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Генералізація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Модуляція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Доместикація (</a:t>
            </a:r>
            <a:r>
              <a:rPr lang="uk-UA" sz="3200" dirty="0" err="1"/>
              <a:t>рідко</a:t>
            </a:r>
            <a:r>
              <a:rPr lang="uk-UA" sz="3200" dirty="0"/>
              <a:t>) </a:t>
            </a:r>
            <a:endParaRPr lang="ru-RU" sz="32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2E4785-9DE6-4DD4-80EE-23087148783C}"/>
              </a:ext>
            </a:extLst>
          </p:cNvPr>
          <p:cNvSpPr/>
          <p:nvPr/>
        </p:nvSpPr>
        <p:spPr>
          <a:xfrm>
            <a:off x="5955323" y="269033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Scared looks like standing in Sainsbury’s thinking about swallowing every damn pill on the medicine shelf because you just remembered that stupid argument you had in the next aisle about </a:t>
            </a:r>
            <a:r>
              <a:rPr lang="en-US" i="1" dirty="0"/>
              <a:t>biscuits</a:t>
            </a:r>
            <a:r>
              <a:rPr lang="en-US" dirty="0"/>
              <a:t> of all things, biscuits, and it winds you.</a:t>
            </a:r>
          </a:p>
          <a:p>
            <a:pPr algn="r"/>
            <a:r>
              <a:rPr lang="en-US" dirty="0"/>
              <a:t>(Josie Silver, Two Lives of Lidia Bird. P 91)</a:t>
            </a:r>
          </a:p>
        </p:txBody>
      </p:sp>
    </p:spTree>
    <p:extLst>
      <p:ext uri="{BB962C8B-B14F-4D97-AF65-F5344CB8AC3E}">
        <p14:creationId xmlns:p14="http://schemas.microsoft.com/office/powerpoint/2010/main" val="17441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CE3188-FDA6-4B6A-98D2-BD4866B2F578}"/>
              </a:ext>
            </a:extLst>
          </p:cNvPr>
          <p:cNvSpPr txBox="1"/>
          <p:nvPr/>
        </p:nvSpPr>
        <p:spPr>
          <a:xfrm>
            <a:off x="759655" y="295422"/>
            <a:ext cx="110853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Лексичні трансформації</a:t>
            </a:r>
          </a:p>
          <a:p>
            <a:r>
              <a:rPr lang="uk-UA" sz="3200" dirty="0"/>
              <a:t>Калькування</a:t>
            </a:r>
            <a:r>
              <a:rPr lang="en-US" sz="3200" dirty="0"/>
              <a:t> – </a:t>
            </a:r>
            <a:r>
              <a:rPr lang="en-US" sz="2400" dirty="0" err="1"/>
              <a:t>ribena</a:t>
            </a:r>
            <a:r>
              <a:rPr lang="en-US" sz="2400" dirty="0"/>
              <a:t> </a:t>
            </a:r>
            <a:r>
              <a:rPr lang="uk-UA" sz="2400" dirty="0"/>
              <a:t>– </a:t>
            </a:r>
            <a:r>
              <a:rPr lang="uk-UA" sz="2400" dirty="0" err="1"/>
              <a:t>італ</a:t>
            </a:r>
            <a:r>
              <a:rPr lang="uk-UA" sz="2400" dirty="0"/>
              <a:t>. «смородина»</a:t>
            </a:r>
          </a:p>
          <a:p>
            <a:r>
              <a:rPr lang="uk-UA" sz="3200" dirty="0" err="1"/>
              <a:t>Транскодування</a:t>
            </a:r>
            <a:r>
              <a:rPr lang="uk-UA" sz="4400" dirty="0"/>
              <a:t> </a:t>
            </a:r>
            <a:r>
              <a:rPr lang="en-US" sz="2000" dirty="0"/>
              <a:t>It's a Capri Sun and </a:t>
            </a:r>
            <a:r>
              <a:rPr lang="en-US" sz="2000" dirty="0" err="1"/>
              <a:t>Ribena</a:t>
            </a:r>
            <a:r>
              <a:rPr lang="en-US" sz="2000" dirty="0"/>
              <a:t> cocktail.</a:t>
            </a:r>
            <a:r>
              <a:rPr lang="uk-UA" sz="2000" dirty="0"/>
              <a:t> </a:t>
            </a:r>
            <a:r>
              <a:rPr lang="ru-RU" sz="2000" dirty="0"/>
              <a:t>Это коктейль из </a:t>
            </a:r>
            <a:r>
              <a:rPr lang="ru-RU" sz="2000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Рибены</a:t>
            </a:r>
            <a:r>
              <a:rPr lang="ru-RU" sz="2000" dirty="0"/>
              <a:t> и Капри Сан</a:t>
            </a:r>
            <a:r>
              <a:rPr lang="ru-RU" sz="1600" dirty="0"/>
              <a:t>.</a:t>
            </a:r>
            <a:endParaRPr lang="uk-UA" sz="4400" dirty="0"/>
          </a:p>
          <a:p>
            <a:r>
              <a:rPr lang="uk-UA" sz="3200" dirty="0"/>
              <a:t>Конкретизація </a:t>
            </a:r>
            <a:r>
              <a:rPr lang="uk-UA" sz="2000" dirty="0"/>
              <a:t> популярний негазований напій –  </a:t>
            </a:r>
            <a:r>
              <a:rPr lang="uk-UA" sz="2000" dirty="0" err="1"/>
              <a:t>рібена</a:t>
            </a:r>
            <a:r>
              <a:rPr lang="uk-UA" sz="2000" dirty="0"/>
              <a:t> </a:t>
            </a:r>
          </a:p>
          <a:p>
            <a:r>
              <a:rPr lang="uk-UA" sz="3200" dirty="0"/>
              <a:t>Генералізація</a:t>
            </a:r>
            <a:r>
              <a:rPr lang="en-US" sz="3200" dirty="0"/>
              <a:t> </a:t>
            </a:r>
            <a:r>
              <a:rPr lang="ru-RU" dirty="0" err="1"/>
              <a:t>No</a:t>
            </a:r>
            <a:r>
              <a:rPr lang="ru-RU" dirty="0"/>
              <a:t>, </a:t>
            </a:r>
            <a:r>
              <a:rPr lang="ru-RU" dirty="0" err="1"/>
              <a:t>there's</a:t>
            </a:r>
            <a:r>
              <a:rPr lang="ru-RU" dirty="0"/>
              <a:t> </a:t>
            </a:r>
            <a:r>
              <a:rPr lang="ru-RU" dirty="0" err="1"/>
              <a:t>only</a:t>
            </a:r>
            <a:r>
              <a:rPr lang="ru-RU" dirty="0"/>
              <a:t> </a:t>
            </a:r>
            <a:r>
              <a:rPr lang="en-US" dirty="0" err="1"/>
              <a:t>Ribena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Нет, приятель, только </a:t>
            </a:r>
            <a:r>
              <a:rPr lang="ru-RU" b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сок</a:t>
            </a:r>
            <a:r>
              <a:rPr lang="ru-RU" dirty="0"/>
              <a:t>.</a:t>
            </a:r>
          </a:p>
          <a:p>
            <a:r>
              <a:rPr lang="uk-UA" sz="3200" dirty="0"/>
              <a:t>Модуляція (логічний /смисловий розвиток) </a:t>
            </a:r>
            <a:r>
              <a:rPr lang="uk-UA" sz="2000" dirty="0"/>
              <a:t>пакетик соку «</a:t>
            </a:r>
            <a:r>
              <a:rPr lang="uk-UA" sz="2000" dirty="0" err="1"/>
              <a:t>Рібена</a:t>
            </a:r>
            <a:r>
              <a:rPr lang="uk-UA" sz="2000" dirty="0">
                <a:solidFill>
                  <a:srgbClr val="C00000"/>
                </a:solidFill>
              </a:rPr>
              <a:t>», який всі дбайливі матусі додають своїм дітлахам до шкільних сніданків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uk-UA" sz="3200" dirty="0"/>
              <a:t>Доместикація</a:t>
            </a:r>
            <a:r>
              <a:rPr lang="uk-UA" sz="4400" dirty="0"/>
              <a:t> </a:t>
            </a:r>
            <a:r>
              <a:rPr lang="en-US" dirty="0"/>
              <a:t>Drink </a:t>
            </a:r>
            <a:r>
              <a:rPr lang="en-US" dirty="0" err="1"/>
              <a:t>Ribena</a:t>
            </a:r>
            <a:r>
              <a:rPr lang="en-US" dirty="0"/>
              <a:t> like it's your birthday!</a:t>
            </a:r>
            <a:r>
              <a:rPr lang="uk-UA" dirty="0"/>
              <a:t> </a:t>
            </a:r>
            <a:r>
              <a:rPr lang="ru-RU" dirty="0"/>
              <a:t>Пей </a:t>
            </a:r>
            <a:r>
              <a:rPr lang="ru-RU" b="1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"Добрый" сок</a:t>
            </a:r>
            <a:r>
              <a:rPr lang="ru-RU" dirty="0"/>
              <a:t> в свой день рожденья!</a:t>
            </a:r>
          </a:p>
          <a:p>
            <a:endParaRPr lang="ru-RU" sz="4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D813C19-1AF5-4D66-A9DF-AF6AECD4CEBB}"/>
              </a:ext>
            </a:extLst>
          </p:cNvPr>
          <p:cNvSpPr/>
          <p:nvPr/>
        </p:nvSpPr>
        <p:spPr>
          <a:xfrm>
            <a:off x="1458351" y="5094962"/>
            <a:ext cx="9275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 can just about make out the metallic paper of the mint biscuit Mum probably had to go to three supermarkets to hunt down, and a carton of </a:t>
            </a:r>
            <a:r>
              <a:rPr lang="en-US" dirty="0" err="1"/>
              <a:t>Ribena</a:t>
            </a:r>
            <a:r>
              <a:rPr lang="en-US" dirty="0"/>
              <a:t> pokes out from beneath a mystery foiled sandwich.</a:t>
            </a:r>
          </a:p>
          <a:p>
            <a:pPr algn="r"/>
            <a:r>
              <a:rPr lang="uk-UA" dirty="0"/>
              <a:t>(</a:t>
            </a:r>
            <a:r>
              <a:rPr lang="en-US" dirty="0"/>
              <a:t>Josie Silver, Two Lives of Lidia Bird. P 108)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8958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254</TotalTime>
  <Words>724</Words>
  <Application>Microsoft Office PowerPoint</Application>
  <PresentationFormat>Широкоэкранный</PresentationFormat>
  <Paragraphs>128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Roboto</vt:lpstr>
      <vt:lpstr>Times New Roman</vt:lpstr>
      <vt:lpstr>Tw Cen MT</vt:lpstr>
      <vt:lpstr>Wingdings</vt:lpstr>
      <vt:lpstr>Капля</vt:lpstr>
      <vt:lpstr>Тема 5. Лексикологічні аспекти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Лексикологічні аспекти  </dc:title>
  <dc:creator>Probook</dc:creator>
  <cp:lastModifiedBy>Probook</cp:lastModifiedBy>
  <cp:revision>32</cp:revision>
  <dcterms:created xsi:type="dcterms:W3CDTF">2021-04-14T17:14:16Z</dcterms:created>
  <dcterms:modified xsi:type="dcterms:W3CDTF">2022-06-01T14:26:47Z</dcterms:modified>
</cp:coreProperties>
</file>