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book" initials="P" lastIdx="1" clrIdx="0">
    <p:extLst>
      <p:ext uri="{19B8F6BF-5375-455C-9EA6-DF929625EA0E}">
        <p15:presenceInfo xmlns:p15="http://schemas.microsoft.com/office/powerpoint/2012/main" userId="Pr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3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8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4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24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3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5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9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9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4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2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8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7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3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5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0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8200D4-DE49-4BBF-8365-38599303B473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0BCa7iZZwc&amp;ab_channel=%D0%9B%D1%96%D1%82%D0%BD%D1%8F%D1%88%D0%BA%D0%BE%D0%BB%D0%B0%D0%BF%D0%B5%D1%80%D0%B5%D0%BA%D0%BB%D0%B0%D0%B4%D1%83" TargetMode="External"/><Relationship Id="rId2" Type="http://schemas.openxmlformats.org/officeDocument/2006/relationships/hyperlink" Target="https://www.bestpractices.org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ilservices.com/%E2%80%8Bonsite-interpretation%E2%80%8B/" TargetMode="External"/><Relationship Id="rId2" Type="http://schemas.openxmlformats.org/officeDocument/2006/relationships/hyperlink" Target="https://aiic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ndsupcommunications.com/5-tips-for-using-an-onsite-interprete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dpu-filolvisnyk.com.ua/uploads/arkhiv-nomerov/2019/NV_2019_11/9.pdf" TargetMode="External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tjTYq0GvU&amp;ab_channel=%D0%9B%D1%96%D1%82%D0%BD%D1%8F%D1%88%D0%BA%D0%BE%D0%BB%D0%B0%D0%BF%D0%B5%D1%80%D0%B5%D0%BA%D0%BB%D0%B0%D0%B4%D1%83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XMlkeGxDvMs" TargetMode="External"/><Relationship Id="rId4" Type="http://schemas.openxmlformats.org/officeDocument/2006/relationships/hyperlink" Target="https://www.youtube.com/watch?v=7de2VtYPejk&amp;t=20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8864B-9482-4E62-B77D-0E5736B3B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4. Усний переклад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https://drive.google.com/drive/folders/19waqMvA-fuoDD6AUtaawo80bNSz_aJvE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44BA3B-6163-413E-8D9C-BE058AC70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928881"/>
            <a:ext cx="8689976" cy="162833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 усного перекладу. Відмінність підходів до усного та письмового перекладу. Синхронний та послідовний переклад. Особливості технічної підтримки та психологічні аспекти. Аудіо-візуальний переклад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158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671E8-E356-4D3F-B96E-A502FDFF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7" y="82846"/>
            <a:ext cx="6794695" cy="66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FCF61A-7E48-4F01-B69E-442F56890A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https://www.bestpractices.org.ua/</a:t>
            </a:r>
            <a:r>
              <a:rPr lang="en-US" dirty="0"/>
              <a:t> </a:t>
            </a:r>
          </a:p>
          <a:p>
            <a:r>
              <a:rPr lang="ru-RU" dirty="0"/>
              <a:t>ПЕРЕДУМОВИ ЯКОСТІ УСНОГО ПЕРЕКЛАДУ</a:t>
            </a:r>
          </a:p>
          <a:p>
            <a:endParaRPr lang="en-US" dirty="0"/>
          </a:p>
          <a:p>
            <a:r>
              <a:rPr lang="ru-RU" b="1" dirty="0"/>
              <a:t>Переклад: </a:t>
            </a:r>
            <a:r>
              <a:rPr lang="ru-RU" b="1" dirty="0" err="1"/>
              <a:t>ви</a:t>
            </a:r>
            <a:r>
              <a:rPr lang="ru-RU" b="1" dirty="0"/>
              <a:t> в </a:t>
            </a:r>
            <a:r>
              <a:rPr lang="ru-RU" b="1" dirty="0" err="1"/>
              <a:t>темі</a:t>
            </a:r>
            <a:r>
              <a:rPr lang="ru-RU" b="1" dirty="0"/>
              <a:t>? Як </a:t>
            </a:r>
            <a:r>
              <a:rPr lang="ru-RU" b="1" dirty="0" err="1"/>
              <a:t>опанувати</a:t>
            </a:r>
            <a:r>
              <a:rPr lang="ru-RU" b="1" dirty="0"/>
              <a:t> </a:t>
            </a:r>
            <a:r>
              <a:rPr lang="ru-RU" b="1" dirty="0" err="1"/>
              <a:t>нову</a:t>
            </a:r>
            <a:r>
              <a:rPr lang="ru-RU" b="1" dirty="0"/>
              <a:t> тематику</a:t>
            </a:r>
          </a:p>
          <a:p>
            <a:r>
              <a:rPr lang="en-GB" dirty="0">
                <a:hlinkClick r:id="rId3"/>
              </a:rPr>
              <a:t>https://www.youtube.com/watch?v=_0BCa7iZZwc&amp;ab_channel=%D0%9B%D1%96%D1%82%D0%BD%D1%8F%D1%88%D0%BA%D0%BE%D0%BB%D0%B0%D0%BF%D0%B5%D1%80%D0%B5%D0%BA%D0%BB%D0%B0%D0%B4%D1%83</a:t>
            </a:r>
            <a:r>
              <a:rPr lang="en-GB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24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06113-182B-485B-B2A5-85824150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4" y="354330"/>
            <a:ext cx="4341962" cy="1963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0E06C-AFAD-44C8-8FA2-92CC8DAE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2" y="1712514"/>
            <a:ext cx="4137734" cy="2929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F0E01-DA74-4EE2-9E35-AA1A89ED7721}"/>
              </a:ext>
            </a:extLst>
          </p:cNvPr>
          <p:cNvSpPr txBox="1"/>
          <p:nvPr/>
        </p:nvSpPr>
        <p:spPr>
          <a:xfrm>
            <a:off x="1028479" y="4642338"/>
            <a:ext cx="317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Етимологічний український словник в 7 томах. Т 2. К. наукова думка. 1985. – с. 120.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EDCDE5-36B7-4341-9077-D9577356E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105" y="354330"/>
            <a:ext cx="3565403" cy="4584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8B2AFB-053D-4E5C-92E6-6222ABF4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25" y="4516615"/>
            <a:ext cx="3551483" cy="104905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43ACDF-5DEB-4A9C-ACA3-ED79C781AC1B}"/>
              </a:ext>
            </a:extLst>
          </p:cNvPr>
          <p:cNvSpPr/>
          <p:nvPr/>
        </p:nvSpPr>
        <p:spPr>
          <a:xfrm>
            <a:off x="8590086" y="5776683"/>
            <a:ext cx="3177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Етимологічний український словник в 7 томах. Т 5. К. наукова думка. 2006. – с. 588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2E2536-41D7-4F91-A086-5AAB319BC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350" y="2800350"/>
            <a:ext cx="3114675" cy="1257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6E394E-9600-48E7-830B-F5F4EEE38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855" y="3734683"/>
            <a:ext cx="3143250" cy="5524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5C2F71-34BC-4449-B138-11268AD7DDCB}"/>
              </a:ext>
            </a:extLst>
          </p:cNvPr>
          <p:cNvSpPr/>
          <p:nvPr/>
        </p:nvSpPr>
        <p:spPr>
          <a:xfrm>
            <a:off x="4767875" y="5221466"/>
            <a:ext cx="3143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Етимологічний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словник в 7 томах. Т 5. К. </a:t>
            </a:r>
            <a:r>
              <a:rPr lang="ru-RU" dirty="0" err="1"/>
              <a:t>наукова</a:t>
            </a:r>
            <a:r>
              <a:rPr lang="ru-RU" dirty="0"/>
              <a:t> думка. 2006. – с. 574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B1C21A-7E69-47C6-B608-C0F2AD3BB0A0}"/>
              </a:ext>
            </a:extLst>
          </p:cNvPr>
          <p:cNvSpPr/>
          <p:nvPr/>
        </p:nvSpPr>
        <p:spPr>
          <a:xfrm>
            <a:off x="5039811" y="528537"/>
            <a:ext cx="2733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Interpreting </a:t>
            </a:r>
            <a:endParaRPr lang="uk-UA" sz="3600" b="1" dirty="0">
              <a:solidFill>
                <a:srgbClr val="7030A0"/>
              </a:solidFill>
              <a:cs typeface="AngsanaUPC" panose="02020603050405020304" pitchFamily="18" charset="-34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and </a:t>
            </a:r>
            <a:endParaRPr lang="uk-UA" sz="3600" b="1" dirty="0">
              <a:solidFill>
                <a:srgbClr val="7030A0"/>
              </a:solidFill>
              <a:cs typeface="AngsanaUPC" panose="02020603050405020304" pitchFamily="18" charset="-34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translation</a:t>
            </a:r>
            <a:endParaRPr lang="ru-RU" b="1" dirty="0">
              <a:solidFill>
                <a:srgbClr val="7030A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505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74CC5796-9F0A-401B-AD92-54C0C2E79A11}"/>
              </a:ext>
            </a:extLst>
          </p:cNvPr>
          <p:cNvSpPr/>
          <p:nvPr/>
        </p:nvSpPr>
        <p:spPr>
          <a:xfrm>
            <a:off x="745587" y="182880"/>
            <a:ext cx="3235569" cy="1209822"/>
          </a:xfrm>
          <a:prstGeom prst="horizontalScroll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translation</a:t>
            </a:r>
            <a:endParaRPr lang="ru-RU" dirty="0"/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0F1D9083-A9C0-400D-8266-300969144982}"/>
              </a:ext>
            </a:extLst>
          </p:cNvPr>
          <p:cNvSpPr/>
          <p:nvPr/>
        </p:nvSpPr>
        <p:spPr>
          <a:xfrm>
            <a:off x="8187399" y="281354"/>
            <a:ext cx="3137095" cy="1111348"/>
          </a:xfrm>
          <a:prstGeom prst="wedgeEllipseCallou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interpretation</a:t>
            </a:r>
            <a:endParaRPr lang="ru-RU" dirty="0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CD699D0F-2D2B-4627-931B-1874C8CBA725}"/>
              </a:ext>
            </a:extLst>
          </p:cNvPr>
          <p:cNvSpPr/>
          <p:nvPr/>
        </p:nvSpPr>
        <p:spPr>
          <a:xfrm>
            <a:off x="4220308" y="393895"/>
            <a:ext cx="3432517" cy="6175717"/>
          </a:xfrm>
          <a:prstGeom prst="fram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5B11D3-B59F-41BC-B9CF-C4BFCBF9955F}"/>
              </a:ext>
            </a:extLst>
          </p:cNvPr>
          <p:cNvSpPr/>
          <p:nvPr/>
        </p:nvSpPr>
        <p:spPr>
          <a:xfrm>
            <a:off x="4923692" y="1219595"/>
            <a:ext cx="2377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Accuracy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Work environment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Real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Pressure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Language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Team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Memory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Respond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CAT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C343AB-33BC-4F1C-BEE2-53648CA33942}"/>
              </a:ext>
            </a:extLst>
          </p:cNvPr>
          <p:cNvSpPr/>
          <p:nvPr/>
        </p:nvSpPr>
        <p:spPr>
          <a:xfrm rot="20576312">
            <a:off x="7909104" y="1038759"/>
            <a:ext cx="138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9000</a:t>
            </a:r>
            <a:r>
              <a:rPr lang="ru-RU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33173-BD93-44B6-8ABF-EBFB506D97FC}"/>
              </a:ext>
            </a:extLst>
          </p:cNvPr>
          <p:cNvSpPr txBox="1"/>
          <p:nvPr/>
        </p:nvSpPr>
        <p:spPr>
          <a:xfrm rot="732274">
            <a:off x="10884910" y="1010040"/>
            <a:ext cx="126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20х20</a:t>
            </a:r>
            <a:endParaRPr lang="ru-RU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13E010-2D9B-4F98-91C7-37D5130E9630}"/>
              </a:ext>
            </a:extLst>
          </p:cNvPr>
          <p:cNvSpPr txBox="1"/>
          <p:nvPr/>
        </p:nvSpPr>
        <p:spPr>
          <a:xfrm rot="20792975">
            <a:off x="9372383" y="1176530"/>
            <a:ext cx="85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2-3</a:t>
            </a:r>
            <a:endParaRPr lang="ru-RU" sz="36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B8FE32-162C-48A9-809C-76E9841E108D}"/>
              </a:ext>
            </a:extLst>
          </p:cNvPr>
          <p:cNvSpPr/>
          <p:nvPr/>
        </p:nvSpPr>
        <p:spPr>
          <a:xfrm>
            <a:off x="373365" y="2160156"/>
            <a:ext cx="3495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open_sanssemibold"/>
              </a:rPr>
              <a:t>Language Scientific’s interpreters possess the following skills: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Thorough knowledge of the general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subject</a:t>
            </a:r>
            <a:r>
              <a:rPr lang="en-US" dirty="0">
                <a:solidFill>
                  <a:srgbClr val="062033"/>
                </a:solidFill>
                <a:latin typeface="open_sansregular"/>
              </a:rPr>
              <a:t> to be interpreted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Intimate familiarity with both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cultures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Extensive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vocabulary</a:t>
            </a:r>
            <a:r>
              <a:rPr lang="en-US" dirty="0">
                <a:solidFill>
                  <a:srgbClr val="062033"/>
                </a:solidFill>
                <a:latin typeface="open_sansregular"/>
              </a:rPr>
              <a:t> in both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Ability to express thoughts clearly and concisely in both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Excellent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note-taking techniques </a:t>
            </a:r>
            <a:r>
              <a:rPr lang="en-US" dirty="0">
                <a:solidFill>
                  <a:srgbClr val="062033"/>
                </a:solidFill>
                <a:latin typeface="open_sansregular"/>
              </a:rPr>
              <a:t>for consecutive interpreting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At least 2-3 years of booth experience for simultaneous interpreting</a:t>
            </a:r>
            <a:endParaRPr lang="en-US" b="0" i="0" dirty="0">
              <a:solidFill>
                <a:srgbClr val="062033"/>
              </a:solidFill>
              <a:effectLst/>
              <a:latin typeface="open_sansregular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2B3148-44E2-4CDE-80A2-EDC12683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706" y="2738639"/>
            <a:ext cx="4276472" cy="318597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889A22-94F2-4D67-85C3-18A49397B468}"/>
              </a:ext>
            </a:extLst>
          </p:cNvPr>
          <p:cNvSpPr/>
          <p:nvPr/>
        </p:nvSpPr>
        <p:spPr>
          <a:xfrm>
            <a:off x="6751968" y="6071533"/>
            <a:ext cx="506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Simultandolmetscheranlage (</a:t>
            </a:r>
            <a:r>
              <a:rPr lang="de-DE" dirty="0" err="1"/>
              <a:t>Televic</a:t>
            </a:r>
            <a:r>
              <a:rPr lang="de-DE" dirty="0"/>
              <a:t> Conference) beim Europäischen Gerichtshof © </a:t>
            </a:r>
            <a:r>
              <a:rPr lang="en-US" dirty="0"/>
              <a:t>Stefan64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1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F39DE-68B8-403D-B9FA-939B95B1E609}"/>
              </a:ext>
            </a:extLst>
          </p:cNvPr>
          <p:cNvSpPr txBox="1"/>
          <p:nvPr/>
        </p:nvSpPr>
        <p:spPr>
          <a:xfrm>
            <a:off x="1261404" y="323557"/>
            <a:ext cx="1062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 err="1"/>
              <a:t>слухове</a:t>
            </a:r>
            <a:r>
              <a:rPr lang="ru-RU" sz="2800" dirty="0"/>
              <a:t> </a:t>
            </a:r>
            <a:r>
              <a:rPr lang="ru-RU" sz="2800" dirty="0" err="1"/>
              <a:t>сприйняття</a:t>
            </a:r>
            <a:r>
              <a:rPr lang="en-US" sz="2800" dirty="0"/>
              <a:t> – </a:t>
            </a:r>
            <a:r>
              <a:rPr lang="ru-RU" sz="2800" dirty="0" err="1"/>
              <a:t>нефіксован</a:t>
            </a:r>
            <a:r>
              <a:rPr lang="uk-UA" sz="2800" dirty="0"/>
              <a:t>а</a:t>
            </a:r>
            <a:r>
              <a:rPr lang="ru-RU" sz="2800" dirty="0"/>
              <a:t>  форма – </a:t>
            </a:r>
            <a:r>
              <a:rPr lang="ru-RU" sz="2800" b="1" dirty="0" err="1"/>
              <a:t>усне</a:t>
            </a:r>
            <a:r>
              <a:rPr lang="ru-RU" sz="2800" dirty="0"/>
              <a:t> </a:t>
            </a:r>
            <a:r>
              <a:rPr lang="ru-RU" sz="2800" dirty="0" err="1"/>
              <a:t>оформлення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DDE02D-17B4-4B43-912C-1AE4FECAE757}"/>
              </a:ext>
            </a:extLst>
          </p:cNvPr>
          <p:cNvSpPr/>
          <p:nvPr/>
        </p:nvSpPr>
        <p:spPr>
          <a:xfrm>
            <a:off x="4261106" y="939454"/>
            <a:ext cx="3669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err="1">
                <a:solidFill>
                  <a:srgbClr val="FF0000"/>
                </a:solidFill>
              </a:rPr>
              <a:t>сфери</a:t>
            </a:r>
            <a:r>
              <a:rPr lang="ru-RU" sz="3200" u="sng" dirty="0">
                <a:solidFill>
                  <a:srgbClr val="FF0000"/>
                </a:solidFill>
              </a:rPr>
              <a:t> </a:t>
            </a:r>
            <a:r>
              <a:rPr lang="ru-RU" sz="3200" u="sng" dirty="0" err="1">
                <a:solidFill>
                  <a:srgbClr val="FF0000"/>
                </a:solidFill>
              </a:rPr>
              <a:t>застосування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7F197A-AF3C-4EC6-B697-6E297818DF37}"/>
              </a:ext>
            </a:extLst>
          </p:cNvPr>
          <p:cNvSpPr/>
          <p:nvPr/>
        </p:nvSpPr>
        <p:spPr>
          <a:xfrm>
            <a:off x="8915224" y="1252917"/>
            <a:ext cx="3341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Конференц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- переклад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57BD96-CA48-4A99-9741-A08067CF897A}"/>
              </a:ext>
            </a:extLst>
          </p:cNvPr>
          <p:cNvSpPr/>
          <p:nvPr/>
        </p:nvSpPr>
        <p:spPr>
          <a:xfrm>
            <a:off x="372103" y="1068250"/>
            <a:ext cx="2846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chemeClr val="accent3">
                    <a:lumMod val="50000"/>
                  </a:schemeClr>
                </a:solidFill>
              </a:rPr>
              <a:t>Комунальний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 переклад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EA99F4-5450-4AB2-BEAE-B104A0A3102D}"/>
              </a:ext>
            </a:extLst>
          </p:cNvPr>
          <p:cNvSpPr/>
          <p:nvPr/>
        </p:nvSpPr>
        <p:spPr>
          <a:xfrm>
            <a:off x="9289366" y="1732167"/>
            <a:ext cx="2593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великі</a:t>
            </a:r>
            <a:endParaRPr lang="ru-RU" sz="2400" dirty="0"/>
          </a:p>
          <a:p>
            <a:r>
              <a:rPr lang="ru-RU" sz="2400" dirty="0" err="1"/>
              <a:t>міжнародні</a:t>
            </a:r>
            <a:r>
              <a:rPr lang="ru-RU" sz="2400" dirty="0"/>
              <a:t> </a:t>
            </a:r>
            <a:r>
              <a:rPr lang="ru-RU" sz="2400" dirty="0" err="1"/>
              <a:t>засідання</a:t>
            </a:r>
            <a:r>
              <a:rPr lang="ru-RU" sz="2400" dirty="0"/>
              <a:t> при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і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EE87F5-9CC7-4A71-8A6D-9FC3E73AD43E}"/>
              </a:ext>
            </a:extLst>
          </p:cNvPr>
          <p:cNvSpPr/>
          <p:nvPr/>
        </p:nvSpPr>
        <p:spPr>
          <a:xfrm>
            <a:off x="318867" y="1732167"/>
            <a:ext cx="35497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міжмовного</a:t>
            </a:r>
            <a:r>
              <a:rPr lang="ru-RU" sz="2000" dirty="0"/>
              <a:t> / </a:t>
            </a:r>
            <a:r>
              <a:rPr lang="ru-RU" sz="2000" dirty="0" err="1"/>
              <a:t>міжкультурного</a:t>
            </a:r>
            <a:endParaRPr lang="ru-RU" sz="2000" dirty="0"/>
          </a:p>
          <a:p>
            <a:r>
              <a:rPr lang="ru-RU" sz="2000" dirty="0" err="1"/>
              <a:t>посередництва</a:t>
            </a:r>
            <a:r>
              <a:rPr lang="ru-RU" sz="2000" dirty="0"/>
              <a:t> 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судових</a:t>
            </a:r>
            <a:r>
              <a:rPr lang="ru-RU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медичних</a:t>
            </a:r>
            <a:r>
              <a:rPr lang="ru-RU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адміністративних</a:t>
            </a:r>
            <a:r>
              <a:rPr lang="ru-RU" sz="2000" dirty="0"/>
              <a:t> </a:t>
            </a:r>
            <a:r>
              <a:rPr lang="ru-RU" sz="2000" dirty="0" err="1"/>
              <a:t>установах</a:t>
            </a:r>
            <a:r>
              <a:rPr lang="ru-RU" sz="2000" dirty="0"/>
              <a:t>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A3ABAE-5393-4607-97C9-BAEE35C1B32D}"/>
              </a:ext>
            </a:extLst>
          </p:cNvPr>
          <p:cNvSpPr/>
          <p:nvPr/>
        </p:nvSpPr>
        <p:spPr>
          <a:xfrm>
            <a:off x="4628271" y="2101499"/>
            <a:ext cx="3549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Переклад - </a:t>
            </a:r>
            <a:r>
              <a:rPr lang="ru-RU" sz="2400" dirty="0" err="1"/>
              <a:t>супровід</a:t>
            </a:r>
            <a:r>
              <a:rPr lang="ru-RU" sz="24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err="1"/>
              <a:t>Медіапереклад</a:t>
            </a:r>
            <a:r>
              <a:rPr lang="ru-RU" sz="24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Телефонний</a:t>
            </a:r>
            <a:r>
              <a:rPr lang="ru-RU" sz="2400" dirty="0"/>
              <a:t> переклад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Переклад </a:t>
            </a:r>
            <a:r>
              <a:rPr lang="ru-RU" sz="2400" dirty="0" err="1"/>
              <a:t>переговорів</a:t>
            </a:r>
            <a:r>
              <a:rPr lang="ru-RU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CE9E7-6640-40A2-BD68-B31814A3DCB1}"/>
              </a:ext>
            </a:extLst>
          </p:cNvPr>
          <p:cNvSpPr txBox="1"/>
          <p:nvPr/>
        </p:nvSpPr>
        <p:spPr>
          <a:xfrm>
            <a:off x="2672863" y="440318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Односторонній 						</a:t>
            </a:r>
            <a:r>
              <a:rPr lang="uk-UA" sz="2800" dirty="0" err="1"/>
              <a:t>Двусторонній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724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EAB179-EF93-4B43-9B4A-47B6DAB71964}"/>
              </a:ext>
            </a:extLst>
          </p:cNvPr>
          <p:cNvSpPr/>
          <p:nvPr/>
        </p:nvSpPr>
        <p:spPr>
          <a:xfrm>
            <a:off x="2381433" y="518597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err="1">
                <a:solidFill>
                  <a:srgbClr val="00B050"/>
                </a:solidFill>
              </a:rPr>
              <a:t>Синхронний</a:t>
            </a:r>
            <a:endParaRPr lang="ru-RU" sz="3200" b="1" u="sng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16FB47-7369-4A3E-AF7A-05E49A04DF11}"/>
              </a:ext>
            </a:extLst>
          </p:cNvPr>
          <p:cNvSpPr/>
          <p:nvPr/>
        </p:nvSpPr>
        <p:spPr>
          <a:xfrm>
            <a:off x="7771101" y="518597"/>
            <a:ext cx="220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>
                <a:solidFill>
                  <a:srgbClr val="FFC000"/>
                </a:solidFill>
              </a:rPr>
              <a:t>Послідовний</a:t>
            </a:r>
            <a:endParaRPr lang="ru-RU" sz="2800" b="1" u="sng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611AB0-70B3-454A-9CFF-369AEC350A01}"/>
              </a:ext>
            </a:extLst>
          </p:cNvPr>
          <p:cNvSpPr/>
          <p:nvPr/>
        </p:nvSpPr>
        <p:spPr>
          <a:xfrm>
            <a:off x="304801" y="12197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синхронний</a:t>
            </a:r>
            <a:r>
              <a:rPr lang="ru-RU" sz="2400" dirty="0"/>
              <a:t> (ТЗ, </a:t>
            </a:r>
            <a:r>
              <a:rPr lang="ru-RU" sz="2400" dirty="0" err="1"/>
              <a:t>кабіна</a:t>
            </a:r>
            <a:r>
              <a:rPr lang="ru-RU" sz="2400" dirty="0"/>
              <a:t>, </a:t>
            </a:r>
            <a:r>
              <a:rPr lang="ru-RU" sz="2400" dirty="0" err="1"/>
              <a:t>навушники</a:t>
            </a:r>
            <a:r>
              <a:rPr lang="ru-RU" sz="2400" dirty="0"/>
              <a:t>, </a:t>
            </a:r>
            <a:r>
              <a:rPr lang="ru-RU" sz="2400" dirty="0" err="1"/>
              <a:t>мікрофон</a:t>
            </a:r>
            <a:r>
              <a:rPr lang="ru-RU" sz="2400" dirty="0"/>
              <a:t>)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Переклад з </a:t>
            </a:r>
            <a:r>
              <a:rPr lang="ru-RU" sz="2400" dirty="0" err="1"/>
              <a:t>аркуша</a:t>
            </a:r>
            <a:r>
              <a:rPr lang="ru-RU" sz="2400" dirty="0"/>
              <a:t>  (</a:t>
            </a:r>
            <a:r>
              <a:rPr lang="ru-RU" sz="2400" dirty="0" err="1"/>
              <a:t>одночасно</a:t>
            </a:r>
            <a:r>
              <a:rPr lang="ru-RU" sz="2400" dirty="0"/>
              <a:t> з </a:t>
            </a:r>
            <a:r>
              <a:rPr lang="ru-RU" sz="2400" dirty="0" err="1"/>
              <a:t>прочитанням</a:t>
            </a:r>
            <a:r>
              <a:rPr lang="ru-RU" sz="2400" dirty="0"/>
              <a:t> ВТ)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Нашіптування</a:t>
            </a:r>
            <a:r>
              <a:rPr lang="ru-RU" sz="2400" dirty="0"/>
              <a:t> (</a:t>
            </a:r>
            <a:r>
              <a:rPr lang="ru-RU" sz="2400" dirty="0" err="1"/>
              <a:t>Шушутаж</a:t>
            </a:r>
            <a:r>
              <a:rPr lang="ru-RU" sz="2400" dirty="0"/>
              <a:t>) 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Сурдопереклад</a:t>
            </a:r>
            <a:r>
              <a:rPr lang="ru-RU" sz="24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Аудіодескрипція</a:t>
            </a:r>
            <a:r>
              <a:rPr lang="ru-RU" sz="2400" dirty="0"/>
              <a:t> (</a:t>
            </a:r>
            <a:r>
              <a:rPr lang="ru-RU" sz="2400" dirty="0" err="1"/>
              <a:t>Тефлокоментування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Синхронний</a:t>
            </a:r>
            <a:r>
              <a:rPr lang="ru-RU" sz="2400" dirty="0"/>
              <a:t> переклад </a:t>
            </a:r>
            <a:r>
              <a:rPr lang="ru-RU" sz="2400" dirty="0" err="1"/>
              <a:t>кінотексту</a:t>
            </a:r>
            <a:r>
              <a:rPr lang="ru-RU" sz="2400" dirty="0"/>
              <a:t> (</a:t>
            </a:r>
            <a:r>
              <a:rPr lang="ru-RU" sz="2400" dirty="0" err="1"/>
              <a:t>монтажні</a:t>
            </a:r>
            <a:r>
              <a:rPr lang="ru-RU" sz="2400" dirty="0"/>
              <a:t> </a:t>
            </a:r>
            <a:r>
              <a:rPr lang="ru-RU" sz="2400" dirty="0" err="1"/>
              <a:t>листи</a:t>
            </a:r>
            <a:r>
              <a:rPr lang="ru-RU" sz="2400" dirty="0"/>
              <a:t>, </a:t>
            </a:r>
            <a:r>
              <a:rPr lang="ru-RU" sz="2400" dirty="0" err="1"/>
              <a:t>зоровий</a:t>
            </a:r>
            <a:r>
              <a:rPr lang="ru-RU" sz="2400" dirty="0"/>
              <a:t> ряд)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B5CFEB-BDE7-40B0-95C5-3EF614F7C01F}"/>
              </a:ext>
            </a:extLst>
          </p:cNvPr>
          <p:cNvSpPr/>
          <p:nvPr/>
        </p:nvSpPr>
        <p:spPr>
          <a:xfrm>
            <a:off x="6096000" y="1219761"/>
            <a:ext cx="5988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err="1"/>
              <a:t>Власне</a:t>
            </a:r>
            <a:r>
              <a:rPr lang="ru-RU" sz="3200" dirty="0"/>
              <a:t> </a:t>
            </a:r>
            <a:r>
              <a:rPr lang="ru-RU" sz="3200" dirty="0" err="1"/>
              <a:t>послідовний</a:t>
            </a:r>
            <a:r>
              <a:rPr lang="ru-RU" sz="3200" dirty="0"/>
              <a:t> (</a:t>
            </a:r>
            <a:r>
              <a:rPr lang="ru-RU" sz="3200" b="1" dirty="0" err="1"/>
              <a:t>скоропис</a:t>
            </a:r>
            <a:r>
              <a:rPr lang="ru-RU" sz="3200" dirty="0"/>
              <a:t>,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закінчення</a:t>
            </a:r>
            <a:r>
              <a:rPr lang="ru-RU" sz="3200" dirty="0"/>
              <a:t> великого фрагмента </a:t>
            </a:r>
            <a:r>
              <a:rPr lang="ru-RU" sz="3200" dirty="0" err="1"/>
              <a:t>мовлення</a:t>
            </a:r>
            <a:r>
              <a:rPr lang="ru-RU" sz="3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err="1"/>
              <a:t>Абзацний</a:t>
            </a:r>
            <a:r>
              <a:rPr lang="ru-RU" sz="3200" dirty="0"/>
              <a:t> - </a:t>
            </a:r>
            <a:r>
              <a:rPr lang="ru-RU" sz="3200" dirty="0" err="1"/>
              <a:t>фразовий</a:t>
            </a:r>
            <a:r>
              <a:rPr lang="ru-RU" sz="3200" dirty="0"/>
              <a:t>  (</a:t>
            </a:r>
            <a:r>
              <a:rPr lang="ru-RU" sz="3200" dirty="0" err="1"/>
              <a:t>під</a:t>
            </a:r>
            <a:r>
              <a:rPr lang="ru-RU" sz="3200" dirty="0"/>
              <a:t> час пауз </a:t>
            </a:r>
            <a:r>
              <a:rPr lang="ru-RU" sz="3200" dirty="0" err="1"/>
              <a:t>промовця</a:t>
            </a:r>
            <a:r>
              <a:rPr lang="ru-RU" sz="3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3200" dirty="0"/>
              <a:t> метод «естафети» </a:t>
            </a:r>
            <a:endParaRPr lang="ru-RU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520A22-9E83-4812-9655-71D7323A1719}"/>
              </a:ext>
            </a:extLst>
          </p:cNvPr>
          <p:cNvSpPr/>
          <p:nvPr/>
        </p:nvSpPr>
        <p:spPr>
          <a:xfrm>
            <a:off x="304801" y="4708187"/>
            <a:ext cx="2438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Промова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оратора   </a:t>
            </a:r>
          </a:p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заходу  </a:t>
            </a:r>
          </a:p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Зручність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учасників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одразу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2D2D59-5EC1-4E53-8A91-01B11D9877DA}"/>
              </a:ext>
            </a:extLst>
          </p:cNvPr>
          <p:cNvSpPr/>
          <p:nvPr/>
        </p:nvSpPr>
        <p:spPr>
          <a:xfrm>
            <a:off x="3033163" y="4668743"/>
            <a:ext cx="3483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перекладачі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невеликий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засвоєння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47E584-5910-4352-9EA9-6BE937E26A52}"/>
              </a:ext>
            </a:extLst>
          </p:cNvPr>
          <p:cNvSpPr/>
          <p:nvPr/>
        </p:nvSpPr>
        <p:spPr>
          <a:xfrm>
            <a:off x="611377" y="6495175"/>
            <a:ext cx="572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AIIC - International Association of Conference Interpreters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8C0F88-BAF0-4BC0-8318-55455064F988}"/>
              </a:ext>
            </a:extLst>
          </p:cNvPr>
          <p:cNvSpPr/>
          <p:nvPr/>
        </p:nvSpPr>
        <p:spPr>
          <a:xfrm>
            <a:off x="9119608" y="149265"/>
            <a:ext cx="1534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consecutive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966761-9D3D-41FC-B53F-8DC5D0E9B1BA}"/>
              </a:ext>
            </a:extLst>
          </p:cNvPr>
          <p:cNvSpPr/>
          <p:nvPr/>
        </p:nvSpPr>
        <p:spPr>
          <a:xfrm>
            <a:off x="304801" y="121879"/>
            <a:ext cx="220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simultaneous 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C5A351-C92E-4884-A73A-797DE159A9F1}"/>
              </a:ext>
            </a:extLst>
          </p:cNvPr>
          <p:cNvSpPr/>
          <p:nvPr/>
        </p:nvSpPr>
        <p:spPr>
          <a:xfrm>
            <a:off x="7771101" y="4716345"/>
            <a:ext cx="3316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onsite interpreter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637025-3C40-44C6-93D9-91F8DBFDCB21}"/>
              </a:ext>
            </a:extLst>
          </p:cNvPr>
          <p:cNvSpPr/>
          <p:nvPr/>
        </p:nvSpPr>
        <p:spPr>
          <a:xfrm>
            <a:off x="7599836" y="5638239"/>
            <a:ext cx="4585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for using your onsite interpreter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BF705-A9FB-46E9-8A33-DD07548778E9}"/>
              </a:ext>
            </a:extLst>
          </p:cNvPr>
          <p:cNvSpPr txBox="1"/>
          <p:nvPr/>
        </p:nvSpPr>
        <p:spPr>
          <a:xfrm>
            <a:off x="970670" y="436098"/>
            <a:ext cx="105367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>
                <a:solidFill>
                  <a:srgbClr val="002060"/>
                </a:solidFill>
              </a:rPr>
              <a:t>Перекладацький скоропис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Фіксується думка, а не слово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Смисловий аналіз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Вертикальне розміщення записів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Система символів з узагальненим значенням (не слово, а група понять)</a:t>
            </a:r>
          </a:p>
          <a:p>
            <a:r>
              <a:rPr lang="uk-UA" sz="2800" u="sng" dirty="0">
                <a:solidFill>
                  <a:srgbClr val="C00000"/>
                </a:solidFill>
              </a:rPr>
              <a:t>Вибрати слова</a:t>
            </a:r>
            <a:r>
              <a:rPr lang="uk-UA" sz="28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rgbClr val="C00000"/>
                </a:solidFill>
              </a:rPr>
              <a:t>З максимальним смисловим навантаженням (</a:t>
            </a:r>
            <a:r>
              <a:rPr lang="uk-UA" sz="2800" dirty="0" err="1">
                <a:solidFill>
                  <a:srgbClr val="C00000"/>
                </a:solidFill>
              </a:rPr>
              <a:t>підмет+присудок</a:t>
            </a:r>
            <a:r>
              <a:rPr lang="uk-UA" sz="2800" dirty="0">
                <a:solidFill>
                  <a:srgbClr val="C00000"/>
                </a:solidFill>
              </a:rPr>
              <a:t>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rgbClr val="C00000"/>
                </a:solidFill>
              </a:rPr>
              <a:t>Реалії, що важко запам’ятати</a:t>
            </a:r>
            <a:r>
              <a:rPr lang="ru-RU" sz="2800" dirty="0">
                <a:solidFill>
                  <a:srgbClr val="C00000"/>
                </a:solidFill>
              </a:rPr>
              <a:t> (</a:t>
            </a:r>
            <a:r>
              <a:rPr lang="ru-RU" sz="2800" dirty="0" err="1">
                <a:solidFill>
                  <a:srgbClr val="C00000"/>
                </a:solidFill>
              </a:rPr>
              <a:t>власні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імена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цифри</a:t>
            </a:r>
            <a:r>
              <a:rPr lang="uk-UA" sz="2800" dirty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Лексико-семантичні трансформації, скорочення, вилучення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Граматичні трансформації (порядок слів)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Прийом образного слова (усталені вирази)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Вміння працювати з кліше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9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F630F-2A2E-4542-9331-06E566B2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94" y="214991"/>
            <a:ext cx="8543925" cy="386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824E-4CF1-4827-B9DE-163E93DE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9" y="4224791"/>
            <a:ext cx="6028001" cy="2247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1C8C0-7434-47F8-A4A8-89D4B3DB3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14" y="287109"/>
            <a:ext cx="2653111" cy="37229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F35411-D513-4B9A-85C5-2B2B02B1A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0000"/>
                    </a14:imgEffect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4963" y="2508249"/>
            <a:ext cx="4886325" cy="2247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DAE8A0-63B7-4C70-8C38-5DEDE706D3E9}"/>
              </a:ext>
            </a:extLst>
          </p:cNvPr>
          <p:cNvSpPr/>
          <p:nvPr/>
        </p:nvSpPr>
        <p:spPr>
          <a:xfrm>
            <a:off x="6937829" y="52868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</a:t>
            </a:r>
            <a:r>
              <a:rPr lang="uk-UA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http://ddpu-filolvisnyk.com.ua/uploads/arkhiv-nomerov/2019/NV_2019_11/9.pdf</a:t>
            </a:r>
            <a:r>
              <a:rPr lang="uk-UA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2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4BD9D5-7A77-4962-A821-2F59EBC1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019" y="87891"/>
            <a:ext cx="6080960" cy="33893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FCCCAC-8285-4C00-9FB8-5939BB3BD5CA}"/>
              </a:ext>
            </a:extLst>
          </p:cNvPr>
          <p:cNvSpPr/>
          <p:nvPr/>
        </p:nvSpPr>
        <p:spPr>
          <a:xfrm>
            <a:off x="680911" y="687507"/>
            <a:ext cx="5415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Audiovisual Translation with Professor Jorge Díaz-Cintas: Class 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77EFE4-63C2-4657-A880-DECE4A4EA5DC}"/>
              </a:ext>
            </a:extLst>
          </p:cNvPr>
          <p:cNvSpPr/>
          <p:nvPr/>
        </p:nvSpPr>
        <p:spPr>
          <a:xfrm>
            <a:off x="1199030" y="1782585"/>
            <a:ext cx="461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Audiovisual Translation with Professor Jorge Díaz-Cintas: Class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108533-6764-4EB1-92A4-CE1A914608D1}"/>
              </a:ext>
            </a:extLst>
          </p:cNvPr>
          <p:cNvSpPr/>
          <p:nvPr/>
        </p:nvSpPr>
        <p:spPr>
          <a:xfrm>
            <a:off x="456493" y="36028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запис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вебінару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ЛШП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із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Олегом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Колесніковим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"Переклад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фільмів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Голлівудські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штучки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86A88-AEAE-454F-82CE-9F656696F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581" y="4374772"/>
            <a:ext cx="4143375" cy="2343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9AD38-F8D2-42E3-8C29-0666181BD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046" y="3956194"/>
            <a:ext cx="5639446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8F8A88EB-85B9-4BAA-97BB-4A56D1C9C2A6}"/>
              </a:ext>
            </a:extLst>
          </p:cNvPr>
          <p:cNvSpPr/>
          <p:nvPr/>
        </p:nvSpPr>
        <p:spPr>
          <a:xfrm>
            <a:off x="731520" y="520505"/>
            <a:ext cx="4431323" cy="153337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Субтитри</a:t>
            </a:r>
            <a:endParaRPr lang="ru-RU" sz="3600" dirty="0"/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AC45C2CA-4265-403F-B130-5CAAD50671E0}"/>
              </a:ext>
            </a:extLst>
          </p:cNvPr>
          <p:cNvSpPr/>
          <p:nvPr/>
        </p:nvSpPr>
        <p:spPr>
          <a:xfrm>
            <a:off x="6822831" y="351693"/>
            <a:ext cx="4431323" cy="1533378"/>
          </a:xfrm>
          <a:prstGeom prst="wedgeRoundRectCallout">
            <a:avLst>
              <a:gd name="adj1" fmla="val -34484"/>
              <a:gd name="adj2" fmla="val 716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Дублювання</a:t>
            </a:r>
            <a:r>
              <a:rPr lang="en-US" sz="3600" dirty="0"/>
              <a:t> 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7CDC5-60C2-48F4-AC55-A6CFC800D2DF}"/>
              </a:ext>
            </a:extLst>
          </p:cNvPr>
          <p:cNvSpPr/>
          <p:nvPr/>
        </p:nvSpPr>
        <p:spPr>
          <a:xfrm>
            <a:off x="6096000" y="219696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К</a:t>
            </a:r>
            <a:r>
              <a:rPr lang="ru-RU" sz="2000" dirty="0" err="1"/>
              <a:t>іновиробник</a:t>
            </a:r>
            <a:r>
              <a:rPr lang="ru-RU" sz="2000" dirty="0"/>
              <a:t>:   </a:t>
            </a:r>
            <a:endParaRPr lang="en-US" sz="2000" dirty="0"/>
          </a:p>
          <a:p>
            <a:r>
              <a:rPr lang="ru-RU" sz="2000" dirty="0" err="1"/>
              <a:t>Відеоматеріал</a:t>
            </a:r>
            <a:endParaRPr lang="en-US" sz="2000" dirty="0"/>
          </a:p>
          <a:p>
            <a:r>
              <a:rPr lang="ru-RU" sz="2000" dirty="0" err="1"/>
              <a:t>Скрипти</a:t>
            </a:r>
            <a:r>
              <a:rPr lang="en-US" sz="2000" dirty="0"/>
              <a:t> </a:t>
            </a:r>
            <a:r>
              <a:rPr lang="ru-RU" sz="2000" dirty="0"/>
              <a:t> (</a:t>
            </a:r>
            <a:r>
              <a:rPr lang="ru-RU" sz="2000" dirty="0" err="1"/>
              <a:t>текстові</a:t>
            </a:r>
            <a:r>
              <a:rPr lang="ru-RU" sz="2000" dirty="0"/>
              <a:t> </a:t>
            </a:r>
            <a:r>
              <a:rPr lang="ru-RU" sz="2000" dirty="0" err="1"/>
              <a:t>розшифровки</a:t>
            </a:r>
            <a:r>
              <a:rPr lang="ru-RU" sz="2000" dirty="0"/>
              <a:t> з </a:t>
            </a:r>
            <a:r>
              <a:rPr lang="ru-RU" sz="2000" dirty="0" err="1"/>
              <a:t>репліками</a:t>
            </a:r>
            <a:r>
              <a:rPr lang="ru-RU" sz="2000" dirty="0"/>
              <a:t> </a:t>
            </a:r>
            <a:r>
              <a:rPr lang="ru-RU" sz="2000" dirty="0" err="1"/>
              <a:t>героїв</a:t>
            </a:r>
            <a:r>
              <a:rPr lang="ru-RU" sz="2000" dirty="0"/>
              <a:t>)</a:t>
            </a:r>
            <a:r>
              <a:rPr lang="en-US" sz="2000" dirty="0"/>
              <a:t> </a:t>
            </a:r>
          </a:p>
          <a:p>
            <a:r>
              <a:rPr lang="ru-RU" sz="2000" dirty="0" err="1"/>
              <a:t>Сесі</a:t>
            </a:r>
            <a:r>
              <a:rPr lang="uk-UA" sz="2000" dirty="0"/>
              <a:t>я</a:t>
            </a:r>
            <a:r>
              <a:rPr lang="ru-RU" sz="2000" dirty="0"/>
              <a:t> </a:t>
            </a:r>
            <a:r>
              <a:rPr lang="en-US" sz="2000" dirty="0"/>
              <a:t>Pro Tools (</a:t>
            </a:r>
            <a:r>
              <a:rPr lang="ru-RU" sz="2000" dirty="0"/>
              <a:t>ряд </a:t>
            </a:r>
            <a:r>
              <a:rPr lang="ru-RU" sz="2000" dirty="0" err="1"/>
              <a:t>звукових</a:t>
            </a:r>
            <a:r>
              <a:rPr lang="ru-RU" sz="2000" dirty="0"/>
              <a:t> </a:t>
            </a:r>
            <a:r>
              <a:rPr lang="ru-RU" sz="2000" dirty="0" err="1"/>
              <a:t>доріжок</a:t>
            </a:r>
            <a:r>
              <a:rPr lang="ru-RU" sz="2000" dirty="0"/>
              <a:t> з </a:t>
            </a:r>
            <a:r>
              <a:rPr lang="ru-RU" sz="2000" dirty="0" err="1"/>
              <a:t>музикою</a:t>
            </a:r>
            <a:r>
              <a:rPr lang="ru-RU" sz="2000" dirty="0"/>
              <a:t>, шумами, </a:t>
            </a:r>
            <a:r>
              <a:rPr lang="ru-RU" sz="2000" dirty="0" err="1"/>
              <a:t>звуковими</a:t>
            </a:r>
            <a:r>
              <a:rPr lang="ru-RU" sz="2000" dirty="0"/>
              <a:t> </a:t>
            </a:r>
            <a:r>
              <a:rPr lang="ru-RU" sz="2000" dirty="0" err="1"/>
              <a:t>ефектами</a:t>
            </a:r>
            <a:r>
              <a:rPr lang="ru-RU" sz="2000" dirty="0"/>
              <a:t> і </a:t>
            </a:r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героїв</a:t>
            </a:r>
            <a:r>
              <a:rPr lang="ru-RU" sz="2000" dirty="0"/>
              <a:t>) 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Автор  синхронного тексту:  </a:t>
            </a:r>
          </a:p>
          <a:p>
            <a:r>
              <a:rPr lang="ru-RU" sz="2000" dirty="0" err="1"/>
              <a:t>Відтворення</a:t>
            </a:r>
            <a:r>
              <a:rPr lang="ru-RU" sz="2000" dirty="0"/>
              <a:t> </a:t>
            </a:r>
            <a:r>
              <a:rPr lang="ru-RU" sz="2000" dirty="0" err="1"/>
              <a:t>артикуляції</a:t>
            </a:r>
            <a:r>
              <a:rPr lang="ru-RU" sz="2000" dirty="0"/>
              <a:t> та </a:t>
            </a:r>
            <a:r>
              <a:rPr lang="ru-RU" sz="2000" dirty="0" err="1"/>
              <a:t>міміки</a:t>
            </a:r>
            <a:r>
              <a:rPr lang="ru-RU" sz="2000" dirty="0"/>
              <a:t> персонажа, </a:t>
            </a:r>
          </a:p>
          <a:p>
            <a:r>
              <a:rPr lang="ru-RU" sz="2000" dirty="0" err="1"/>
              <a:t>Підбир</a:t>
            </a:r>
            <a:r>
              <a:rPr lang="ru-RU" sz="2000" dirty="0"/>
              <a:t> </a:t>
            </a:r>
            <a:r>
              <a:rPr lang="ru-RU" sz="2000" dirty="0" err="1"/>
              <a:t>аналогів</a:t>
            </a:r>
            <a:r>
              <a:rPr lang="ru-RU" sz="2000" dirty="0"/>
              <a:t> до </a:t>
            </a:r>
            <a:r>
              <a:rPr lang="ru-RU" sz="2000" dirty="0" err="1"/>
              <a:t>слів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цілих</a:t>
            </a:r>
            <a:r>
              <a:rPr lang="ru-RU" sz="2000" dirty="0"/>
              <a:t> фраз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виробника</a:t>
            </a:r>
            <a:r>
              <a:rPr lang="ru-RU" sz="2000" dirty="0"/>
              <a:t>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Актори</a:t>
            </a:r>
            <a:r>
              <a:rPr lang="ru-RU" sz="2000" dirty="0"/>
              <a:t> дубляжу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EBBB25-B9FE-4E97-A0B9-0E2316F1B7AC}"/>
              </a:ext>
            </a:extLst>
          </p:cNvPr>
          <p:cNvSpPr/>
          <p:nvPr/>
        </p:nvSpPr>
        <p:spPr>
          <a:xfrm>
            <a:off x="178191" y="1987962"/>
            <a:ext cx="5533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Комп'ютерне</a:t>
            </a:r>
            <a:r>
              <a:rPr lang="ru-RU" sz="2400" dirty="0"/>
              <a:t> ПЗ: доступ до кожного </a:t>
            </a:r>
            <a:r>
              <a:rPr lang="ru-RU" sz="2400" dirty="0" err="1"/>
              <a:t>окремого</a:t>
            </a:r>
            <a:r>
              <a:rPr lang="ru-RU" sz="2400" dirty="0"/>
              <a:t> </a:t>
            </a:r>
            <a:r>
              <a:rPr lang="ru-RU" sz="2400" dirty="0" err="1"/>
              <a:t>кінокадру</a:t>
            </a:r>
            <a:r>
              <a:rPr lang="ru-RU" sz="2400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Субтитрувальник</a:t>
            </a:r>
            <a:r>
              <a:rPr lang="ru-RU" sz="2400" dirty="0"/>
              <a:t>: </a:t>
            </a:r>
            <a:r>
              <a:rPr lang="ru-RU" sz="2400" dirty="0" err="1"/>
              <a:t>розбиває</a:t>
            </a:r>
            <a:r>
              <a:rPr lang="ru-RU" sz="2400" dirty="0"/>
              <a:t> </a:t>
            </a:r>
            <a:r>
              <a:rPr lang="ru-RU" sz="2400" dirty="0" err="1"/>
              <a:t>фільм</a:t>
            </a:r>
            <a:r>
              <a:rPr lang="ru-RU" sz="2400" dirty="0"/>
              <a:t> на </a:t>
            </a:r>
            <a:r>
              <a:rPr lang="ru-RU" sz="2400" b="1" dirty="0" err="1"/>
              <a:t>часові</a:t>
            </a:r>
            <a:r>
              <a:rPr lang="ru-RU" sz="2400" b="1" dirty="0"/>
              <a:t> </a:t>
            </a:r>
            <a:r>
              <a:rPr lang="ru-RU" sz="2400" b="1" dirty="0" err="1"/>
              <a:t>проміжки</a:t>
            </a:r>
            <a:r>
              <a:rPr lang="ru-RU" sz="2400" dirty="0"/>
              <a:t>, </a:t>
            </a:r>
            <a:r>
              <a:rPr lang="ru-RU" sz="2400" dirty="0" err="1"/>
              <a:t>встановлює</a:t>
            </a:r>
            <a:r>
              <a:rPr lang="ru-RU" sz="2400" dirty="0"/>
              <a:t> </a:t>
            </a:r>
            <a:r>
              <a:rPr lang="ru-RU" sz="2400" b="1" dirty="0" err="1"/>
              <a:t>часові</a:t>
            </a:r>
            <a:r>
              <a:rPr lang="ru-RU" sz="2400" b="1" dirty="0"/>
              <a:t> </a:t>
            </a:r>
            <a:r>
              <a:rPr lang="ru-RU" sz="2400" b="1" dirty="0" err="1"/>
              <a:t>коди</a:t>
            </a:r>
            <a:r>
              <a:rPr lang="ru-RU" sz="2400" dirty="0"/>
              <a:t> </a:t>
            </a:r>
            <a:r>
              <a:rPr lang="ru-RU" sz="2400" dirty="0" err="1"/>
              <a:t>появи</a:t>
            </a:r>
            <a:r>
              <a:rPr lang="ru-RU" sz="2400" dirty="0"/>
              <a:t> та </a:t>
            </a:r>
            <a:r>
              <a:rPr lang="ru-RU" sz="2400" dirty="0" err="1"/>
              <a:t>зникнення</a:t>
            </a:r>
            <a:r>
              <a:rPr lang="ru-RU" sz="2400" dirty="0"/>
              <a:t> кожного </a:t>
            </a:r>
            <a:r>
              <a:rPr lang="ru-RU" sz="2400" dirty="0" err="1"/>
              <a:t>окремого</a:t>
            </a:r>
            <a:r>
              <a:rPr lang="ru-RU" sz="2400" dirty="0"/>
              <a:t> субтитру (</a:t>
            </a:r>
            <a:r>
              <a:rPr lang="en-US" sz="2400" dirty="0"/>
              <a:t>spotting) </a:t>
            </a:r>
            <a:r>
              <a:rPr lang="ru-RU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Готовий</a:t>
            </a:r>
            <a:r>
              <a:rPr lang="ru-RU" sz="2400" dirty="0"/>
              <a:t> файл </a:t>
            </a:r>
            <a:r>
              <a:rPr lang="ru-RU" sz="2400" dirty="0" err="1"/>
              <a:t>із</a:t>
            </a:r>
            <a:r>
              <a:rPr lang="ru-RU" sz="2400" dirty="0"/>
              <a:t> субтитрами: </a:t>
            </a:r>
            <a:r>
              <a:rPr lang="ru-RU" sz="2400" dirty="0" err="1"/>
              <a:t>часові</a:t>
            </a:r>
            <a:r>
              <a:rPr lang="ru-RU" sz="2400" dirty="0"/>
              <a:t> </a:t>
            </a:r>
            <a:r>
              <a:rPr lang="ru-RU" sz="2400" dirty="0" err="1"/>
              <a:t>коди</a:t>
            </a:r>
            <a:r>
              <a:rPr lang="ru-RU" sz="2400" dirty="0"/>
              <a:t> + текст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Subtitle Workshop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135075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223</TotalTime>
  <Words>659</Words>
  <Application>Microsoft Office PowerPoint</Application>
  <PresentationFormat>Широкоэкранный</PresentationFormat>
  <Paragraphs>114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AngsanaUPC</vt:lpstr>
      <vt:lpstr>Arial</vt:lpstr>
      <vt:lpstr>Comic Sans MS</vt:lpstr>
      <vt:lpstr>Courier New</vt:lpstr>
      <vt:lpstr>open_sansregular</vt:lpstr>
      <vt:lpstr>open_sanssemibold</vt:lpstr>
      <vt:lpstr>Times New Roman</vt:lpstr>
      <vt:lpstr>Tw Cen MT</vt:lpstr>
      <vt:lpstr>Wingdings</vt:lpstr>
      <vt:lpstr>Капля</vt:lpstr>
      <vt:lpstr>Тема 4. Усний переклад https://drive.google.com/drive/folders/19waqMvA-fuoDD6AUtaawo80bNSz_aJvE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Усний переклад </dc:title>
  <dc:creator>Probook</dc:creator>
  <cp:lastModifiedBy>Probook</cp:lastModifiedBy>
  <cp:revision>32</cp:revision>
  <dcterms:created xsi:type="dcterms:W3CDTF">2021-03-31T16:33:03Z</dcterms:created>
  <dcterms:modified xsi:type="dcterms:W3CDTF">2022-05-17T10:33:29Z</dcterms:modified>
</cp:coreProperties>
</file>