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56" r:id="rId2"/>
    <p:sldId id="257" r:id="rId3"/>
    <p:sldId id="258" r:id="rId4"/>
    <p:sldId id="259" r:id="rId5"/>
    <p:sldId id="268" r:id="rId6"/>
    <p:sldId id="272" r:id="rId7"/>
    <p:sldId id="271" r:id="rId8"/>
    <p:sldId id="260" r:id="rId9"/>
    <p:sldId id="267" r:id="rId10"/>
    <p:sldId id="261" r:id="rId11"/>
    <p:sldId id="262" r:id="rId12"/>
    <p:sldId id="263" r:id="rId13"/>
    <p:sldId id="264" r:id="rId14"/>
    <p:sldId id="265" r:id="rId15"/>
    <p:sldId id="266"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705E0-DA52-407C-AEA3-F2949753DA18}" type="datetimeFigureOut">
              <a:rPr lang="ru-RU" smtClean="0"/>
              <a:t>вт 19.04.22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99AA6-5B59-4EC4-B7AD-6500BB0DDC77}" type="slidenum">
              <a:rPr lang="ru-RU" smtClean="0"/>
              <a:t>‹#›</a:t>
            </a:fld>
            <a:endParaRPr lang="ru-RU"/>
          </a:p>
        </p:txBody>
      </p:sp>
    </p:spTree>
    <p:extLst>
      <p:ext uri="{BB962C8B-B14F-4D97-AF65-F5344CB8AC3E}">
        <p14:creationId xmlns:p14="http://schemas.microsoft.com/office/powerpoint/2010/main" val="284796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1F99AA6-5B59-4EC4-B7AD-6500BB0DDC77}" type="slidenum">
              <a:rPr lang="ru-RU" smtClean="0"/>
              <a:t>13</a:t>
            </a:fld>
            <a:endParaRPr lang="ru-RU"/>
          </a:p>
        </p:txBody>
      </p:sp>
    </p:spTree>
    <p:extLst>
      <p:ext uri="{BB962C8B-B14F-4D97-AF65-F5344CB8AC3E}">
        <p14:creationId xmlns:p14="http://schemas.microsoft.com/office/powerpoint/2010/main" val="1800189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3B29C47-016F-49FE-AB87-C9306F65D1D9}" type="datetimeFigureOut">
              <a:rPr lang="ru-RU" smtClean="0"/>
              <a:t>вт 19.04.22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02714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вт 19.04.22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3990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вт 19.04.22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78961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вт 19.04.22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9582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вт 19.04.22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43194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3B29C47-016F-49FE-AB87-C9306F65D1D9}" type="datetimeFigureOut">
              <a:rPr lang="ru-RU" smtClean="0"/>
              <a:t>вт 19.04.22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06242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3B29C47-016F-49FE-AB87-C9306F65D1D9}" type="datetimeFigureOut">
              <a:rPr lang="ru-RU" smtClean="0"/>
              <a:t>вт 19.04.22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225320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B29C47-016F-49FE-AB87-C9306F65D1D9}" type="datetimeFigureOut">
              <a:rPr lang="ru-RU" smtClean="0"/>
              <a:t>вт 19.04.22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429063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B29C47-016F-49FE-AB87-C9306F65D1D9}" type="datetimeFigureOut">
              <a:rPr lang="ru-RU" smtClean="0"/>
              <a:t>вт 19.04.22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4703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B29C47-016F-49FE-AB87-C9306F65D1D9}" type="datetimeFigureOut">
              <a:rPr lang="ru-RU" smtClean="0"/>
              <a:t>вт 19.04.22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4887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B29C47-016F-49FE-AB87-C9306F65D1D9}" type="datetimeFigureOut">
              <a:rPr lang="ru-RU" smtClean="0"/>
              <a:t>вт 19.04.22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650862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3B29C47-016F-49FE-AB87-C9306F65D1D9}" type="datetimeFigureOut">
              <a:rPr lang="ru-RU" smtClean="0"/>
              <a:t>вт 19.04.22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71088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3B29C47-016F-49FE-AB87-C9306F65D1D9}" type="datetimeFigureOut">
              <a:rPr lang="ru-RU" smtClean="0"/>
              <a:t>вт 19.04.22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103695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3B29C47-016F-49FE-AB87-C9306F65D1D9}" type="datetimeFigureOut">
              <a:rPr lang="ru-RU" smtClean="0"/>
              <a:t>вт 19.04.22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4002390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3B29C47-016F-49FE-AB87-C9306F65D1D9}" type="datetimeFigureOut">
              <a:rPr lang="ru-RU" smtClean="0"/>
              <a:t>вт 19.04.22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40480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вт 19.04.22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310518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B29C47-016F-49FE-AB87-C9306F65D1D9}" type="datetimeFigureOut">
              <a:rPr lang="ru-RU" smtClean="0"/>
              <a:t>вт 19.04.22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B515A79-3A27-45AF-B396-DB8A853A1518}" type="slidenum">
              <a:rPr lang="ru-RU" smtClean="0"/>
              <a:t>‹#›</a:t>
            </a:fld>
            <a:endParaRPr lang="ru-RU"/>
          </a:p>
        </p:txBody>
      </p:sp>
    </p:spTree>
    <p:extLst>
      <p:ext uri="{BB962C8B-B14F-4D97-AF65-F5344CB8AC3E}">
        <p14:creationId xmlns:p14="http://schemas.microsoft.com/office/powerpoint/2010/main" val="217442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3B29C47-016F-49FE-AB87-C9306F65D1D9}" type="datetimeFigureOut">
              <a:rPr lang="ru-RU" smtClean="0"/>
              <a:t>вт 19.04.22</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B515A79-3A27-45AF-B396-DB8A853A1518}" type="slidenum">
              <a:rPr lang="ru-RU" smtClean="0"/>
              <a:t>‹#›</a:t>
            </a:fld>
            <a:endParaRPr lang="ru-RU"/>
          </a:p>
        </p:txBody>
      </p:sp>
    </p:spTree>
    <p:extLst>
      <p:ext uri="{BB962C8B-B14F-4D97-AF65-F5344CB8AC3E}">
        <p14:creationId xmlns:p14="http://schemas.microsoft.com/office/powerpoint/2010/main" val="31838036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rive.google.com/file/d/1OsXU4okA5d9pxx8dupmswhC-Af_2ajU0/view?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uk.wikipedia.org/wiki/196_%D0%B4%D0%BE_%D0%BD._%D0%B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uk.wikipedia.org/wiki/%D0%9D%D1%96%D0%BC%D0%B5%D1%86%D1%8C%D0%BA%D0%B0_%D0%BC%D0%BE%D0%B2%D0%B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en.wikipedia.org/wiki/Eugene_Nida"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538BC1-27EF-4B92-8C32-A229774FD932}"/>
              </a:ext>
            </a:extLst>
          </p:cNvPr>
          <p:cNvSpPr>
            <a:spLocks noGrp="1"/>
          </p:cNvSpPr>
          <p:nvPr>
            <p:ph type="ctrTitle"/>
          </p:nvPr>
        </p:nvSpPr>
        <p:spPr>
          <a:xfrm>
            <a:off x="2004230" y="808893"/>
            <a:ext cx="8689976" cy="2509213"/>
          </a:xfrm>
        </p:spPr>
        <p:txBody>
          <a:bodyPr>
            <a:normAutofit fontScale="90000"/>
          </a:bodyPr>
          <a:lstStyle/>
          <a:p>
            <a:r>
              <a:rPr lang="uk-UA" b="1" dirty="0">
                <a:latin typeface="Times New Roman" panose="02020603050405020304" pitchFamily="18" charset="0"/>
                <a:cs typeface="Times New Roman" panose="02020603050405020304" pitchFamily="18" charset="0"/>
              </a:rPr>
              <a:t>Тема 2. </a:t>
            </a:r>
            <a:br>
              <a:rPr lang="uk-UA" b="1" dirty="0">
                <a:latin typeface="Times New Roman" panose="02020603050405020304" pitchFamily="18" charset="0"/>
                <a:cs typeface="Times New Roman" panose="02020603050405020304" pitchFamily="18" charset="0"/>
              </a:rPr>
            </a:br>
            <a:r>
              <a:rPr lang="uk-UA" b="1" dirty="0">
                <a:latin typeface="Times New Roman" panose="02020603050405020304" pitchFamily="18" charset="0"/>
                <a:cs typeface="Times New Roman" panose="02020603050405020304" pitchFamily="18" charset="0"/>
              </a:rPr>
              <a:t>Теоретичні засади перекладу.</a:t>
            </a:r>
            <a:br>
              <a:rPr lang="ru-RU" dirty="0"/>
            </a:br>
            <a:endParaRPr lang="ru-RU" dirty="0"/>
          </a:p>
        </p:txBody>
      </p:sp>
      <p:sp>
        <p:nvSpPr>
          <p:cNvPr id="3" name="Подзаголовок 2">
            <a:extLst>
              <a:ext uri="{FF2B5EF4-FFF2-40B4-BE49-F238E27FC236}">
                <a16:creationId xmlns:a16="http://schemas.microsoft.com/office/drawing/2014/main" id="{CCFF6117-540F-44A0-A7D7-66209965CF8D}"/>
              </a:ext>
            </a:extLst>
          </p:cNvPr>
          <p:cNvSpPr>
            <a:spLocks noGrp="1"/>
          </p:cNvSpPr>
          <p:nvPr>
            <p:ph type="subTitle" idx="1"/>
          </p:nvPr>
        </p:nvSpPr>
        <p:spPr>
          <a:xfrm>
            <a:off x="1189684" y="3263704"/>
            <a:ext cx="9812631" cy="2785403"/>
          </a:xfrm>
        </p:spPr>
        <p:txBody>
          <a:bodyPr>
            <a:normAutofit fontScale="40000" lnSpcReduction="20000"/>
          </a:bodyPr>
          <a:lstStyle/>
          <a:p>
            <a:pPr>
              <a:lnSpc>
                <a:spcPct val="170000"/>
              </a:lnSpc>
            </a:pPr>
            <a:r>
              <a:rPr lang="uk-UA" sz="3500" dirty="0">
                <a:solidFill>
                  <a:schemeClr val="tx1"/>
                </a:solidFill>
                <a:latin typeface="Times New Roman" panose="02020603050405020304" pitchFamily="18" charset="0"/>
                <a:cs typeface="Times New Roman" panose="02020603050405020304" pitchFamily="18" charset="0"/>
              </a:rPr>
              <a:t>Школи перекладу, підходи до процесу перекладу. Історичний аспект. загальна, часткова та спеціальна Теорії перекладу. Українська перекладацька школа. </a:t>
            </a:r>
          </a:p>
          <a:p>
            <a:pPr>
              <a:lnSpc>
                <a:spcPct val="170000"/>
              </a:lnSpc>
            </a:pPr>
            <a:r>
              <a:rPr lang="uk-UA" sz="3500" dirty="0">
                <a:solidFill>
                  <a:schemeClr val="tx1"/>
                </a:solidFill>
                <a:latin typeface="Times New Roman" panose="02020603050405020304" pitchFamily="18" charset="0"/>
                <a:cs typeface="Times New Roman" panose="02020603050405020304" pitchFamily="18" charset="0"/>
              </a:rPr>
              <a:t>Адекватність і точність перекладу як базові поняття. </a:t>
            </a:r>
          </a:p>
          <a:p>
            <a:pPr>
              <a:lnSpc>
                <a:spcPct val="170000"/>
              </a:lnSpc>
            </a:pPr>
            <a:r>
              <a:rPr lang="uk-UA" sz="3500" dirty="0">
                <a:solidFill>
                  <a:schemeClr val="tx1"/>
                </a:solidFill>
                <a:latin typeface="Times New Roman" panose="02020603050405020304" pitchFamily="18" charset="0"/>
                <a:cs typeface="Times New Roman" panose="02020603050405020304" pitchFamily="18" charset="0"/>
              </a:rPr>
              <a:t>Дослівний та буквальний переклад, сфери застосування. </a:t>
            </a:r>
          </a:p>
          <a:p>
            <a:pPr>
              <a:lnSpc>
                <a:spcPct val="170000"/>
              </a:lnSpc>
            </a:pPr>
            <a:r>
              <a:rPr lang="uk-UA" sz="3500" dirty="0">
                <a:solidFill>
                  <a:schemeClr val="tx1"/>
                </a:solidFill>
                <a:latin typeface="Times New Roman" panose="02020603050405020304" pitchFamily="18" charset="0"/>
                <a:cs typeface="Times New Roman" panose="02020603050405020304" pitchFamily="18" charset="0"/>
              </a:rPr>
              <a:t>"Протиріччя" перекладу</a:t>
            </a:r>
            <a:r>
              <a:rPr lang="uk-UA" sz="3500" dirty="0">
                <a:latin typeface="Times New Roman" panose="02020603050405020304" pitchFamily="18" charset="0"/>
                <a:cs typeface="Times New Roman" panose="02020603050405020304" pitchFamily="18" charset="0"/>
              </a:rPr>
              <a:t>. </a:t>
            </a:r>
          </a:p>
          <a:p>
            <a:pPr>
              <a:lnSpc>
                <a:spcPct val="170000"/>
              </a:lnSpc>
            </a:pPr>
            <a:r>
              <a:rPr lang="en-GB" sz="3500" dirty="0">
                <a:latin typeface="Times New Roman" panose="02020603050405020304" pitchFamily="18" charset="0"/>
                <a:cs typeface="Times New Roman" panose="02020603050405020304" pitchFamily="18" charset="0"/>
                <a:hlinkClick r:id="rId2"/>
              </a:rPr>
              <a:t>https://drive.google.com/file/d/1OsXU4okA5d9pxx8dupmswhC-Af_2ajU0/view?usp=sharing</a:t>
            </a:r>
            <a:r>
              <a:rPr lang="uk-UA" sz="3500">
                <a:latin typeface="Times New Roman" panose="02020603050405020304" pitchFamily="18" charset="0"/>
                <a:cs typeface="Times New Roman" panose="02020603050405020304" pitchFamily="18" charset="0"/>
              </a:rPr>
              <a:t> </a:t>
            </a:r>
            <a:endParaRPr lang="ru-RU" sz="35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297369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33875A7-F83D-4417-87C4-66F1AFE14700}"/>
              </a:ext>
            </a:extLst>
          </p:cNvPr>
          <p:cNvSpPr/>
          <p:nvPr/>
        </p:nvSpPr>
        <p:spPr>
          <a:xfrm>
            <a:off x="1028872" y="762392"/>
            <a:ext cx="2987613" cy="646331"/>
          </a:xfrm>
          <a:prstGeom prst="rect">
            <a:avLst/>
          </a:prstGeom>
        </p:spPr>
        <p:txBody>
          <a:bodyPr wrap="none">
            <a:spAutoFit/>
          </a:bodyPr>
          <a:lstStyle/>
          <a:p>
            <a:r>
              <a:rPr lang="uk-UA" sz="3600" b="1" dirty="0">
                <a:solidFill>
                  <a:srgbClr val="000000"/>
                </a:solidFill>
                <a:latin typeface="Times New Roman" panose="02020603050405020304" pitchFamily="18" charset="0"/>
              </a:rPr>
              <a:t>Адекватність</a:t>
            </a:r>
            <a:endParaRPr lang="uk-UA" sz="3600" b="1" dirty="0"/>
          </a:p>
        </p:txBody>
      </p:sp>
      <p:sp>
        <p:nvSpPr>
          <p:cNvPr id="3" name="Прямоугольник 2">
            <a:extLst>
              <a:ext uri="{FF2B5EF4-FFF2-40B4-BE49-F238E27FC236}">
                <a16:creationId xmlns:a16="http://schemas.microsoft.com/office/drawing/2014/main" id="{C3F4D573-D88E-442F-A2CC-AD5DAC5471AE}"/>
              </a:ext>
            </a:extLst>
          </p:cNvPr>
          <p:cNvSpPr/>
          <p:nvPr/>
        </p:nvSpPr>
        <p:spPr>
          <a:xfrm>
            <a:off x="216782" y="1495590"/>
            <a:ext cx="6053388" cy="954107"/>
          </a:xfrm>
          <a:prstGeom prst="rect">
            <a:avLst/>
          </a:prstGeom>
        </p:spPr>
        <p:txBody>
          <a:bodyPr wrap="none">
            <a:spAutoFit/>
          </a:bodyPr>
          <a:lstStyle/>
          <a:p>
            <a:r>
              <a:rPr lang="uk-UA" sz="2800" u="sng" dirty="0">
                <a:solidFill>
                  <a:srgbClr val="000000"/>
                </a:solidFill>
                <a:latin typeface="Times New Roman" panose="02020603050405020304" pitchFamily="18" charset="0"/>
              </a:rPr>
              <a:t>передача</a:t>
            </a:r>
            <a:r>
              <a:rPr lang="uk-UA" sz="2800" dirty="0">
                <a:solidFill>
                  <a:srgbClr val="000000"/>
                </a:solidFill>
                <a:latin typeface="Times New Roman" panose="02020603050405020304" pitchFamily="18" charset="0"/>
              </a:rPr>
              <a:t> стилістичних і експресивних</a:t>
            </a:r>
          </a:p>
          <a:p>
            <a:r>
              <a:rPr lang="uk-UA" sz="2800" dirty="0">
                <a:solidFill>
                  <a:srgbClr val="000000"/>
                </a:solidFill>
                <a:latin typeface="Times New Roman" panose="02020603050405020304" pitchFamily="18" charset="0"/>
              </a:rPr>
              <a:t> відтінків оригіналу</a:t>
            </a:r>
            <a:r>
              <a:rPr lang="uk-UA" dirty="0">
                <a:solidFill>
                  <a:srgbClr val="000000"/>
                </a:solidFill>
                <a:latin typeface="Times New Roman" panose="02020603050405020304" pitchFamily="18" charset="0"/>
              </a:rPr>
              <a:t>.</a:t>
            </a:r>
            <a:r>
              <a:rPr lang="ru-RU" dirty="0">
                <a:solidFill>
                  <a:srgbClr val="000000"/>
                </a:solidFill>
                <a:latin typeface="Times New Roman" panose="02020603050405020304" pitchFamily="18" charset="0"/>
              </a:rPr>
              <a:t> </a:t>
            </a:r>
            <a:endParaRPr lang="ru-RU" dirty="0"/>
          </a:p>
        </p:txBody>
      </p:sp>
      <p:sp>
        <p:nvSpPr>
          <p:cNvPr id="4" name="Прямоугольник 3">
            <a:extLst>
              <a:ext uri="{FF2B5EF4-FFF2-40B4-BE49-F238E27FC236}">
                <a16:creationId xmlns:a16="http://schemas.microsoft.com/office/drawing/2014/main" id="{F8F16513-336A-4346-8F54-0D65ED362AF2}"/>
              </a:ext>
            </a:extLst>
          </p:cNvPr>
          <p:cNvSpPr/>
          <p:nvPr/>
        </p:nvSpPr>
        <p:spPr>
          <a:xfrm>
            <a:off x="195476" y="2449697"/>
            <a:ext cx="6096000" cy="1384995"/>
          </a:xfrm>
          <a:prstGeom prst="rect">
            <a:avLst/>
          </a:prstGeom>
        </p:spPr>
        <p:txBody>
          <a:bodyPr>
            <a:spAutoFit/>
          </a:bodyPr>
          <a:lstStyle/>
          <a:p>
            <a:r>
              <a:rPr lang="ru-RU" dirty="0">
                <a:solidFill>
                  <a:srgbClr val="3D3D3D"/>
                </a:solidFill>
                <a:latin typeface="Merriweather"/>
              </a:rPr>
              <a:t> </a:t>
            </a:r>
            <a:r>
              <a:rPr lang="uk-UA" sz="2800" u="sng" dirty="0">
                <a:solidFill>
                  <a:srgbClr val="3D3D3D"/>
                </a:solidFill>
                <a:latin typeface="Times New Roman" panose="02020603050405020304" pitchFamily="18" charset="0"/>
                <a:cs typeface="Times New Roman" panose="02020603050405020304" pitchFamily="18" charset="0"/>
              </a:rPr>
              <a:t>відповідність</a:t>
            </a:r>
            <a:r>
              <a:rPr lang="uk-UA" sz="2800" dirty="0">
                <a:solidFill>
                  <a:srgbClr val="3D3D3D"/>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uk-UA" sz="2800" dirty="0">
                <a:solidFill>
                  <a:srgbClr val="3D3D3D"/>
                </a:solidFill>
                <a:latin typeface="Times New Roman" panose="02020603050405020304" pitchFamily="18" charset="0"/>
                <a:cs typeface="Times New Roman" panose="02020603050405020304" pitchFamily="18" charset="0"/>
              </a:rPr>
              <a:t>очікуванням учасників комунікації</a:t>
            </a:r>
          </a:p>
          <a:p>
            <a:pPr marL="285750" indent="-285750">
              <a:buFont typeface="Wingdings" panose="05000000000000000000" pitchFamily="2" charset="2"/>
              <a:buChar char="Ø"/>
            </a:pPr>
            <a:r>
              <a:rPr lang="uk-UA" sz="2800" dirty="0">
                <a:solidFill>
                  <a:srgbClr val="3D3D3D"/>
                </a:solidFill>
                <a:latin typeface="Times New Roman" panose="02020603050405020304" pitchFamily="18" charset="0"/>
                <a:cs typeface="Times New Roman" panose="02020603050405020304" pitchFamily="18" charset="0"/>
              </a:rPr>
              <a:t>умовам комунікації</a:t>
            </a:r>
            <a:endParaRPr lang="uk-UA" sz="2800"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6E58501A-32A6-4B77-8627-AEAFC8B7E2BC}"/>
              </a:ext>
            </a:extLst>
          </p:cNvPr>
          <p:cNvSpPr/>
          <p:nvPr/>
        </p:nvSpPr>
        <p:spPr>
          <a:xfrm>
            <a:off x="8650515" y="653926"/>
            <a:ext cx="2870546" cy="646331"/>
          </a:xfrm>
          <a:prstGeom prst="rect">
            <a:avLst/>
          </a:prstGeom>
        </p:spPr>
        <p:txBody>
          <a:bodyPr wrap="square">
            <a:spAutoFit/>
          </a:bodyPr>
          <a:lstStyle/>
          <a:p>
            <a:r>
              <a:rPr lang="uk-UA" sz="3600" b="1" dirty="0">
                <a:solidFill>
                  <a:srgbClr val="000000"/>
                </a:solidFill>
                <a:latin typeface="Times New Roman" panose="02020603050405020304" pitchFamily="18" charset="0"/>
              </a:rPr>
              <a:t>Точність - ?</a:t>
            </a:r>
            <a:r>
              <a:rPr lang="ru-RU" sz="3600" b="1" dirty="0">
                <a:solidFill>
                  <a:srgbClr val="000000"/>
                </a:solidFill>
                <a:latin typeface="Times New Roman" panose="02020603050405020304" pitchFamily="18" charset="0"/>
              </a:rPr>
              <a:t> </a:t>
            </a:r>
            <a:endParaRPr lang="ru-RU" sz="3600" b="1" dirty="0"/>
          </a:p>
        </p:txBody>
      </p:sp>
      <p:sp>
        <p:nvSpPr>
          <p:cNvPr id="6" name="Прямоугольник 5">
            <a:extLst>
              <a:ext uri="{FF2B5EF4-FFF2-40B4-BE49-F238E27FC236}">
                <a16:creationId xmlns:a16="http://schemas.microsoft.com/office/drawing/2014/main" id="{87A2E5B3-E07B-4B2E-A89D-EA2201192725}"/>
              </a:ext>
            </a:extLst>
          </p:cNvPr>
          <p:cNvSpPr/>
          <p:nvPr/>
        </p:nvSpPr>
        <p:spPr>
          <a:xfrm>
            <a:off x="6001190" y="3403804"/>
            <a:ext cx="6096000" cy="2677656"/>
          </a:xfrm>
          <a:prstGeom prst="rect">
            <a:avLst/>
          </a:prstGeom>
        </p:spPr>
        <p:txBody>
          <a:bodyPr>
            <a:spAutoFit/>
          </a:bodyPr>
          <a:lstStyle/>
          <a:p>
            <a:r>
              <a:rPr lang="uk-UA" sz="2400" b="1" dirty="0">
                <a:solidFill>
                  <a:srgbClr val="3D3D3D"/>
                </a:solidFill>
                <a:latin typeface="Times New Roman" panose="02020603050405020304" pitchFamily="18" charset="0"/>
                <a:cs typeface="Times New Roman" panose="02020603050405020304" pitchFamily="18" charset="0"/>
              </a:rPr>
              <a:t>Еквівалентність</a:t>
            </a:r>
            <a:r>
              <a:rPr lang="uk-UA" sz="2400" dirty="0">
                <a:solidFill>
                  <a:srgbClr val="3D3D3D"/>
                </a:solidFill>
                <a:latin typeface="Times New Roman" panose="02020603050405020304" pitchFamily="18" charset="0"/>
                <a:cs typeface="Times New Roman" panose="02020603050405020304" pitchFamily="18" charset="0"/>
              </a:rPr>
              <a:t>  відносна схожість ТО і ТП</a:t>
            </a:r>
          </a:p>
          <a:p>
            <a:r>
              <a:rPr lang="uk-UA" sz="2400" dirty="0">
                <a:solidFill>
                  <a:srgbClr val="3D3D3D"/>
                </a:solidFill>
                <a:latin typeface="Times New Roman" panose="02020603050405020304" pitchFamily="18" charset="0"/>
                <a:cs typeface="Times New Roman" panose="02020603050405020304" pitchFamily="18" charset="0"/>
              </a:rPr>
              <a:t>Потенційна е. –  максимальна єдність двох текстів, написаних різними мовами. </a:t>
            </a:r>
          </a:p>
          <a:p>
            <a:r>
              <a:rPr lang="uk-UA" sz="2400" dirty="0">
                <a:solidFill>
                  <a:srgbClr val="3D3D3D"/>
                </a:solidFill>
                <a:latin typeface="Times New Roman" panose="02020603050405020304" pitchFamily="18" charset="0"/>
                <a:cs typeface="Times New Roman" panose="02020603050405020304" pitchFamily="18" charset="0"/>
              </a:rPr>
              <a:t>Перекладацька е. – реальна змістова відповідність текстів оригіналу і перекладу, яка досягається перекладачем у процесі перекладу.</a:t>
            </a:r>
          </a:p>
        </p:txBody>
      </p:sp>
      <p:pic>
        <p:nvPicPr>
          <p:cNvPr id="7" name="Рисунок 6">
            <a:extLst>
              <a:ext uri="{FF2B5EF4-FFF2-40B4-BE49-F238E27FC236}">
                <a16:creationId xmlns:a16="http://schemas.microsoft.com/office/drawing/2014/main" id="{43E2E771-F71A-4568-B66E-E4539AFF869A}"/>
              </a:ext>
            </a:extLst>
          </p:cNvPr>
          <p:cNvPicPr>
            <a:picLocks noChangeAspect="1"/>
          </p:cNvPicPr>
          <p:nvPr/>
        </p:nvPicPr>
        <p:blipFill>
          <a:blip r:embed="rId2"/>
          <a:stretch>
            <a:fillRect/>
          </a:stretch>
        </p:blipFill>
        <p:spPr>
          <a:xfrm>
            <a:off x="8058087" y="1495590"/>
            <a:ext cx="2711513" cy="1728217"/>
          </a:xfrm>
          <a:prstGeom prst="rect">
            <a:avLst/>
          </a:prstGeom>
        </p:spPr>
      </p:pic>
      <p:pic>
        <p:nvPicPr>
          <p:cNvPr id="8" name="Рисунок 7">
            <a:extLst>
              <a:ext uri="{FF2B5EF4-FFF2-40B4-BE49-F238E27FC236}">
                <a16:creationId xmlns:a16="http://schemas.microsoft.com/office/drawing/2014/main" id="{51DDE66D-6710-42C2-A1A0-74F2C0BEE2D8}"/>
              </a:ext>
            </a:extLst>
          </p:cNvPr>
          <p:cNvPicPr>
            <a:picLocks noChangeAspect="1"/>
          </p:cNvPicPr>
          <p:nvPr/>
        </p:nvPicPr>
        <p:blipFill>
          <a:blip r:embed="rId3"/>
          <a:stretch>
            <a:fillRect/>
          </a:stretch>
        </p:blipFill>
        <p:spPr>
          <a:xfrm>
            <a:off x="0" y="4978400"/>
            <a:ext cx="5935285" cy="1520500"/>
          </a:xfrm>
          <a:prstGeom prst="rect">
            <a:avLst/>
          </a:prstGeom>
        </p:spPr>
      </p:pic>
      <p:pic>
        <p:nvPicPr>
          <p:cNvPr id="9" name="Рисунок 8">
            <a:extLst>
              <a:ext uri="{FF2B5EF4-FFF2-40B4-BE49-F238E27FC236}">
                <a16:creationId xmlns:a16="http://schemas.microsoft.com/office/drawing/2014/main" id="{640592A7-BC11-4E97-A9AF-2AEA098C36AF}"/>
              </a:ext>
            </a:extLst>
          </p:cNvPr>
          <p:cNvPicPr>
            <a:picLocks noChangeAspect="1"/>
          </p:cNvPicPr>
          <p:nvPr/>
        </p:nvPicPr>
        <p:blipFill>
          <a:blip r:embed="rId4"/>
          <a:stretch>
            <a:fillRect/>
          </a:stretch>
        </p:blipFill>
        <p:spPr>
          <a:xfrm>
            <a:off x="94810" y="4274449"/>
            <a:ext cx="1666875" cy="514350"/>
          </a:xfrm>
          <a:prstGeom prst="rect">
            <a:avLst/>
          </a:prstGeom>
        </p:spPr>
      </p:pic>
    </p:spTree>
    <p:extLst>
      <p:ext uri="{BB962C8B-B14F-4D97-AF65-F5344CB8AC3E}">
        <p14:creationId xmlns:p14="http://schemas.microsoft.com/office/powerpoint/2010/main" val="1739699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7B0A56B-E4D6-424B-8BD2-2A7E54A4C770}"/>
              </a:ext>
            </a:extLst>
          </p:cNvPr>
          <p:cNvSpPr/>
          <p:nvPr/>
        </p:nvSpPr>
        <p:spPr>
          <a:xfrm>
            <a:off x="1262744" y="61686"/>
            <a:ext cx="10421257" cy="4154984"/>
          </a:xfrm>
          <a:prstGeom prst="rect">
            <a:avLst/>
          </a:prstGeom>
        </p:spPr>
        <p:txBody>
          <a:bodyPr wrap="square">
            <a:spAutoFit/>
          </a:bodyPr>
          <a:lstStyle/>
          <a:p>
            <a:r>
              <a:rPr lang="uk-UA" sz="2400" dirty="0">
                <a:solidFill>
                  <a:srgbClr val="3D3D3D"/>
                </a:solidFill>
                <a:latin typeface="Merriweather"/>
              </a:rPr>
              <a:t>Д</a:t>
            </a:r>
            <a:r>
              <a:rPr lang="uk-UA" sz="2400" b="1" u="sng" dirty="0">
                <a:solidFill>
                  <a:srgbClr val="3D3D3D"/>
                </a:solidFill>
                <a:latin typeface="Merriweather"/>
              </a:rPr>
              <a:t>ослівний п. </a:t>
            </a:r>
            <a:r>
              <a:rPr lang="uk-UA" sz="2400" dirty="0">
                <a:solidFill>
                  <a:srgbClr val="3D3D3D"/>
                </a:solidFill>
                <a:latin typeface="Merriweather"/>
              </a:rPr>
              <a:t>- відтворення конструкції оригіналу без будь-яких змін і </a:t>
            </a:r>
            <a:r>
              <a:rPr lang="uk-UA" sz="2400" b="1" dirty="0">
                <a:solidFill>
                  <a:srgbClr val="3D3D3D"/>
                </a:solidFill>
                <a:latin typeface="Merriweather"/>
              </a:rPr>
              <a:t>без суттєвої зміни порядку слів у реченні</a:t>
            </a:r>
            <a:r>
              <a:rPr lang="uk-UA" sz="2400" dirty="0">
                <a:solidFill>
                  <a:srgbClr val="3D3D3D"/>
                </a:solidFill>
                <a:latin typeface="Merriweather"/>
              </a:rPr>
              <a:t>. </a:t>
            </a:r>
          </a:p>
          <a:p>
            <a:endParaRPr lang="uk-UA" sz="2400" dirty="0">
              <a:solidFill>
                <a:srgbClr val="3D3D3D"/>
              </a:solidFill>
              <a:latin typeface="Merriweather"/>
            </a:endParaRPr>
          </a:p>
          <a:p>
            <a:r>
              <a:rPr lang="uk-UA" sz="2400" dirty="0">
                <a:solidFill>
                  <a:srgbClr val="3D3D3D"/>
                </a:solidFill>
                <a:latin typeface="Merriweather"/>
              </a:rPr>
              <a:t>Перший, </a:t>
            </a:r>
            <a:r>
              <a:rPr lang="uk-UA" sz="2400" b="1" dirty="0">
                <a:solidFill>
                  <a:srgbClr val="3D3D3D"/>
                </a:solidFill>
                <a:latin typeface="Merriweather"/>
              </a:rPr>
              <a:t>чорновий варіант перекладу</a:t>
            </a:r>
            <a:r>
              <a:rPr lang="uk-UA" sz="2400" dirty="0">
                <a:solidFill>
                  <a:srgbClr val="3D3D3D"/>
                </a:solidFill>
                <a:latin typeface="Merriweather"/>
              </a:rPr>
              <a:t>, щоб зрозуміти, усвідомити зміст оригіналу.</a:t>
            </a:r>
          </a:p>
          <a:p>
            <a:endParaRPr lang="uk-UA" sz="2400" dirty="0">
              <a:solidFill>
                <a:srgbClr val="3D3D3D"/>
              </a:solidFill>
              <a:latin typeface="Merriweather"/>
            </a:endParaRPr>
          </a:p>
          <a:p>
            <a:r>
              <a:rPr lang="uk-UA" sz="2400" b="1" dirty="0">
                <a:solidFill>
                  <a:srgbClr val="0070C0"/>
                </a:solidFill>
                <a:latin typeface="Merriweather"/>
              </a:rPr>
              <a:t>Застосування</a:t>
            </a:r>
            <a:r>
              <a:rPr lang="uk-UA" sz="2400" dirty="0">
                <a:solidFill>
                  <a:srgbClr val="3D3D3D"/>
                </a:solidFill>
                <a:latin typeface="Merriweather"/>
              </a:rPr>
              <a:t>:  початковий етап   розшифровки складних місць оригіналу. </a:t>
            </a:r>
          </a:p>
          <a:p>
            <a:endParaRPr lang="uk-UA" sz="2400" dirty="0">
              <a:solidFill>
                <a:srgbClr val="3D3D3D"/>
              </a:solidFill>
              <a:latin typeface="Merriweather"/>
            </a:endParaRPr>
          </a:p>
          <a:p>
            <a:r>
              <a:rPr lang="uk-UA" sz="2400" dirty="0">
                <a:solidFill>
                  <a:srgbClr val="FF0000"/>
                </a:solidFill>
                <a:latin typeface="Merriweather"/>
              </a:rPr>
              <a:t>УВАГА! </a:t>
            </a:r>
            <a:r>
              <a:rPr lang="uk-UA" sz="2400" dirty="0">
                <a:solidFill>
                  <a:srgbClr val="3D3D3D"/>
                </a:solidFill>
                <a:latin typeface="Merriweather"/>
              </a:rPr>
              <a:t>якщо в тексті є </a:t>
            </a:r>
            <a:r>
              <a:rPr lang="uk-UA" sz="2400" b="1" dirty="0">
                <a:solidFill>
                  <a:srgbClr val="3D3D3D"/>
                </a:solidFill>
                <a:latin typeface="Merriweather"/>
              </a:rPr>
              <a:t>синтаксичні конструкції</a:t>
            </a:r>
            <a:r>
              <a:rPr lang="uk-UA" sz="2400" dirty="0">
                <a:solidFill>
                  <a:srgbClr val="3D3D3D"/>
                </a:solidFill>
                <a:latin typeface="Merriweather"/>
              </a:rPr>
              <a:t>, </a:t>
            </a:r>
            <a:r>
              <a:rPr lang="uk-UA" sz="2400" b="1" dirty="0">
                <a:solidFill>
                  <a:srgbClr val="3D3D3D"/>
                </a:solidFill>
                <a:latin typeface="Merriweather"/>
              </a:rPr>
              <a:t>яких немає в українській мові</a:t>
            </a:r>
            <a:r>
              <a:rPr lang="uk-UA" sz="2400" dirty="0">
                <a:solidFill>
                  <a:srgbClr val="3D3D3D"/>
                </a:solidFill>
                <a:latin typeface="Merriweather"/>
              </a:rPr>
              <a:t>, то дослівний переклад тільки </a:t>
            </a:r>
            <a:r>
              <a:rPr lang="uk-UA" sz="2400" b="1" dirty="0">
                <a:solidFill>
                  <a:srgbClr val="3D3D3D"/>
                </a:solidFill>
                <a:latin typeface="Merriweather"/>
              </a:rPr>
              <a:t>ускладнить розуміння </a:t>
            </a:r>
            <a:r>
              <a:rPr lang="uk-UA" sz="2400" dirty="0">
                <a:solidFill>
                  <a:srgbClr val="3D3D3D"/>
                </a:solidFill>
                <a:latin typeface="Merriweather"/>
              </a:rPr>
              <a:t>значення оригіналу.</a:t>
            </a:r>
            <a:endParaRPr lang="uk-UA" sz="2400" b="0" i="0" dirty="0">
              <a:solidFill>
                <a:srgbClr val="3D3D3D"/>
              </a:solidFill>
              <a:effectLst/>
              <a:latin typeface="Merriweather"/>
            </a:endParaRPr>
          </a:p>
        </p:txBody>
      </p:sp>
      <p:sp>
        <p:nvSpPr>
          <p:cNvPr id="4" name="Прямоугольник 3">
            <a:extLst>
              <a:ext uri="{FF2B5EF4-FFF2-40B4-BE49-F238E27FC236}">
                <a16:creationId xmlns:a16="http://schemas.microsoft.com/office/drawing/2014/main" id="{CCC7D20F-BE95-48FB-AC0B-A67525EB6AC2}"/>
              </a:ext>
            </a:extLst>
          </p:cNvPr>
          <p:cNvSpPr/>
          <p:nvPr/>
        </p:nvSpPr>
        <p:spPr>
          <a:xfrm>
            <a:off x="377370" y="4216670"/>
            <a:ext cx="8026401" cy="1061188"/>
          </a:xfrm>
          <a:prstGeom prst="rect">
            <a:avLst/>
          </a:prstGeom>
        </p:spPr>
        <p:txBody>
          <a:bodyPr wrap="square">
            <a:spAutoFit/>
          </a:bodyPr>
          <a:lstStyle/>
          <a:p>
            <a:pPr>
              <a:lnSpc>
                <a:spcPct val="107000"/>
              </a:lnSpc>
              <a:spcAft>
                <a:spcPts val="800"/>
              </a:spcAft>
            </a:pPr>
            <a:r>
              <a:rPr lang="en-US"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The proprietor behind the bar, a slim Italian-looking</a:t>
            </a:r>
            <a:r>
              <a:rPr lang="uk-UA"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 </a:t>
            </a:r>
            <a:r>
              <a:rPr lang="en-US"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fellow with sideburns, </a:t>
            </a:r>
            <a:r>
              <a:rPr lang="en-US" sz="2000" b="1"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whom I had taken to be Luigi</a:t>
            </a:r>
            <a:r>
              <a:rPr lang="en-US"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 came</a:t>
            </a:r>
            <a:r>
              <a:rPr lang="uk-UA"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 </a:t>
            </a:r>
            <a:r>
              <a:rPr lang="en-US"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rPr>
              <a:t>to intervene in a voice that was pure cockney London.</a:t>
            </a:r>
            <a:endParaRPr lang="ru-RU" sz="2000" dirty="0">
              <a:solidFill>
                <a:srgbClr val="0070C0"/>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F094AA21-DC4E-433B-8487-FE944C46C2DA}"/>
              </a:ext>
            </a:extLst>
          </p:cNvPr>
          <p:cNvSpPr/>
          <p:nvPr/>
        </p:nvSpPr>
        <p:spPr>
          <a:xfrm>
            <a:off x="2917374" y="5277858"/>
            <a:ext cx="8897256" cy="1200329"/>
          </a:xfrm>
          <a:prstGeom prst="rect">
            <a:avLst/>
          </a:prstGeom>
        </p:spPr>
        <p:txBody>
          <a:bodyPr wrap="square">
            <a:spAutoFit/>
          </a:bodyPr>
          <a:lstStyle/>
          <a:p>
            <a:r>
              <a:rPr lang="uk-UA" sz="2400" dirty="0">
                <a:solidFill>
                  <a:srgbClr val="00B050"/>
                </a:solidFill>
                <a:latin typeface="Times New Roman" panose="02020603050405020304" pitchFamily="18" charset="0"/>
                <a:cs typeface="Times New Roman" panose="02020603050405020304" pitchFamily="18" charset="0"/>
              </a:rPr>
              <a:t>Власник за баром, стрункий італійського вигляду  хлопець з бакенбардами, якого я прийняв за Луїджі, втрутитися голосом, який був чистим кокні Лондона.</a:t>
            </a:r>
          </a:p>
        </p:txBody>
      </p:sp>
    </p:spTree>
    <p:extLst>
      <p:ext uri="{BB962C8B-B14F-4D97-AF65-F5344CB8AC3E}">
        <p14:creationId xmlns:p14="http://schemas.microsoft.com/office/powerpoint/2010/main" val="148290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84B1757-DEA6-4752-94E7-0FCC04CECF53}"/>
              </a:ext>
            </a:extLst>
          </p:cNvPr>
          <p:cNvSpPr/>
          <p:nvPr/>
        </p:nvSpPr>
        <p:spPr>
          <a:xfrm>
            <a:off x="1132113" y="898436"/>
            <a:ext cx="10087429" cy="1200329"/>
          </a:xfrm>
          <a:prstGeom prst="rect">
            <a:avLst/>
          </a:prstGeom>
        </p:spPr>
        <p:txBody>
          <a:bodyPr wrap="square">
            <a:spAutoFit/>
          </a:bodyPr>
          <a:lstStyle/>
          <a:p>
            <a:r>
              <a:rPr lang="uk-UA" sz="2400" b="1" u="sng" dirty="0">
                <a:solidFill>
                  <a:srgbClr val="3D3D3D"/>
                </a:solidFill>
                <a:latin typeface="Merriweather"/>
              </a:rPr>
              <a:t>Буквальний п.</a:t>
            </a:r>
            <a:r>
              <a:rPr lang="uk-UA" sz="2400" dirty="0">
                <a:solidFill>
                  <a:srgbClr val="3D3D3D"/>
                </a:solidFill>
                <a:latin typeface="Merriweather"/>
              </a:rPr>
              <a:t>    відтворення комунікативно нерелевантних елементів оригіналу,  порушення норм  мови перекладу або дійсного змісту (смислу) оригіналу.  </a:t>
            </a:r>
            <a:endParaRPr lang="uk-UA" sz="2400" dirty="0"/>
          </a:p>
        </p:txBody>
      </p:sp>
      <p:sp>
        <p:nvSpPr>
          <p:cNvPr id="3" name="Прямоугольник 2">
            <a:extLst>
              <a:ext uri="{FF2B5EF4-FFF2-40B4-BE49-F238E27FC236}">
                <a16:creationId xmlns:a16="http://schemas.microsoft.com/office/drawing/2014/main" id="{A12D0614-00B5-4F48-BEA5-1E4D865B3FA2}"/>
              </a:ext>
            </a:extLst>
          </p:cNvPr>
          <p:cNvSpPr/>
          <p:nvPr/>
        </p:nvSpPr>
        <p:spPr>
          <a:xfrm>
            <a:off x="595086" y="2497648"/>
            <a:ext cx="7750628" cy="1704954"/>
          </a:xfrm>
          <a:prstGeom prst="rect">
            <a:avLst/>
          </a:prstGeom>
        </p:spPr>
        <p:txBody>
          <a:bodyPr wrap="square">
            <a:spAutoFit/>
          </a:bodyPr>
          <a:lstStyle/>
          <a:p>
            <a:pPr>
              <a:lnSpc>
                <a:spcPct val="107000"/>
              </a:lnSpc>
              <a:spcAft>
                <a:spcPts val="800"/>
              </a:spcAft>
            </a:pP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The door from the street was pushed open and</a:t>
            </a:r>
            <a:r>
              <a:rPr lang="uk-UA"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 </a:t>
            </a: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Authority,</a:t>
            </a:r>
            <a:endParaRPr lang="ru-RU"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dressed in blue, stood on the threshold and uttered the</a:t>
            </a:r>
            <a:endParaRPr lang="ru-RU"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regulation words majestically.</a:t>
            </a:r>
            <a:endParaRPr lang="ru-RU"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rPr>
              <a:t>‘What’s going on here?’</a:t>
            </a:r>
            <a:endParaRPr lang="ru-RU" sz="2000" dirty="0">
              <a:solidFill>
                <a:srgbClr val="0070C0"/>
              </a:solidFill>
              <a:latin typeface="Book Antiqua" panose="02040602050305030304" pitchFamily="18" charset="0"/>
              <a:ea typeface="Calibri" panose="020F0502020204030204" pitchFamily="34"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1C455451-D68F-49C3-94AF-7AD350327BDF}"/>
              </a:ext>
            </a:extLst>
          </p:cNvPr>
          <p:cNvSpPr/>
          <p:nvPr/>
        </p:nvSpPr>
        <p:spPr>
          <a:xfrm>
            <a:off x="3875314" y="4297571"/>
            <a:ext cx="7474857" cy="1815882"/>
          </a:xfrm>
          <a:prstGeom prst="rect">
            <a:avLst/>
          </a:prstGeom>
        </p:spPr>
        <p:txBody>
          <a:bodyPr wrap="square">
            <a:spAutoFit/>
          </a:bodyPr>
          <a:lstStyle/>
          <a:p>
            <a:r>
              <a:rPr lang="uk-UA" sz="2800" dirty="0">
                <a:solidFill>
                  <a:srgbClr val="00B050"/>
                </a:solidFill>
                <a:latin typeface="Times New Roman" panose="02020603050405020304" pitchFamily="18" charset="0"/>
                <a:cs typeface="Times New Roman" panose="02020603050405020304" pitchFamily="18" charset="0"/>
              </a:rPr>
              <a:t>Двері з вулиці відчинили і авторитет, одягнений у синє, стояв на порозі і вимовляв регулювання слів велично. </a:t>
            </a:r>
          </a:p>
          <a:p>
            <a:r>
              <a:rPr lang="uk-UA" sz="2800" dirty="0">
                <a:solidFill>
                  <a:srgbClr val="00B050"/>
                </a:solidFill>
                <a:latin typeface="Times New Roman" panose="02020603050405020304" pitchFamily="18" charset="0"/>
                <a:cs typeface="Times New Roman" panose="02020603050405020304" pitchFamily="18" charset="0"/>
              </a:rPr>
              <a:t>'Що тут відбувається?'</a:t>
            </a:r>
          </a:p>
        </p:txBody>
      </p:sp>
    </p:spTree>
    <p:extLst>
      <p:ext uri="{BB962C8B-B14F-4D97-AF65-F5344CB8AC3E}">
        <p14:creationId xmlns:p14="http://schemas.microsoft.com/office/powerpoint/2010/main" val="253178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73584A4-6FA9-431D-B412-B91CC8A29667}"/>
              </a:ext>
            </a:extLst>
          </p:cNvPr>
          <p:cNvSpPr/>
          <p:nvPr/>
        </p:nvSpPr>
        <p:spPr>
          <a:xfrm>
            <a:off x="4034972" y="172721"/>
            <a:ext cx="4963886" cy="2554545"/>
          </a:xfrm>
          <a:prstGeom prst="rect">
            <a:avLst/>
          </a:prstGeom>
        </p:spPr>
        <p:txBody>
          <a:bodyPr wrap="square">
            <a:spAutoFit/>
          </a:bodyPr>
          <a:lstStyle/>
          <a:p>
            <a:pPr marL="285750" indent="-285750">
              <a:buFont typeface="Wingdings" panose="05000000000000000000" pitchFamily="2" charset="2"/>
              <a:buChar char="v"/>
            </a:pPr>
            <a:r>
              <a:rPr lang="uk-UA" sz="3200" dirty="0">
                <a:solidFill>
                  <a:srgbClr val="202122"/>
                </a:solidFill>
                <a:latin typeface="Times New Roman" panose="02020603050405020304" pitchFamily="18" charset="0"/>
                <a:cs typeface="Times New Roman" panose="02020603050405020304" pitchFamily="18" charset="0"/>
              </a:rPr>
              <a:t>власне</a:t>
            </a:r>
            <a:r>
              <a:rPr lang="ru-RU" sz="3200" dirty="0">
                <a:solidFill>
                  <a:srgbClr val="202122"/>
                </a:solidFill>
                <a:latin typeface="Times New Roman" panose="02020603050405020304" pitchFamily="18" charset="0"/>
                <a:cs typeface="Times New Roman" panose="02020603050405020304" pitchFamily="18" charset="0"/>
              </a:rPr>
              <a:t> переклад, </a:t>
            </a:r>
          </a:p>
          <a:p>
            <a:pPr marL="285750" indent="-285750">
              <a:buFont typeface="Wingdings" panose="05000000000000000000" pitchFamily="2" charset="2"/>
              <a:buChar char="v"/>
            </a:pPr>
            <a:r>
              <a:rPr lang="uk-UA" sz="3200" dirty="0">
                <a:solidFill>
                  <a:srgbClr val="202122"/>
                </a:solidFill>
                <a:latin typeface="Times New Roman" panose="02020603050405020304" pitchFamily="18" charset="0"/>
                <a:cs typeface="Times New Roman" panose="02020603050405020304" pitchFamily="18" charset="0"/>
              </a:rPr>
              <a:t> вільний</a:t>
            </a:r>
            <a:r>
              <a:rPr lang="ru-RU" sz="3200" dirty="0">
                <a:solidFill>
                  <a:srgbClr val="202122"/>
                </a:solidFill>
                <a:latin typeface="Times New Roman" panose="02020603050405020304" pitchFamily="18" charset="0"/>
                <a:cs typeface="Times New Roman" panose="02020603050405020304" pitchFamily="18" charset="0"/>
              </a:rPr>
              <a:t> переклад,</a:t>
            </a:r>
          </a:p>
          <a:p>
            <a:pPr marL="285750" indent="-285750">
              <a:buFont typeface="Wingdings" panose="05000000000000000000" pitchFamily="2" charset="2"/>
              <a:buChar char="v"/>
            </a:pPr>
            <a:r>
              <a:rPr lang="ru-RU" sz="3200" dirty="0">
                <a:solidFill>
                  <a:srgbClr val="202122"/>
                </a:solidFill>
                <a:latin typeface="Times New Roman" panose="02020603050405020304" pitchFamily="18" charset="0"/>
                <a:cs typeface="Times New Roman" panose="02020603050405020304" pitchFamily="18" charset="0"/>
              </a:rPr>
              <a:t> </a:t>
            </a:r>
            <a:r>
              <a:rPr lang="uk-UA" sz="3200" dirty="0">
                <a:solidFill>
                  <a:srgbClr val="202122"/>
                </a:solidFill>
                <a:latin typeface="Times New Roman" panose="02020603050405020304" pitchFamily="18" charset="0"/>
                <a:cs typeface="Times New Roman" panose="02020603050405020304" pitchFamily="18" charset="0"/>
              </a:rPr>
              <a:t>переспів</a:t>
            </a:r>
            <a:r>
              <a:rPr lang="ru-RU" sz="3200" dirty="0">
                <a:solidFill>
                  <a:srgbClr val="202122"/>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uk-UA" sz="3200" dirty="0">
                <a:solidFill>
                  <a:srgbClr val="202122"/>
                </a:solidFill>
                <a:latin typeface="Times New Roman" panose="02020603050405020304" pitchFamily="18" charset="0"/>
                <a:cs typeface="Times New Roman" panose="02020603050405020304" pitchFamily="18" charset="0"/>
              </a:rPr>
              <a:t>адаптація</a:t>
            </a:r>
            <a:r>
              <a:rPr lang="ru-RU" sz="3200" dirty="0">
                <a:solidFill>
                  <a:srgbClr val="202122"/>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uk-UA" sz="3200" dirty="0">
                <a:solidFill>
                  <a:srgbClr val="202122"/>
                </a:solidFill>
                <a:latin typeface="Times New Roman" panose="02020603050405020304" pitchFamily="18" charset="0"/>
                <a:cs typeface="Times New Roman" panose="02020603050405020304" pitchFamily="18" charset="0"/>
              </a:rPr>
              <a:t>переробка</a:t>
            </a:r>
            <a:endParaRPr lang="uk-UA" sz="3200" b="0" i="0" dirty="0">
              <a:solidFill>
                <a:srgbClr val="202122"/>
              </a:solidFill>
              <a:effectLst/>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57BF8373-8EE0-4AEE-A78E-08C32A4D8A20}"/>
              </a:ext>
            </a:extLst>
          </p:cNvPr>
          <p:cNvPicPr>
            <a:picLocks noChangeAspect="1"/>
          </p:cNvPicPr>
          <p:nvPr/>
        </p:nvPicPr>
        <p:blipFill>
          <a:blip r:embed="rId3"/>
          <a:stretch>
            <a:fillRect/>
          </a:stretch>
        </p:blipFill>
        <p:spPr>
          <a:xfrm>
            <a:off x="8084457" y="172721"/>
            <a:ext cx="3468915" cy="3705020"/>
          </a:xfrm>
          <a:prstGeom prst="rect">
            <a:avLst/>
          </a:prstGeom>
        </p:spPr>
      </p:pic>
      <p:sp>
        <p:nvSpPr>
          <p:cNvPr id="4" name="Прямоугольник 3">
            <a:extLst>
              <a:ext uri="{FF2B5EF4-FFF2-40B4-BE49-F238E27FC236}">
                <a16:creationId xmlns:a16="http://schemas.microsoft.com/office/drawing/2014/main" id="{7DDD1D5C-1FCE-46A4-BDFB-8D70ADC0A958}"/>
              </a:ext>
            </a:extLst>
          </p:cNvPr>
          <p:cNvSpPr/>
          <p:nvPr/>
        </p:nvSpPr>
        <p:spPr>
          <a:xfrm>
            <a:off x="0" y="317071"/>
            <a:ext cx="4107544" cy="3416320"/>
          </a:xfrm>
          <a:prstGeom prst="rect">
            <a:avLst/>
          </a:prstGeom>
        </p:spPr>
        <p:txBody>
          <a:bodyPr wrap="square">
            <a:spAutoFit/>
          </a:bodyPr>
          <a:lstStyle/>
          <a:p>
            <a:r>
              <a:rPr lang="en-US" dirty="0">
                <a:solidFill>
                  <a:srgbClr val="333333"/>
                </a:solidFill>
                <a:latin typeface="Lucida Grande"/>
              </a:rPr>
              <a:t>Robin the Bobbin, the big-bellied Ben,</a:t>
            </a:r>
            <a:br>
              <a:rPr lang="en-US" dirty="0"/>
            </a:br>
            <a:r>
              <a:rPr lang="en-US" dirty="0">
                <a:solidFill>
                  <a:srgbClr val="333333"/>
                </a:solidFill>
                <a:latin typeface="Lucida Grande"/>
              </a:rPr>
              <a:t>He ate more meat than fourscore men;</a:t>
            </a:r>
            <a:br>
              <a:rPr lang="en-US" dirty="0"/>
            </a:br>
            <a:r>
              <a:rPr lang="en-US" dirty="0">
                <a:solidFill>
                  <a:srgbClr val="333333"/>
                </a:solidFill>
                <a:latin typeface="Lucida Grande"/>
              </a:rPr>
              <a:t>He ate a cow, he ate a calf,</a:t>
            </a:r>
            <a:br>
              <a:rPr lang="en-US" dirty="0"/>
            </a:br>
            <a:r>
              <a:rPr lang="en-US" dirty="0">
                <a:solidFill>
                  <a:srgbClr val="333333"/>
                </a:solidFill>
                <a:latin typeface="Lucida Grande"/>
              </a:rPr>
              <a:t>He ate a butcher and a half,</a:t>
            </a:r>
            <a:br>
              <a:rPr lang="en-US" dirty="0"/>
            </a:br>
            <a:r>
              <a:rPr lang="en-US" dirty="0">
                <a:solidFill>
                  <a:srgbClr val="333333"/>
                </a:solidFill>
                <a:latin typeface="Lucida Grande"/>
              </a:rPr>
              <a:t>He ate a church, he ate a steeple,</a:t>
            </a:r>
            <a:br>
              <a:rPr lang="en-US" dirty="0"/>
            </a:br>
            <a:r>
              <a:rPr lang="en-US" dirty="0">
                <a:solidFill>
                  <a:srgbClr val="333333"/>
                </a:solidFill>
                <a:latin typeface="Lucida Grande"/>
              </a:rPr>
              <a:t>He ate the priest and all the people!</a:t>
            </a:r>
            <a:br>
              <a:rPr lang="en-US" dirty="0"/>
            </a:br>
            <a:r>
              <a:rPr lang="en-US" dirty="0">
                <a:solidFill>
                  <a:srgbClr val="333333"/>
                </a:solidFill>
                <a:latin typeface="Lucida Grande"/>
              </a:rPr>
              <a:t>A cow and a calf,</a:t>
            </a:r>
            <a:br>
              <a:rPr lang="en-US" dirty="0"/>
            </a:br>
            <a:r>
              <a:rPr lang="en-US" dirty="0">
                <a:solidFill>
                  <a:srgbClr val="333333"/>
                </a:solidFill>
                <a:latin typeface="Lucida Grande"/>
              </a:rPr>
              <a:t>An ox and a half,</a:t>
            </a:r>
            <a:br>
              <a:rPr lang="en-US" dirty="0"/>
            </a:br>
            <a:r>
              <a:rPr lang="en-US" dirty="0">
                <a:solidFill>
                  <a:srgbClr val="333333"/>
                </a:solidFill>
                <a:latin typeface="Lucida Grande"/>
              </a:rPr>
              <a:t>A church and a steeple,</a:t>
            </a:r>
            <a:br>
              <a:rPr lang="en-US" dirty="0"/>
            </a:br>
            <a:r>
              <a:rPr lang="en-US" dirty="0">
                <a:solidFill>
                  <a:srgbClr val="333333"/>
                </a:solidFill>
                <a:latin typeface="Lucida Grande"/>
              </a:rPr>
              <a:t>And all the good people,</a:t>
            </a:r>
            <a:br>
              <a:rPr lang="en-US" dirty="0"/>
            </a:br>
            <a:r>
              <a:rPr lang="en-US" dirty="0">
                <a:solidFill>
                  <a:srgbClr val="333333"/>
                </a:solidFill>
                <a:latin typeface="Lucida Grande"/>
              </a:rPr>
              <a:t>And yet he complained</a:t>
            </a:r>
            <a:br>
              <a:rPr lang="en-US" dirty="0"/>
            </a:br>
            <a:r>
              <a:rPr lang="en-US" dirty="0">
                <a:solidFill>
                  <a:srgbClr val="333333"/>
                </a:solidFill>
                <a:latin typeface="Lucida Grande"/>
              </a:rPr>
              <a:t>That his stomach wasn't full.</a:t>
            </a:r>
            <a:endParaRPr lang="ru-RU" dirty="0"/>
          </a:p>
        </p:txBody>
      </p:sp>
      <p:sp>
        <p:nvSpPr>
          <p:cNvPr id="5" name="Прямоугольник 4">
            <a:extLst>
              <a:ext uri="{FF2B5EF4-FFF2-40B4-BE49-F238E27FC236}">
                <a16:creationId xmlns:a16="http://schemas.microsoft.com/office/drawing/2014/main" id="{08845158-DF5C-4CF0-ADCA-ADCF413ACF98}"/>
              </a:ext>
            </a:extLst>
          </p:cNvPr>
          <p:cNvSpPr/>
          <p:nvPr/>
        </p:nvSpPr>
        <p:spPr>
          <a:xfrm>
            <a:off x="3788229" y="3429000"/>
            <a:ext cx="3846286" cy="3139321"/>
          </a:xfrm>
          <a:prstGeom prst="rect">
            <a:avLst/>
          </a:prstGeom>
        </p:spPr>
        <p:txBody>
          <a:bodyPr wrap="square">
            <a:spAutoFit/>
          </a:bodyPr>
          <a:lstStyle/>
          <a:p>
            <a:r>
              <a:rPr lang="ru-RU" dirty="0">
                <a:solidFill>
                  <a:srgbClr val="333333"/>
                </a:solidFill>
                <a:latin typeface="Georgia" panose="02040502050405020303" pitchFamily="18" charset="0"/>
              </a:rPr>
              <a:t>* * *</a:t>
            </a:r>
            <a:br>
              <a:rPr lang="ru-RU" dirty="0"/>
            </a:br>
            <a:r>
              <a:rPr lang="ru-RU" dirty="0" err="1">
                <a:solidFill>
                  <a:srgbClr val="333333"/>
                </a:solidFill>
                <a:latin typeface="Georgia" panose="02040502050405020303" pitchFamily="18" charset="0"/>
              </a:rPr>
              <a:t>Робін-Бобін</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Черевань</a:t>
            </a:r>
            <a:br>
              <a:rPr lang="ru-RU" dirty="0"/>
            </a:br>
            <a:r>
              <a:rPr lang="ru-RU" dirty="0" err="1">
                <a:solidFill>
                  <a:srgbClr val="333333"/>
                </a:solidFill>
                <a:latin typeface="Georgia" panose="02040502050405020303" pitchFamily="18" charset="0"/>
              </a:rPr>
              <a:t>З’їв</a:t>
            </a:r>
            <a:r>
              <a:rPr lang="ru-RU" dirty="0">
                <a:solidFill>
                  <a:srgbClr val="333333"/>
                </a:solidFill>
                <a:latin typeface="Georgia" panose="02040502050405020303" pitchFamily="18" charset="0"/>
              </a:rPr>
              <a:t> усе, на </a:t>
            </a:r>
            <a:r>
              <a:rPr lang="ru-RU" dirty="0" err="1">
                <a:solidFill>
                  <a:srgbClr val="333333"/>
                </a:solidFill>
                <a:latin typeface="Georgia" panose="02040502050405020303" pitchFamily="18" charset="0"/>
              </a:rPr>
              <a:t>що</a:t>
            </a:r>
            <a:r>
              <a:rPr lang="ru-RU" dirty="0">
                <a:solidFill>
                  <a:srgbClr val="333333"/>
                </a:solidFill>
                <a:latin typeface="Georgia" panose="02040502050405020303" pitchFamily="18" charset="0"/>
              </a:rPr>
              <a:t> не глянь.</a:t>
            </a:r>
            <a:br>
              <a:rPr lang="ru-RU" dirty="0"/>
            </a:br>
            <a:r>
              <a:rPr lang="ru-RU" dirty="0" err="1">
                <a:solidFill>
                  <a:srgbClr val="333333"/>
                </a:solidFill>
                <a:latin typeface="Georgia" panose="02040502050405020303" pitchFamily="18" charset="0"/>
              </a:rPr>
              <a:t>З’їв</a:t>
            </a:r>
            <a:r>
              <a:rPr lang="ru-RU" dirty="0">
                <a:solidFill>
                  <a:srgbClr val="333333"/>
                </a:solidFill>
                <a:latin typeface="Georgia" panose="02040502050405020303" pitchFamily="18" charset="0"/>
              </a:rPr>
              <a:t> корову, </a:t>
            </a:r>
            <a:r>
              <a:rPr lang="ru-RU" dirty="0" err="1">
                <a:solidFill>
                  <a:srgbClr val="333333"/>
                </a:solidFill>
                <a:latin typeface="Georgia" panose="02040502050405020303" pitchFamily="18" charset="0"/>
              </a:rPr>
              <a:t>з’їв</a:t>
            </a:r>
            <a:r>
              <a:rPr lang="ru-RU" dirty="0">
                <a:solidFill>
                  <a:srgbClr val="333333"/>
                </a:solidFill>
                <a:latin typeface="Georgia" panose="02040502050405020303" pitchFamily="18" charset="0"/>
              </a:rPr>
              <a:t> теля,</a:t>
            </a:r>
            <a:br>
              <a:rPr lang="ru-RU" dirty="0"/>
            </a:br>
            <a:r>
              <a:rPr lang="ru-RU" dirty="0" err="1">
                <a:solidFill>
                  <a:srgbClr val="333333"/>
                </a:solidFill>
                <a:latin typeface="Georgia" panose="02040502050405020303" pitchFamily="18" charset="0"/>
              </a:rPr>
              <a:t>М’ясника</a:t>
            </a:r>
            <a:r>
              <a:rPr lang="ru-RU" dirty="0">
                <a:solidFill>
                  <a:srgbClr val="333333"/>
                </a:solidFill>
                <a:latin typeface="Georgia" panose="02040502050405020303" pitchFamily="18" charset="0"/>
              </a:rPr>
              <a:t> і коваля,</a:t>
            </a:r>
            <a:br>
              <a:rPr lang="ru-RU" dirty="0"/>
            </a:br>
            <a:r>
              <a:rPr lang="ru-RU" dirty="0" err="1">
                <a:solidFill>
                  <a:srgbClr val="333333"/>
                </a:solidFill>
                <a:latin typeface="Georgia" panose="02040502050405020303" pitchFamily="18" charset="0"/>
              </a:rPr>
              <a:t>З’їв</a:t>
            </a:r>
            <a:r>
              <a:rPr lang="ru-RU" dirty="0">
                <a:solidFill>
                  <a:srgbClr val="333333"/>
                </a:solidFill>
                <a:latin typeface="Georgia" panose="02040502050405020303" pitchFamily="18" charset="0"/>
              </a:rPr>
              <a:t> і </a:t>
            </a:r>
            <a:r>
              <a:rPr lang="ru-RU" dirty="0" err="1">
                <a:solidFill>
                  <a:srgbClr val="333333"/>
                </a:solidFill>
                <a:latin typeface="Georgia" panose="02040502050405020303" pitchFamily="18" charset="0"/>
              </a:rPr>
              <a:t>церкву</a:t>
            </a:r>
            <a:r>
              <a:rPr lang="ru-RU" dirty="0">
                <a:solidFill>
                  <a:srgbClr val="333333"/>
                </a:solidFill>
                <a:latin typeface="Georgia" panose="02040502050405020303" pitchFamily="18" charset="0"/>
              </a:rPr>
              <a:t>, і </a:t>
            </a:r>
            <a:r>
              <a:rPr lang="ru-RU" dirty="0" err="1">
                <a:solidFill>
                  <a:srgbClr val="333333"/>
                </a:solidFill>
                <a:latin typeface="Georgia" panose="02040502050405020303" pitchFamily="18" charset="0"/>
              </a:rPr>
              <a:t>дзвіницю</a:t>
            </a:r>
            <a:r>
              <a:rPr lang="ru-RU" dirty="0">
                <a:solidFill>
                  <a:srgbClr val="333333"/>
                </a:solidFill>
                <a:latin typeface="Georgia" panose="02040502050405020303" pitchFamily="18" charset="0"/>
              </a:rPr>
              <a:t>,</a:t>
            </a:r>
            <a:br>
              <a:rPr lang="ru-RU" dirty="0"/>
            </a:br>
            <a:r>
              <a:rPr lang="ru-RU" dirty="0" err="1">
                <a:solidFill>
                  <a:srgbClr val="333333"/>
                </a:solidFill>
                <a:latin typeface="Georgia" panose="02040502050405020303" pitchFamily="18" charset="0"/>
              </a:rPr>
              <a:t>Всіх</a:t>
            </a:r>
            <a:r>
              <a:rPr lang="ru-RU" dirty="0">
                <a:solidFill>
                  <a:srgbClr val="333333"/>
                </a:solidFill>
                <a:latin typeface="Georgia" panose="02040502050405020303" pitchFamily="18" charset="0"/>
              </a:rPr>
              <a:t> людей і </a:t>
            </a:r>
            <a:r>
              <a:rPr lang="ru-RU" dirty="0" err="1">
                <a:solidFill>
                  <a:srgbClr val="333333"/>
                </a:solidFill>
                <a:latin typeface="Georgia" panose="02040502050405020303" pitchFamily="18" charset="0"/>
              </a:rPr>
              <a:t>ще</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дрібницю</a:t>
            </a:r>
            <a:r>
              <a:rPr lang="ru-RU" dirty="0">
                <a:solidFill>
                  <a:srgbClr val="333333"/>
                </a:solidFill>
                <a:latin typeface="Georgia" panose="02040502050405020303" pitchFamily="18" charset="0"/>
              </a:rPr>
              <a:t>:</a:t>
            </a:r>
            <a:br>
              <a:rPr lang="ru-RU" dirty="0"/>
            </a:br>
            <a:r>
              <a:rPr lang="ru-RU" dirty="0">
                <a:solidFill>
                  <a:srgbClr val="333333"/>
                </a:solidFill>
                <a:latin typeface="Georgia" panose="02040502050405020303" pitchFamily="18" charset="0"/>
              </a:rPr>
              <a:t>Корову, теля, </a:t>
            </a:r>
            <a:r>
              <a:rPr lang="ru-RU" dirty="0" err="1">
                <a:solidFill>
                  <a:srgbClr val="333333"/>
                </a:solidFill>
                <a:latin typeface="Georgia" panose="02040502050405020303" pitchFamily="18" charset="0"/>
              </a:rPr>
              <a:t>бичечка</a:t>
            </a:r>
            <a:r>
              <a:rPr lang="ru-RU" dirty="0">
                <a:solidFill>
                  <a:srgbClr val="333333"/>
                </a:solidFill>
                <a:latin typeface="Georgia" panose="02040502050405020303" pitchFamily="18" charset="0"/>
              </a:rPr>
              <a:t>, кроля.</a:t>
            </a:r>
            <a:br>
              <a:rPr lang="ru-RU" dirty="0"/>
            </a:br>
            <a:r>
              <a:rPr lang="ru-RU" dirty="0">
                <a:solidFill>
                  <a:srgbClr val="333333"/>
                </a:solidFill>
                <a:latin typeface="Georgia" panose="02040502050405020303" pitchFamily="18" charset="0"/>
              </a:rPr>
              <a:t>Церкву, </a:t>
            </a:r>
            <a:r>
              <a:rPr lang="ru-RU" dirty="0" err="1">
                <a:solidFill>
                  <a:srgbClr val="333333"/>
                </a:solidFill>
                <a:latin typeface="Georgia" panose="02040502050405020303" pitchFamily="18" charset="0"/>
              </a:rPr>
              <a:t>дзвіницю</a:t>
            </a:r>
            <a:r>
              <a:rPr lang="ru-RU" dirty="0">
                <a:solidFill>
                  <a:srgbClr val="333333"/>
                </a:solidFill>
                <a:latin typeface="Georgia" panose="02040502050405020303" pitchFamily="18" charset="0"/>
              </a:rPr>
              <a:t>, царя і </a:t>
            </a:r>
            <a:r>
              <a:rPr lang="ru-RU" dirty="0" err="1">
                <a:solidFill>
                  <a:srgbClr val="333333"/>
                </a:solidFill>
                <a:latin typeface="Georgia" panose="02040502050405020303" pitchFamily="18" charset="0"/>
              </a:rPr>
              <a:t>царицю</a:t>
            </a:r>
            <a:r>
              <a:rPr lang="ru-RU" dirty="0">
                <a:solidFill>
                  <a:srgbClr val="333333"/>
                </a:solidFill>
                <a:latin typeface="Georgia" panose="02040502050405020303" pitchFamily="18" charset="0"/>
              </a:rPr>
              <a:t>.</a:t>
            </a:r>
            <a:br>
              <a:rPr lang="ru-RU" dirty="0"/>
            </a:br>
            <a:r>
              <a:rPr lang="ru-RU" dirty="0" err="1">
                <a:solidFill>
                  <a:srgbClr val="333333"/>
                </a:solidFill>
                <a:latin typeface="Georgia" panose="02040502050405020303" pitchFamily="18" charset="0"/>
              </a:rPr>
              <a:t>Врешті</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сів</a:t>
            </a:r>
            <a:r>
              <a:rPr lang="ru-RU" dirty="0">
                <a:solidFill>
                  <a:srgbClr val="333333"/>
                </a:solidFill>
                <a:latin typeface="Georgia" panose="02040502050405020303" pitchFamily="18" charset="0"/>
              </a:rPr>
              <a:t> і </a:t>
            </a:r>
            <a:r>
              <a:rPr lang="ru-RU" dirty="0" err="1">
                <a:solidFill>
                  <a:srgbClr val="333333"/>
                </a:solidFill>
                <a:latin typeface="Georgia" panose="02040502050405020303" pitchFamily="18" charset="0"/>
              </a:rPr>
              <a:t>зажурився</a:t>
            </a:r>
            <a:r>
              <a:rPr lang="ru-RU" dirty="0">
                <a:solidFill>
                  <a:srgbClr val="333333"/>
                </a:solidFill>
                <a:latin typeface="Georgia" panose="02040502050405020303" pitchFamily="18" charset="0"/>
              </a:rPr>
              <a:t>,</a:t>
            </a:r>
            <a:br>
              <a:rPr lang="ru-RU" dirty="0"/>
            </a:br>
            <a:r>
              <a:rPr lang="ru-RU" dirty="0" err="1">
                <a:solidFill>
                  <a:srgbClr val="333333"/>
                </a:solidFill>
                <a:latin typeface="Georgia" panose="02040502050405020303" pitchFamily="18" charset="0"/>
              </a:rPr>
              <a:t>Що</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голодним</a:t>
            </a:r>
            <a:r>
              <a:rPr lang="ru-RU" dirty="0">
                <a:solidFill>
                  <a:srgbClr val="333333"/>
                </a:solidFill>
                <a:latin typeface="Georgia" panose="02040502050405020303" pitchFamily="18" charset="0"/>
              </a:rPr>
              <a:t> </a:t>
            </a:r>
            <a:r>
              <a:rPr lang="ru-RU" dirty="0" err="1">
                <a:solidFill>
                  <a:srgbClr val="333333"/>
                </a:solidFill>
                <a:latin typeface="Georgia" panose="02040502050405020303" pitchFamily="18" charset="0"/>
              </a:rPr>
              <a:t>залишився</a:t>
            </a:r>
            <a:r>
              <a:rPr lang="ru-RU" dirty="0">
                <a:solidFill>
                  <a:srgbClr val="333333"/>
                </a:solidFill>
                <a:latin typeface="Georgia" panose="02040502050405020303" pitchFamily="18" charset="0"/>
              </a:rPr>
              <a:t>.</a:t>
            </a:r>
            <a:endParaRPr lang="ru-RU" dirty="0"/>
          </a:p>
        </p:txBody>
      </p:sp>
      <p:pic>
        <p:nvPicPr>
          <p:cNvPr id="6" name="Рисунок 5">
            <a:extLst>
              <a:ext uri="{FF2B5EF4-FFF2-40B4-BE49-F238E27FC236}">
                <a16:creationId xmlns:a16="http://schemas.microsoft.com/office/drawing/2014/main" id="{E8827958-BBFC-4CD0-846F-90C0AE68AE81}"/>
              </a:ext>
            </a:extLst>
          </p:cNvPr>
          <p:cNvPicPr>
            <a:picLocks noChangeAspect="1"/>
          </p:cNvPicPr>
          <p:nvPr/>
        </p:nvPicPr>
        <p:blipFill>
          <a:blip r:embed="rId4"/>
          <a:stretch>
            <a:fillRect/>
          </a:stretch>
        </p:blipFill>
        <p:spPr>
          <a:xfrm rot="20291406">
            <a:off x="577624" y="4055207"/>
            <a:ext cx="2371725" cy="2362200"/>
          </a:xfrm>
          <a:prstGeom prst="rect">
            <a:avLst/>
          </a:prstGeom>
        </p:spPr>
      </p:pic>
      <p:pic>
        <p:nvPicPr>
          <p:cNvPr id="7" name="Рисунок 6">
            <a:extLst>
              <a:ext uri="{FF2B5EF4-FFF2-40B4-BE49-F238E27FC236}">
                <a16:creationId xmlns:a16="http://schemas.microsoft.com/office/drawing/2014/main" id="{00DB9C07-9ECC-4D5B-9095-C2FD3B41BD70}"/>
              </a:ext>
            </a:extLst>
          </p:cNvPr>
          <p:cNvPicPr>
            <a:picLocks noChangeAspect="1"/>
          </p:cNvPicPr>
          <p:nvPr/>
        </p:nvPicPr>
        <p:blipFill>
          <a:blip r:embed="rId5"/>
          <a:stretch>
            <a:fillRect/>
          </a:stretch>
        </p:blipFill>
        <p:spPr>
          <a:xfrm rot="676339">
            <a:off x="8780484" y="3859122"/>
            <a:ext cx="2773543" cy="2754371"/>
          </a:xfrm>
          <a:prstGeom prst="rect">
            <a:avLst/>
          </a:prstGeom>
        </p:spPr>
      </p:pic>
    </p:spTree>
    <p:extLst>
      <p:ext uri="{BB962C8B-B14F-4D97-AF65-F5344CB8AC3E}">
        <p14:creationId xmlns:p14="http://schemas.microsoft.com/office/powerpoint/2010/main" val="283596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BAEEEC3-2D59-4E8B-9770-E115AA12FCE7}"/>
              </a:ext>
            </a:extLst>
          </p:cNvPr>
          <p:cNvSpPr/>
          <p:nvPr/>
        </p:nvSpPr>
        <p:spPr>
          <a:xfrm>
            <a:off x="2641599" y="348121"/>
            <a:ext cx="7866743" cy="461665"/>
          </a:xfrm>
          <a:prstGeom prst="rect">
            <a:avLst/>
          </a:prstGeom>
        </p:spPr>
        <p:txBody>
          <a:bodyPr wrap="square">
            <a:spAutoFit/>
          </a:bodyPr>
          <a:lstStyle/>
          <a:p>
            <a:r>
              <a:rPr lang="en-US" sz="2400" b="1" dirty="0">
                <a:solidFill>
                  <a:srgbClr val="0070C0"/>
                </a:solidFill>
                <a:latin typeface="Bookman Old Style" panose="02050604050505020204" pitchFamily="18" charset="0"/>
              </a:rPr>
              <a:t>The Art of Translation </a:t>
            </a:r>
            <a:r>
              <a:rPr lang="uk-UA" sz="2400" b="1" dirty="0">
                <a:solidFill>
                  <a:srgbClr val="0070C0"/>
                </a:solidFill>
                <a:latin typeface="Bookman Old Style" panose="02050604050505020204" pitchFamily="18" charset="0"/>
              </a:rPr>
              <a:t> </a:t>
            </a:r>
            <a:r>
              <a:rPr lang="en-US" sz="2400" b="1" dirty="0">
                <a:solidFill>
                  <a:srgbClr val="0070C0"/>
                </a:solidFill>
                <a:latin typeface="Bookman Old Style" panose="02050604050505020204" pitchFamily="18" charset="0"/>
              </a:rPr>
              <a:t>by Theodore Savory</a:t>
            </a:r>
          </a:p>
        </p:txBody>
      </p:sp>
      <p:sp>
        <p:nvSpPr>
          <p:cNvPr id="3" name="Прямоугольник 2">
            <a:extLst>
              <a:ext uri="{FF2B5EF4-FFF2-40B4-BE49-F238E27FC236}">
                <a16:creationId xmlns:a16="http://schemas.microsoft.com/office/drawing/2014/main" id="{0E00FEC4-D9A4-4EDB-80DE-6EFE3AD36501}"/>
              </a:ext>
            </a:extLst>
          </p:cNvPr>
          <p:cNvSpPr/>
          <p:nvPr/>
        </p:nvSpPr>
        <p:spPr>
          <a:xfrm>
            <a:off x="928915" y="927465"/>
            <a:ext cx="6096000" cy="646331"/>
          </a:xfrm>
          <a:prstGeom prst="rect">
            <a:avLst/>
          </a:prstGeom>
        </p:spPr>
        <p:txBody>
          <a:bodyPr>
            <a:spAutoFit/>
          </a:bodyPr>
          <a:lstStyle/>
          <a:p>
            <a:r>
              <a:rPr lang="ru-RU" dirty="0">
                <a:solidFill>
                  <a:srgbClr val="000000"/>
                </a:solidFill>
                <a:latin typeface="Verdana" panose="020B0604030504040204" pitchFamily="34" charset="0"/>
              </a:rPr>
              <a:t>·</a:t>
            </a:r>
            <a:r>
              <a:rPr lang="uk-UA" dirty="0">
                <a:solidFill>
                  <a:srgbClr val="000000"/>
                </a:solidFill>
                <a:latin typeface="Verdana" panose="020B0604030504040204" pitchFamily="34" charset="0"/>
              </a:rPr>
              <a:t> переклад має передавати слова першотвору;</a:t>
            </a:r>
          </a:p>
          <a:p>
            <a:r>
              <a:rPr lang="uk-UA" dirty="0">
                <a:solidFill>
                  <a:srgbClr val="000000"/>
                </a:solidFill>
                <a:latin typeface="Verdana" panose="020B0604030504040204" pitchFamily="34" charset="0"/>
              </a:rPr>
              <a:t>· переклад має передавати думки першотвору</a:t>
            </a:r>
            <a:r>
              <a:rPr lang="ru-RU" dirty="0">
                <a:solidFill>
                  <a:srgbClr val="000000"/>
                </a:solidFill>
                <a:latin typeface="Verdana" panose="020B0604030504040204" pitchFamily="34" charset="0"/>
              </a:rPr>
              <a:t>.</a:t>
            </a:r>
            <a:endParaRPr lang="ru-RU" i="0" dirty="0">
              <a:solidFill>
                <a:srgbClr val="000000"/>
              </a:solidFill>
              <a:effectLst/>
              <a:latin typeface="Verdana" panose="020B0604030504040204" pitchFamily="34" charset="0"/>
            </a:endParaRPr>
          </a:p>
        </p:txBody>
      </p:sp>
      <p:sp>
        <p:nvSpPr>
          <p:cNvPr id="4" name="Прямоугольник 3">
            <a:extLst>
              <a:ext uri="{FF2B5EF4-FFF2-40B4-BE49-F238E27FC236}">
                <a16:creationId xmlns:a16="http://schemas.microsoft.com/office/drawing/2014/main" id="{0EF95CF0-F384-4B9C-BD81-0AA2312874A2}"/>
              </a:ext>
            </a:extLst>
          </p:cNvPr>
          <p:cNvSpPr/>
          <p:nvPr/>
        </p:nvSpPr>
        <p:spPr>
          <a:xfrm>
            <a:off x="6096000" y="1804628"/>
            <a:ext cx="6096000" cy="646331"/>
          </a:xfrm>
          <a:prstGeom prst="rect">
            <a:avLst/>
          </a:prstGeom>
        </p:spPr>
        <p:txBody>
          <a:bodyPr>
            <a:spAutoFit/>
          </a:bodyPr>
          <a:lstStyle/>
          <a:p>
            <a:r>
              <a:rPr lang="ru-RU" dirty="0">
                <a:solidFill>
                  <a:srgbClr val="000000"/>
                </a:solidFill>
                <a:latin typeface="Verdana" panose="020B0604030504040204" pitchFamily="34" charset="0"/>
              </a:rPr>
              <a:t>· </a:t>
            </a:r>
            <a:r>
              <a:rPr lang="uk-UA" dirty="0">
                <a:solidFill>
                  <a:srgbClr val="000000"/>
                </a:solidFill>
                <a:latin typeface="Arial" panose="020B0604020202020204" pitchFamily="34" charset="0"/>
                <a:cs typeface="Arial" panose="020B0604020202020204" pitchFamily="34" charset="0"/>
              </a:rPr>
              <a:t>переклад має </a:t>
            </a:r>
            <a:r>
              <a:rPr lang="uk-UA" dirty="0" err="1">
                <a:solidFill>
                  <a:srgbClr val="000000"/>
                </a:solidFill>
                <a:latin typeface="Arial" panose="020B0604020202020204" pitchFamily="34" charset="0"/>
                <a:cs typeface="Arial" panose="020B0604020202020204" pitchFamily="34" charset="0"/>
              </a:rPr>
              <a:t>читатися</a:t>
            </a:r>
            <a:r>
              <a:rPr lang="uk-UA" dirty="0">
                <a:solidFill>
                  <a:srgbClr val="000000"/>
                </a:solidFill>
                <a:latin typeface="Arial" panose="020B0604020202020204" pitchFamily="34" charset="0"/>
                <a:cs typeface="Arial" panose="020B0604020202020204" pitchFamily="34" charset="0"/>
              </a:rPr>
              <a:t> як оригінал;</a:t>
            </a:r>
          </a:p>
          <a:p>
            <a:r>
              <a:rPr lang="uk-UA" dirty="0">
                <a:solidFill>
                  <a:srgbClr val="000000"/>
                </a:solidFill>
                <a:latin typeface="Arial" panose="020B0604020202020204" pitchFamily="34" charset="0"/>
                <a:cs typeface="Arial" panose="020B0604020202020204" pitchFamily="34" charset="0"/>
              </a:rPr>
              <a:t>· переклад має </a:t>
            </a:r>
            <a:r>
              <a:rPr lang="uk-UA" dirty="0" err="1">
                <a:solidFill>
                  <a:srgbClr val="000000"/>
                </a:solidFill>
                <a:latin typeface="Arial" panose="020B0604020202020204" pitchFamily="34" charset="0"/>
                <a:cs typeface="Arial" panose="020B0604020202020204" pitchFamily="34" charset="0"/>
              </a:rPr>
              <a:t>читатися</a:t>
            </a:r>
            <a:r>
              <a:rPr lang="uk-UA" dirty="0">
                <a:solidFill>
                  <a:srgbClr val="000000"/>
                </a:solidFill>
                <a:latin typeface="Arial" panose="020B0604020202020204" pitchFamily="34" charset="0"/>
                <a:cs typeface="Arial" panose="020B0604020202020204" pitchFamily="34" charset="0"/>
              </a:rPr>
              <a:t> як переклад</a:t>
            </a:r>
            <a:r>
              <a:rPr lang="ru-RU" dirty="0">
                <a:solidFill>
                  <a:srgbClr val="000000"/>
                </a:solidFill>
                <a:latin typeface="Arial" panose="020B0604020202020204" pitchFamily="34" charset="0"/>
                <a:cs typeface="Arial" panose="020B0604020202020204" pitchFamily="34" charset="0"/>
              </a:rPr>
              <a:t>.</a:t>
            </a:r>
            <a:endParaRPr lang="ru-RU" i="0" dirty="0">
              <a:solidFill>
                <a:srgbClr val="000000"/>
              </a:solidFill>
              <a:effectLst/>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008FEE2-E9EE-4C7C-B23D-8F18AD925028}"/>
              </a:ext>
            </a:extLst>
          </p:cNvPr>
          <p:cNvSpPr/>
          <p:nvPr/>
        </p:nvSpPr>
        <p:spPr>
          <a:xfrm>
            <a:off x="159657" y="2614804"/>
            <a:ext cx="6096000" cy="646331"/>
          </a:xfrm>
          <a:prstGeom prst="rect">
            <a:avLst/>
          </a:prstGeom>
        </p:spPr>
        <p:txBody>
          <a:bodyPr>
            <a:spAutoFit/>
          </a:bodyPr>
          <a:lstStyle/>
          <a:p>
            <a:r>
              <a:rPr lang="ru-RU"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переклад має відтворювати стиль оригіналу;</a:t>
            </a:r>
          </a:p>
          <a:p>
            <a:r>
              <a:rPr lang="uk-UA" dirty="0">
                <a:solidFill>
                  <a:srgbClr val="000000"/>
                </a:solidFill>
                <a:latin typeface="Verdana" panose="020B0604030504040204" pitchFamily="34" charset="0"/>
              </a:rPr>
              <a:t>· переклад має відтворювати стиль перекладача</a:t>
            </a:r>
            <a:r>
              <a:rPr lang="ru-RU" dirty="0">
                <a:solidFill>
                  <a:srgbClr val="000000"/>
                </a:solidFill>
                <a:latin typeface="Verdana" panose="020B0604030504040204" pitchFamily="34" charset="0"/>
              </a:rPr>
              <a:t>.</a:t>
            </a:r>
            <a:endParaRPr lang="ru-RU" i="0" dirty="0">
              <a:solidFill>
                <a:srgbClr val="000000"/>
              </a:solidFill>
              <a:effectLst/>
              <a:latin typeface="Verdana" panose="020B0604030504040204" pitchFamily="34" charset="0"/>
            </a:endParaRPr>
          </a:p>
        </p:txBody>
      </p:sp>
      <p:sp>
        <p:nvSpPr>
          <p:cNvPr id="6" name="Прямоугольник 5">
            <a:extLst>
              <a:ext uri="{FF2B5EF4-FFF2-40B4-BE49-F238E27FC236}">
                <a16:creationId xmlns:a16="http://schemas.microsoft.com/office/drawing/2014/main" id="{21A63A14-FAD0-4B5A-86F0-CA8A6C839C3B}"/>
              </a:ext>
            </a:extLst>
          </p:cNvPr>
          <p:cNvSpPr/>
          <p:nvPr/>
        </p:nvSpPr>
        <p:spPr>
          <a:xfrm>
            <a:off x="5646057" y="3328122"/>
            <a:ext cx="6096000" cy="1200329"/>
          </a:xfrm>
          <a:prstGeom prst="rect">
            <a:avLst/>
          </a:prstGeom>
        </p:spPr>
        <p:txBody>
          <a:bodyPr>
            <a:spAutoFit/>
          </a:bodyPr>
          <a:lstStyle/>
          <a:p>
            <a:r>
              <a:rPr lang="ru-RU" i="1"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переклад має </a:t>
            </a:r>
            <a:r>
              <a:rPr lang="uk-UA" dirty="0" err="1">
                <a:solidFill>
                  <a:srgbClr val="000000"/>
                </a:solidFill>
                <a:latin typeface="Verdana" panose="020B0604030504040204" pitchFamily="34" charset="0"/>
              </a:rPr>
              <a:t>читатися</a:t>
            </a:r>
            <a:r>
              <a:rPr lang="uk-UA" dirty="0">
                <a:solidFill>
                  <a:srgbClr val="000000"/>
                </a:solidFill>
                <a:latin typeface="Verdana" panose="020B0604030504040204" pitchFamily="34" charset="0"/>
              </a:rPr>
              <a:t> як твір, сучасний оригіналові;</a:t>
            </a:r>
          </a:p>
          <a:p>
            <a:r>
              <a:rPr lang="uk-UA" dirty="0">
                <a:solidFill>
                  <a:srgbClr val="000000"/>
                </a:solidFill>
                <a:latin typeface="Verdana" panose="020B0604030504040204" pitchFamily="34" charset="0"/>
              </a:rPr>
              <a:t>· переклад має </a:t>
            </a:r>
            <a:r>
              <a:rPr lang="uk-UA" dirty="0" err="1">
                <a:solidFill>
                  <a:srgbClr val="000000"/>
                </a:solidFill>
                <a:latin typeface="Verdana" panose="020B0604030504040204" pitchFamily="34" charset="0"/>
              </a:rPr>
              <a:t>читатися</a:t>
            </a:r>
            <a:r>
              <a:rPr lang="uk-UA" dirty="0">
                <a:solidFill>
                  <a:srgbClr val="000000"/>
                </a:solidFill>
                <a:latin typeface="Verdana" panose="020B0604030504040204" pitchFamily="34" charset="0"/>
              </a:rPr>
              <a:t> як твір, сучасний перекладачеві.</a:t>
            </a:r>
            <a:endParaRPr lang="uk-UA" dirty="0">
              <a:solidFill>
                <a:srgbClr val="000000"/>
              </a:solidFill>
              <a:effectLst/>
              <a:latin typeface="Verdana" panose="020B0604030504040204" pitchFamily="34" charset="0"/>
            </a:endParaRPr>
          </a:p>
        </p:txBody>
      </p:sp>
      <p:sp>
        <p:nvSpPr>
          <p:cNvPr id="7" name="Прямоугольник 6">
            <a:extLst>
              <a:ext uri="{FF2B5EF4-FFF2-40B4-BE49-F238E27FC236}">
                <a16:creationId xmlns:a16="http://schemas.microsoft.com/office/drawing/2014/main" id="{503C3EAC-B49D-49FB-895C-38C0B006496B}"/>
              </a:ext>
            </a:extLst>
          </p:cNvPr>
          <p:cNvSpPr/>
          <p:nvPr/>
        </p:nvSpPr>
        <p:spPr>
          <a:xfrm>
            <a:off x="72571" y="4735168"/>
            <a:ext cx="6096000" cy="923330"/>
          </a:xfrm>
          <a:prstGeom prst="rect">
            <a:avLst/>
          </a:prstGeom>
        </p:spPr>
        <p:txBody>
          <a:bodyPr>
            <a:spAutoFit/>
          </a:bodyPr>
          <a:lstStyle/>
          <a:p>
            <a:r>
              <a:rPr lang="ru-RU"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переклад може мати додатки й пропуски;</a:t>
            </a:r>
          </a:p>
          <a:p>
            <a:r>
              <a:rPr lang="uk-UA" dirty="0">
                <a:solidFill>
                  <a:srgbClr val="000000"/>
                </a:solidFill>
                <a:latin typeface="Verdana" panose="020B0604030504040204" pitchFamily="34" charset="0"/>
              </a:rPr>
              <a:t>· переклад не повинен мати додатків і пропусків.</a:t>
            </a:r>
            <a:endParaRPr lang="uk-UA" dirty="0">
              <a:solidFill>
                <a:srgbClr val="000000"/>
              </a:solidFill>
              <a:effectLst/>
              <a:latin typeface="Verdana" panose="020B0604030504040204" pitchFamily="34" charset="0"/>
            </a:endParaRPr>
          </a:p>
        </p:txBody>
      </p:sp>
      <p:sp>
        <p:nvSpPr>
          <p:cNvPr id="8" name="Прямоугольник 7">
            <a:extLst>
              <a:ext uri="{FF2B5EF4-FFF2-40B4-BE49-F238E27FC236}">
                <a16:creationId xmlns:a16="http://schemas.microsoft.com/office/drawing/2014/main" id="{0FD9AB32-B590-42F6-BF86-B6F43851ED7A}"/>
              </a:ext>
            </a:extLst>
          </p:cNvPr>
          <p:cNvSpPr/>
          <p:nvPr/>
        </p:nvSpPr>
        <p:spPr>
          <a:xfrm>
            <a:off x="5834743" y="5405614"/>
            <a:ext cx="6096000" cy="646331"/>
          </a:xfrm>
          <a:prstGeom prst="rect">
            <a:avLst/>
          </a:prstGeom>
        </p:spPr>
        <p:txBody>
          <a:bodyPr>
            <a:spAutoFit/>
          </a:bodyPr>
          <a:lstStyle/>
          <a:p>
            <a:r>
              <a:rPr lang="ru-RU" dirty="0">
                <a:solidFill>
                  <a:srgbClr val="000000"/>
                </a:solidFill>
                <a:latin typeface="Verdana" panose="020B0604030504040204" pitchFamily="34" charset="0"/>
              </a:rPr>
              <a:t>· </a:t>
            </a:r>
            <a:r>
              <a:rPr lang="uk-UA" dirty="0">
                <a:solidFill>
                  <a:srgbClr val="000000"/>
                </a:solidFill>
                <a:latin typeface="Verdana" panose="020B0604030504040204" pitchFamily="34" charset="0"/>
              </a:rPr>
              <a:t>поезію слід перекладати прозою;</a:t>
            </a:r>
          </a:p>
          <a:p>
            <a:r>
              <a:rPr lang="uk-UA" dirty="0">
                <a:solidFill>
                  <a:srgbClr val="000000"/>
                </a:solidFill>
                <a:latin typeface="Verdana" panose="020B0604030504040204" pitchFamily="34" charset="0"/>
              </a:rPr>
              <a:t>· поезію слід перекладати у віршованій формі.</a:t>
            </a:r>
            <a:endParaRPr lang="uk-UA" dirty="0">
              <a:solidFill>
                <a:srgbClr val="000000"/>
              </a:solidFill>
              <a:effectLst/>
              <a:latin typeface="Verdana" panose="020B0604030504040204" pitchFamily="34" charset="0"/>
            </a:endParaRPr>
          </a:p>
        </p:txBody>
      </p:sp>
      <p:sp>
        <p:nvSpPr>
          <p:cNvPr id="9" name="Овал 8">
            <a:extLst>
              <a:ext uri="{FF2B5EF4-FFF2-40B4-BE49-F238E27FC236}">
                <a16:creationId xmlns:a16="http://schemas.microsoft.com/office/drawing/2014/main" id="{3C6A0476-52D9-418C-9C4F-16E702EE0864}"/>
              </a:ext>
            </a:extLst>
          </p:cNvPr>
          <p:cNvSpPr/>
          <p:nvPr/>
        </p:nvSpPr>
        <p:spPr>
          <a:xfrm>
            <a:off x="348343" y="696686"/>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0070C0"/>
                </a:solidFill>
              </a:rPr>
              <a:t>1</a:t>
            </a:r>
            <a:endParaRPr lang="ru-RU" sz="3200" b="1" dirty="0">
              <a:solidFill>
                <a:srgbClr val="0070C0"/>
              </a:solidFill>
            </a:endParaRPr>
          </a:p>
        </p:txBody>
      </p:sp>
      <p:sp>
        <p:nvSpPr>
          <p:cNvPr id="10" name="Овал 9">
            <a:extLst>
              <a:ext uri="{FF2B5EF4-FFF2-40B4-BE49-F238E27FC236}">
                <a16:creationId xmlns:a16="http://schemas.microsoft.com/office/drawing/2014/main" id="{3952D9AA-26AA-4039-BE63-AD90695389D1}"/>
              </a:ext>
            </a:extLst>
          </p:cNvPr>
          <p:cNvSpPr/>
          <p:nvPr/>
        </p:nvSpPr>
        <p:spPr>
          <a:xfrm>
            <a:off x="5370286" y="1836500"/>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0070C0"/>
                </a:solidFill>
              </a:rPr>
              <a:t>2</a:t>
            </a:r>
            <a:endParaRPr lang="ru-RU" sz="2800" b="1" dirty="0">
              <a:solidFill>
                <a:srgbClr val="0070C0"/>
              </a:solidFill>
            </a:endParaRPr>
          </a:p>
        </p:txBody>
      </p:sp>
      <p:sp>
        <p:nvSpPr>
          <p:cNvPr id="11" name="Овал 10">
            <a:extLst>
              <a:ext uri="{FF2B5EF4-FFF2-40B4-BE49-F238E27FC236}">
                <a16:creationId xmlns:a16="http://schemas.microsoft.com/office/drawing/2014/main" id="{2E79FB07-F08D-4168-8DED-3A1128E79B5B}"/>
              </a:ext>
            </a:extLst>
          </p:cNvPr>
          <p:cNvSpPr/>
          <p:nvPr/>
        </p:nvSpPr>
        <p:spPr>
          <a:xfrm>
            <a:off x="0" y="2067310"/>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0070C0"/>
                </a:solidFill>
              </a:rPr>
              <a:t>3</a:t>
            </a:r>
            <a:endParaRPr lang="ru-RU" sz="3200" b="1" dirty="0">
              <a:solidFill>
                <a:srgbClr val="0070C0"/>
              </a:solidFill>
            </a:endParaRPr>
          </a:p>
        </p:txBody>
      </p:sp>
      <p:sp>
        <p:nvSpPr>
          <p:cNvPr id="12" name="Овал 11">
            <a:extLst>
              <a:ext uri="{FF2B5EF4-FFF2-40B4-BE49-F238E27FC236}">
                <a16:creationId xmlns:a16="http://schemas.microsoft.com/office/drawing/2014/main" id="{471C1B0D-8DB1-4149-A920-1AE21C0E1E86}"/>
              </a:ext>
            </a:extLst>
          </p:cNvPr>
          <p:cNvSpPr/>
          <p:nvPr/>
        </p:nvSpPr>
        <p:spPr>
          <a:xfrm>
            <a:off x="4920343" y="3388968"/>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solidFill>
                  <a:srgbClr val="0070C0"/>
                </a:solidFill>
              </a:rPr>
              <a:t>4</a:t>
            </a:r>
            <a:endParaRPr lang="ru-RU" sz="3600" b="1" dirty="0">
              <a:solidFill>
                <a:srgbClr val="0070C0"/>
              </a:solidFill>
            </a:endParaRPr>
          </a:p>
        </p:txBody>
      </p:sp>
      <p:sp>
        <p:nvSpPr>
          <p:cNvPr id="13" name="Овал 12">
            <a:extLst>
              <a:ext uri="{FF2B5EF4-FFF2-40B4-BE49-F238E27FC236}">
                <a16:creationId xmlns:a16="http://schemas.microsoft.com/office/drawing/2014/main" id="{E6E5B88E-4579-4D56-BC6B-1F9DDBBE20C4}"/>
              </a:ext>
            </a:extLst>
          </p:cNvPr>
          <p:cNvSpPr/>
          <p:nvPr/>
        </p:nvSpPr>
        <p:spPr>
          <a:xfrm>
            <a:off x="159657" y="3972526"/>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0070C0"/>
                </a:solidFill>
              </a:rPr>
              <a:t>5</a:t>
            </a:r>
            <a:endParaRPr lang="ru-RU" sz="3200" b="1" dirty="0">
              <a:solidFill>
                <a:srgbClr val="0070C0"/>
              </a:solidFill>
            </a:endParaRPr>
          </a:p>
        </p:txBody>
      </p:sp>
      <p:sp>
        <p:nvSpPr>
          <p:cNvPr id="14" name="Овал 13">
            <a:extLst>
              <a:ext uri="{FF2B5EF4-FFF2-40B4-BE49-F238E27FC236}">
                <a16:creationId xmlns:a16="http://schemas.microsoft.com/office/drawing/2014/main" id="{5A9240E9-BF6D-412D-AA0E-DEFC2FDBF440}"/>
              </a:ext>
            </a:extLst>
          </p:cNvPr>
          <p:cNvSpPr/>
          <p:nvPr/>
        </p:nvSpPr>
        <p:spPr>
          <a:xfrm>
            <a:off x="5109029" y="5549897"/>
            <a:ext cx="725714" cy="659233"/>
          </a:xfrm>
          <a:prstGeom prst="ellipse">
            <a:avLst/>
          </a:prstGeom>
          <a:gradFill>
            <a:gsLst>
              <a:gs pos="48000">
                <a:srgbClr val="FFFF00"/>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rgbClr val="0070C0"/>
                </a:solidFill>
              </a:rPr>
              <a:t>6</a:t>
            </a:r>
            <a:endParaRPr lang="ru-RU" sz="3200" b="1" dirty="0">
              <a:solidFill>
                <a:srgbClr val="0070C0"/>
              </a:solidFill>
            </a:endParaRPr>
          </a:p>
        </p:txBody>
      </p:sp>
    </p:spTree>
    <p:extLst>
      <p:ext uri="{BB962C8B-B14F-4D97-AF65-F5344CB8AC3E}">
        <p14:creationId xmlns:p14="http://schemas.microsoft.com/office/powerpoint/2010/main" val="72202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33F83DB-9E52-4BB0-9344-327D4771D394}"/>
              </a:ext>
            </a:extLst>
          </p:cNvPr>
          <p:cNvPicPr>
            <a:picLocks noChangeAspect="1"/>
          </p:cNvPicPr>
          <p:nvPr/>
        </p:nvPicPr>
        <p:blipFill>
          <a:blip r:embed="rId2"/>
          <a:stretch>
            <a:fillRect/>
          </a:stretch>
        </p:blipFill>
        <p:spPr>
          <a:xfrm>
            <a:off x="1901372" y="354485"/>
            <a:ext cx="8490858" cy="6076321"/>
          </a:xfrm>
          <a:prstGeom prst="rect">
            <a:avLst/>
          </a:prstGeom>
        </p:spPr>
      </p:pic>
    </p:spTree>
    <p:extLst>
      <p:ext uri="{BB962C8B-B14F-4D97-AF65-F5344CB8AC3E}">
        <p14:creationId xmlns:p14="http://schemas.microsoft.com/office/powerpoint/2010/main" val="68814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9781EB6-5889-48C4-9A1D-95A3AD31B037}"/>
              </a:ext>
            </a:extLst>
          </p:cNvPr>
          <p:cNvSpPr/>
          <p:nvPr/>
        </p:nvSpPr>
        <p:spPr>
          <a:xfrm>
            <a:off x="304800" y="12680"/>
            <a:ext cx="6096000" cy="4278094"/>
          </a:xfrm>
          <a:prstGeom prst="rect">
            <a:avLst/>
          </a:prstGeom>
        </p:spPr>
        <p:txBody>
          <a:bodyPr>
            <a:spAutoFit/>
          </a:bodyPr>
          <a:lstStyle/>
          <a:p>
            <a:r>
              <a:rPr lang="en-US" dirty="0">
                <a:solidFill>
                  <a:srgbClr val="000000"/>
                </a:solidFill>
                <a:latin typeface="Times New Roman" panose="02020603050405020304" pitchFamily="18" charset="0"/>
              </a:rPr>
              <a:t>The most popular English versions are </a:t>
            </a:r>
            <a:r>
              <a:rPr lang="en-US" b="1" dirty="0">
                <a:solidFill>
                  <a:srgbClr val="000000"/>
                </a:solidFill>
                <a:latin typeface="Times New Roman" panose="02020603050405020304" pitchFamily="18" charset="0"/>
              </a:rPr>
              <a:t>The Story of the Stone </a:t>
            </a:r>
            <a:r>
              <a:rPr lang="en-US" dirty="0">
                <a:solidFill>
                  <a:srgbClr val="000000"/>
                </a:solidFill>
                <a:latin typeface="Times New Roman" panose="02020603050405020304" pitchFamily="18" charset="0"/>
              </a:rPr>
              <a:t>translated by the Britain scholar David Hawkes and </a:t>
            </a:r>
            <a:r>
              <a:rPr lang="en-US" b="1" dirty="0">
                <a:solidFill>
                  <a:srgbClr val="000000"/>
                </a:solidFill>
                <a:latin typeface="Times New Roman" panose="02020603050405020304" pitchFamily="18" charset="0"/>
              </a:rPr>
              <a:t>A Dream of Red Mansions</a:t>
            </a:r>
            <a:r>
              <a:rPr lang="en-US" dirty="0">
                <a:solidFill>
                  <a:srgbClr val="000000"/>
                </a:solidFill>
                <a:latin typeface="Times New Roman" panose="02020603050405020304" pitchFamily="18" charset="0"/>
              </a:rPr>
              <a:t> translated by Chinese famous translator Yang </a:t>
            </a:r>
            <a:r>
              <a:rPr lang="en-US" dirty="0" err="1">
                <a:solidFill>
                  <a:srgbClr val="000000"/>
                </a:solidFill>
                <a:latin typeface="Times New Roman" panose="02020603050405020304" pitchFamily="18" charset="0"/>
              </a:rPr>
              <a:t>Xianyi</a:t>
            </a:r>
            <a:r>
              <a:rPr lang="en-US" dirty="0">
                <a:solidFill>
                  <a:srgbClr val="000000"/>
                </a:solidFill>
                <a:latin typeface="Times New Roman" panose="02020603050405020304" pitchFamily="18" charset="0"/>
              </a:rPr>
              <a:t> and his wife Gladys Yang. </a:t>
            </a:r>
          </a:p>
          <a:p>
            <a:r>
              <a:rPr lang="en-US" dirty="0">
                <a:solidFill>
                  <a:srgbClr val="000000"/>
                </a:solidFill>
                <a:latin typeface="Times New Roman" panose="02020603050405020304" pitchFamily="18" charset="0"/>
              </a:rPr>
              <a:t>In this chapter, Bao-</a:t>
            </a:r>
            <a:r>
              <a:rPr lang="en-US" dirty="0" err="1">
                <a:solidFill>
                  <a:srgbClr val="000000"/>
                </a:solidFill>
                <a:latin typeface="Times New Roman" panose="02020603050405020304" pitchFamily="18" charset="0"/>
              </a:rPr>
              <a:t>yu</a:t>
            </a:r>
            <a:r>
              <a:rPr lang="en-US" dirty="0">
                <a:solidFill>
                  <a:srgbClr val="000000"/>
                </a:solidFill>
                <a:latin typeface="Times New Roman" panose="02020603050405020304" pitchFamily="18" charset="0"/>
              </a:rPr>
              <a:t> visits a fairyland with the guide of Qin-</a:t>
            </a:r>
            <a:r>
              <a:rPr lang="en-US" dirty="0" err="1">
                <a:solidFill>
                  <a:srgbClr val="000000"/>
                </a:solidFill>
                <a:latin typeface="Times New Roman" panose="02020603050405020304" pitchFamily="18" charset="0"/>
              </a:rPr>
              <a:t>shi</a:t>
            </a:r>
            <a:r>
              <a:rPr lang="en-US" dirty="0">
                <a:solidFill>
                  <a:srgbClr val="000000"/>
                </a:solidFill>
                <a:latin typeface="Times New Roman" panose="02020603050405020304" pitchFamily="18" charset="0"/>
              </a:rPr>
              <a:t> and saw many pictures and the relevant poems. The first one of “Third Register of Twelve Beauties of </a:t>
            </a:r>
            <a:r>
              <a:rPr lang="en-US" dirty="0" err="1">
                <a:solidFill>
                  <a:srgbClr val="000000"/>
                </a:solidFill>
                <a:latin typeface="Times New Roman" panose="02020603050405020304" pitchFamily="18" charset="0"/>
              </a:rPr>
              <a:t>Chinling”is</a:t>
            </a:r>
            <a:r>
              <a:rPr lang="en-US" dirty="0">
                <a:solidFill>
                  <a:srgbClr val="000000"/>
                </a:solidFill>
                <a:latin typeface="Times New Roman" panose="02020603050405020304" pitchFamily="18" charset="0"/>
              </a:rPr>
              <a:t> about the maid of Bao-</a:t>
            </a:r>
            <a:r>
              <a:rPr lang="en-US" dirty="0" err="1">
                <a:solidFill>
                  <a:srgbClr val="000000"/>
                </a:solidFill>
                <a:latin typeface="Times New Roman" panose="02020603050405020304" pitchFamily="18" charset="0"/>
              </a:rPr>
              <a:t>yu</a:t>
            </a:r>
            <a:r>
              <a:rPr lang="en-US" dirty="0">
                <a:solidFill>
                  <a:srgbClr val="000000"/>
                </a:solidFill>
                <a:latin typeface="Times New Roman" panose="02020603050405020304" pitchFamily="18" charset="0"/>
              </a:rPr>
              <a:t>, </a:t>
            </a:r>
            <a:r>
              <a:rPr lang="en-US" dirty="0" err="1">
                <a:solidFill>
                  <a:srgbClr val="000000"/>
                </a:solidFill>
                <a:latin typeface="Times New Roman" panose="02020603050405020304" pitchFamily="18" charset="0"/>
              </a:rPr>
              <a:t>Qingwen</a:t>
            </a:r>
            <a:r>
              <a:rPr lang="en-US" dirty="0">
                <a:solidFill>
                  <a:srgbClr val="000000"/>
                </a:solidFill>
                <a:latin typeface="Times New Roman" panose="02020603050405020304" pitchFamily="18" charset="0"/>
              </a:rPr>
              <a:t>. The original text goes like this: </a:t>
            </a:r>
          </a:p>
          <a:p>
            <a:r>
              <a:rPr lang="zh-CN" altLang="en-US" sz="3200" dirty="0">
                <a:solidFill>
                  <a:srgbClr val="000000"/>
                </a:solidFill>
                <a:latin typeface="Times New Roman" panose="02020603050405020304" pitchFamily="18" charset="0"/>
              </a:rPr>
              <a:t>“霁月难逢</a:t>
            </a:r>
            <a:r>
              <a:rPr lang="en-US" altLang="zh-CN" sz="3200" dirty="0">
                <a:solidFill>
                  <a:srgbClr val="000000"/>
                </a:solidFill>
                <a:latin typeface="Times New Roman" panose="02020603050405020304" pitchFamily="18" charset="0"/>
              </a:rPr>
              <a:t>,</a:t>
            </a:r>
            <a:r>
              <a:rPr lang="zh-CN" altLang="en-US" sz="3200" dirty="0">
                <a:solidFill>
                  <a:srgbClr val="000000"/>
                </a:solidFill>
                <a:latin typeface="Times New Roman" panose="02020603050405020304" pitchFamily="18" charset="0"/>
              </a:rPr>
              <a:t>彩云易散。</a:t>
            </a:r>
          </a:p>
          <a:p>
            <a:r>
              <a:rPr lang="zh-CN" altLang="en-US" sz="3200" dirty="0">
                <a:solidFill>
                  <a:srgbClr val="000000"/>
                </a:solidFill>
              </a:rPr>
              <a:t>心比天高</a:t>
            </a:r>
            <a:r>
              <a:rPr lang="en-US" altLang="zh-CN" sz="3200" dirty="0">
                <a:solidFill>
                  <a:srgbClr val="000000"/>
                </a:solidFill>
                <a:latin typeface="Times New Roman" panose="02020603050405020304" pitchFamily="18" charset="0"/>
              </a:rPr>
              <a:t>,</a:t>
            </a:r>
            <a:r>
              <a:rPr lang="zh-CN" altLang="en-US" sz="3200" dirty="0">
                <a:solidFill>
                  <a:srgbClr val="000000"/>
                </a:solidFill>
                <a:latin typeface="Times New Roman" panose="02020603050405020304" pitchFamily="18" charset="0"/>
              </a:rPr>
              <a:t>身为下贱。</a:t>
            </a:r>
          </a:p>
          <a:p>
            <a:r>
              <a:rPr lang="zh-CN" altLang="en-US" sz="3200" dirty="0">
                <a:solidFill>
                  <a:srgbClr val="000000"/>
                </a:solidFill>
              </a:rPr>
              <a:t>风流灵巧招人怨。</a:t>
            </a:r>
          </a:p>
          <a:p>
            <a:r>
              <a:rPr lang="zh-CN" altLang="en-US" sz="3200" dirty="0">
                <a:solidFill>
                  <a:srgbClr val="000000"/>
                </a:solidFill>
              </a:rPr>
              <a:t>寿夭多因诽谤生</a:t>
            </a:r>
            <a:r>
              <a:rPr lang="en-US" altLang="zh-CN" sz="3200" dirty="0">
                <a:solidFill>
                  <a:srgbClr val="000000"/>
                </a:solidFill>
                <a:latin typeface="Times New Roman" panose="02020603050405020304" pitchFamily="18" charset="0"/>
              </a:rPr>
              <a:t>,</a:t>
            </a:r>
            <a:r>
              <a:rPr lang="zh-CN" altLang="en-US" sz="3200" dirty="0">
                <a:solidFill>
                  <a:srgbClr val="000000"/>
                </a:solidFill>
                <a:latin typeface="Times New Roman" panose="02020603050405020304" pitchFamily="18" charset="0"/>
              </a:rPr>
              <a:t>多情公子空牵念</a:t>
            </a:r>
            <a:r>
              <a:rPr lang="en-US" altLang="zh-CN" sz="3200" dirty="0">
                <a:solidFill>
                  <a:srgbClr val="000000"/>
                </a:solidFill>
                <a:latin typeface="Times New Roman" panose="02020603050405020304" pitchFamily="18" charset="0"/>
              </a:rPr>
              <a:t>.”</a:t>
            </a:r>
            <a:r>
              <a:rPr lang="en-US" altLang="zh-CN" dirty="0">
                <a:solidFill>
                  <a:srgbClr val="000000"/>
                </a:solidFill>
                <a:latin typeface="Times New Roman" panose="02020603050405020304" pitchFamily="18" charset="0"/>
              </a:rPr>
              <a:t> </a:t>
            </a:r>
            <a:endParaRPr lang="ru-RU" dirty="0"/>
          </a:p>
        </p:txBody>
      </p:sp>
      <p:sp>
        <p:nvSpPr>
          <p:cNvPr id="4" name="Прямоугольник 3">
            <a:extLst>
              <a:ext uri="{FF2B5EF4-FFF2-40B4-BE49-F238E27FC236}">
                <a16:creationId xmlns:a16="http://schemas.microsoft.com/office/drawing/2014/main" id="{1CBC8E4B-E9E6-4ABA-A9BA-3D7AC781FBD8}"/>
              </a:ext>
            </a:extLst>
          </p:cNvPr>
          <p:cNvSpPr/>
          <p:nvPr/>
        </p:nvSpPr>
        <p:spPr>
          <a:xfrm>
            <a:off x="6593058" y="291293"/>
            <a:ext cx="4872111" cy="2308324"/>
          </a:xfrm>
          <a:prstGeom prst="rect">
            <a:avLst/>
          </a:prstGeom>
        </p:spPr>
        <p:txBody>
          <a:bodyPr wrap="square">
            <a:spAutoFit/>
          </a:bodyPr>
          <a:lstStyle/>
          <a:p>
            <a:r>
              <a:rPr lang="en-GB" b="1" dirty="0">
                <a:solidFill>
                  <a:srgbClr val="000000"/>
                </a:solidFill>
                <a:latin typeface="Times New Roman" panose="02020603050405020304" pitchFamily="18" charset="0"/>
              </a:rPr>
              <a:t>David Hawkes’s translation</a:t>
            </a:r>
            <a:r>
              <a:rPr lang="en-GB"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“Seldom the moon shines in a cloudless sky, </a:t>
            </a:r>
          </a:p>
          <a:p>
            <a:r>
              <a:rPr lang="en-US" dirty="0">
                <a:solidFill>
                  <a:srgbClr val="000000"/>
                </a:solidFill>
                <a:latin typeface="Times New Roman" panose="02020603050405020304" pitchFamily="18" charset="0"/>
              </a:rPr>
              <a:t>And days of brightness all too soon pass by. </a:t>
            </a:r>
          </a:p>
          <a:p>
            <a:r>
              <a:rPr lang="en-US" dirty="0">
                <a:solidFill>
                  <a:srgbClr val="000000"/>
                </a:solidFill>
                <a:latin typeface="Times New Roman" panose="02020603050405020304" pitchFamily="18" charset="0"/>
              </a:rPr>
              <a:t>A noble and aspiring mind, </a:t>
            </a:r>
          </a:p>
          <a:p>
            <a:r>
              <a:rPr lang="en-GB" dirty="0">
                <a:solidFill>
                  <a:srgbClr val="000000"/>
                </a:solidFill>
                <a:latin typeface="Times New Roman" panose="02020603050405020304" pitchFamily="18" charset="0"/>
              </a:rPr>
              <a:t>In a base-born frame confined, </a:t>
            </a:r>
          </a:p>
          <a:p>
            <a:r>
              <a:rPr lang="en-US" dirty="0">
                <a:solidFill>
                  <a:srgbClr val="000000"/>
                </a:solidFill>
                <a:latin typeface="Times New Roman" panose="02020603050405020304" pitchFamily="18" charset="0"/>
              </a:rPr>
              <a:t>Your charm and wit did only hatred gained, </a:t>
            </a:r>
          </a:p>
          <a:p>
            <a:r>
              <a:rPr lang="en-US" dirty="0">
                <a:solidFill>
                  <a:srgbClr val="000000"/>
                </a:solidFill>
                <a:latin typeface="Times New Roman" panose="02020603050405020304" pitchFamily="18" charset="0"/>
              </a:rPr>
              <a:t>And in the end you were by slanders slain </a:t>
            </a:r>
          </a:p>
          <a:p>
            <a:r>
              <a:rPr lang="en-US" dirty="0">
                <a:solidFill>
                  <a:srgbClr val="000000"/>
                </a:solidFill>
                <a:latin typeface="Times New Roman" panose="02020603050405020304" pitchFamily="18" charset="0"/>
              </a:rPr>
              <a:t>Your gentle lord’s </a:t>
            </a:r>
            <a:r>
              <a:rPr lang="en-US" dirty="0" err="1">
                <a:solidFill>
                  <a:srgbClr val="000000"/>
                </a:solidFill>
                <a:latin typeface="Times New Roman" panose="02020603050405020304" pitchFamily="18" charset="0"/>
              </a:rPr>
              <a:t>solicitucle</a:t>
            </a:r>
            <a:r>
              <a:rPr lang="en-US" dirty="0">
                <a:solidFill>
                  <a:srgbClr val="000000"/>
                </a:solidFill>
                <a:latin typeface="Times New Roman" panose="02020603050405020304" pitchFamily="18" charset="0"/>
              </a:rPr>
              <a:t> in vain.” </a:t>
            </a:r>
            <a:endParaRPr lang="ru-RU" dirty="0"/>
          </a:p>
        </p:txBody>
      </p:sp>
      <p:sp>
        <p:nvSpPr>
          <p:cNvPr id="5" name="Прямоугольник 4">
            <a:extLst>
              <a:ext uri="{FF2B5EF4-FFF2-40B4-BE49-F238E27FC236}">
                <a16:creationId xmlns:a16="http://schemas.microsoft.com/office/drawing/2014/main" id="{5999320E-8503-4768-88C0-4B6B3EC7FE30}"/>
              </a:ext>
            </a:extLst>
          </p:cNvPr>
          <p:cNvSpPr/>
          <p:nvPr/>
        </p:nvSpPr>
        <p:spPr>
          <a:xfrm>
            <a:off x="6593058" y="2809410"/>
            <a:ext cx="4126524" cy="2308324"/>
          </a:xfrm>
          <a:prstGeom prst="rect">
            <a:avLst/>
          </a:prstGeom>
        </p:spPr>
        <p:txBody>
          <a:bodyPr wrap="square">
            <a:spAutoFit/>
          </a:bodyPr>
          <a:lstStyle/>
          <a:p>
            <a:r>
              <a:rPr lang="en-GB" b="1" dirty="0">
                <a:solidFill>
                  <a:srgbClr val="000000"/>
                </a:solidFill>
                <a:latin typeface="Times New Roman" panose="02020603050405020304" pitchFamily="18" charset="0"/>
              </a:rPr>
              <a:t>Yang </a:t>
            </a:r>
            <a:r>
              <a:rPr lang="en-GB" b="1" dirty="0" err="1">
                <a:solidFill>
                  <a:srgbClr val="000000"/>
                </a:solidFill>
                <a:latin typeface="Times New Roman" panose="02020603050405020304" pitchFamily="18" charset="0"/>
              </a:rPr>
              <a:t>Xianyi’s</a:t>
            </a:r>
            <a:r>
              <a:rPr lang="en-GB" b="1" dirty="0">
                <a:solidFill>
                  <a:srgbClr val="000000"/>
                </a:solidFill>
                <a:latin typeface="Times New Roman" panose="02020603050405020304" pitchFamily="18" charset="0"/>
              </a:rPr>
              <a:t> translation</a:t>
            </a:r>
            <a:r>
              <a:rPr lang="en-GB"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“A clear moon is rarely met with, </a:t>
            </a:r>
          </a:p>
          <a:p>
            <a:r>
              <a:rPr lang="en-US" dirty="0">
                <a:solidFill>
                  <a:srgbClr val="000000"/>
                </a:solidFill>
                <a:latin typeface="Times New Roman" panose="02020603050405020304" pitchFamily="18" charset="0"/>
              </a:rPr>
              <a:t>Bright clouds are easily scattered; </a:t>
            </a:r>
          </a:p>
          <a:p>
            <a:r>
              <a:rPr lang="en-US" dirty="0">
                <a:solidFill>
                  <a:srgbClr val="000000"/>
                </a:solidFill>
                <a:latin typeface="Times New Roman" panose="02020603050405020304" pitchFamily="18" charset="0"/>
              </a:rPr>
              <a:t>Her heart is loftier than the sky </a:t>
            </a:r>
          </a:p>
          <a:p>
            <a:r>
              <a:rPr lang="en-US" dirty="0">
                <a:solidFill>
                  <a:srgbClr val="000000"/>
                </a:solidFill>
                <a:latin typeface="Times New Roman" panose="02020603050405020304" pitchFamily="18" charset="0"/>
              </a:rPr>
              <a:t>But her person is of low degree. </a:t>
            </a:r>
          </a:p>
          <a:p>
            <a:r>
              <a:rPr lang="en-US" dirty="0">
                <a:solidFill>
                  <a:srgbClr val="000000"/>
                </a:solidFill>
                <a:latin typeface="Times New Roman" panose="02020603050405020304" pitchFamily="18" charset="0"/>
              </a:rPr>
              <a:t>Her charm and wit give rise to jealousy, </a:t>
            </a:r>
          </a:p>
          <a:p>
            <a:r>
              <a:rPr lang="en-US" dirty="0">
                <a:solidFill>
                  <a:srgbClr val="000000"/>
                </a:solidFill>
                <a:latin typeface="Times New Roman" panose="02020603050405020304" pitchFamily="18" charset="0"/>
              </a:rPr>
              <a:t>Her early death is caused by calumny. </a:t>
            </a:r>
          </a:p>
          <a:p>
            <a:r>
              <a:rPr lang="en-US" dirty="0">
                <a:solidFill>
                  <a:srgbClr val="000000"/>
                </a:solidFill>
                <a:latin typeface="Times New Roman" panose="02020603050405020304" pitchFamily="18" charset="0"/>
              </a:rPr>
              <a:t>In vain her loving master’s grief must be.” </a:t>
            </a:r>
            <a:endParaRPr lang="ru-RU" dirty="0"/>
          </a:p>
        </p:txBody>
      </p:sp>
    </p:spTree>
    <p:extLst>
      <p:ext uri="{BB962C8B-B14F-4D97-AF65-F5344CB8AC3E}">
        <p14:creationId xmlns:p14="http://schemas.microsoft.com/office/powerpoint/2010/main" val="410435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036AE41-91F0-4DBE-A2F2-646551145852}"/>
              </a:ext>
            </a:extLst>
          </p:cNvPr>
          <p:cNvSpPr/>
          <p:nvPr/>
        </p:nvSpPr>
        <p:spPr>
          <a:xfrm>
            <a:off x="1050386" y="548867"/>
            <a:ext cx="10555460" cy="4247317"/>
          </a:xfrm>
          <a:prstGeom prst="rect">
            <a:avLst/>
          </a:prstGeom>
        </p:spPr>
        <p:txBody>
          <a:bodyPr wrap="square">
            <a:spAutoFit/>
          </a:bodyPr>
          <a:lstStyle/>
          <a:p>
            <a:pPr algn="just"/>
            <a:r>
              <a:rPr lang="en-GB" dirty="0">
                <a:solidFill>
                  <a:srgbClr val="000000"/>
                </a:solidFill>
                <a:latin typeface="Arial Narrow" panose="020B0606020202030204" pitchFamily="34" charset="0"/>
              </a:rPr>
              <a:t>Mr. Yang basically adopted literal translation, trying to achieve the fully literal equivalence of each sentence to the original text. The first couplet of the Chinese original“</a:t>
            </a:r>
            <a:r>
              <a:rPr lang="ja-JP" altLang="en-US" dirty="0">
                <a:solidFill>
                  <a:srgbClr val="000000"/>
                </a:solidFill>
                <a:latin typeface="Arial Narrow" panose="020B0606020202030204" pitchFamily="34" charset="0"/>
              </a:rPr>
              <a:t>霁月难逢</a:t>
            </a:r>
            <a:r>
              <a:rPr lang="en-US" altLang="ja-JP" dirty="0">
                <a:solidFill>
                  <a:srgbClr val="000000"/>
                </a:solidFill>
                <a:latin typeface="Arial Narrow" panose="020B0606020202030204" pitchFamily="34" charset="0"/>
              </a:rPr>
              <a:t>,</a:t>
            </a:r>
            <a:r>
              <a:rPr lang="ja-JP" altLang="en-US" dirty="0">
                <a:solidFill>
                  <a:srgbClr val="000000"/>
                </a:solidFill>
                <a:latin typeface="Arial Narrow" panose="020B0606020202030204" pitchFamily="34" charset="0"/>
              </a:rPr>
              <a:t>彩云易散” </a:t>
            </a:r>
            <a:r>
              <a:rPr lang="en-GB" dirty="0">
                <a:solidFill>
                  <a:srgbClr val="000000"/>
                </a:solidFill>
                <a:latin typeface="Arial Narrow" panose="020B0606020202030204" pitchFamily="34" charset="0"/>
              </a:rPr>
              <a:t>not only hides the Chinese name of Qing wen, but also indicates the miserable fate of her, for“</a:t>
            </a:r>
            <a:r>
              <a:rPr lang="ja-JP" altLang="en-US" dirty="0">
                <a:solidFill>
                  <a:srgbClr val="000000"/>
                </a:solidFill>
                <a:latin typeface="Arial Narrow" panose="020B0606020202030204" pitchFamily="34" charset="0"/>
              </a:rPr>
              <a:t>霁”</a:t>
            </a:r>
            <a:r>
              <a:rPr lang="en-US" altLang="ja-JP" dirty="0">
                <a:solidFill>
                  <a:srgbClr val="000000"/>
                </a:solidFill>
                <a:latin typeface="Arial Narrow" panose="020B0606020202030204" pitchFamily="34" charset="0"/>
              </a:rPr>
              <a:t>,“</a:t>
            </a:r>
            <a:r>
              <a:rPr lang="ja-JP" altLang="en-US" dirty="0">
                <a:solidFill>
                  <a:srgbClr val="000000"/>
                </a:solidFill>
                <a:latin typeface="Arial Narrow" panose="020B0606020202030204" pitchFamily="34" charset="0"/>
              </a:rPr>
              <a:t>彩云”</a:t>
            </a:r>
            <a:r>
              <a:rPr lang="en-GB" dirty="0">
                <a:solidFill>
                  <a:srgbClr val="000000"/>
                </a:solidFill>
                <a:latin typeface="Arial Narrow" panose="020B0606020202030204" pitchFamily="34" charset="0"/>
              </a:rPr>
              <a:t>means “</a:t>
            </a:r>
            <a:r>
              <a:rPr lang="ja-JP" altLang="en-US" dirty="0">
                <a:solidFill>
                  <a:srgbClr val="000000"/>
                </a:solidFill>
                <a:latin typeface="Arial Narrow" panose="020B0606020202030204" pitchFamily="34" charset="0"/>
              </a:rPr>
              <a:t>晴”</a:t>
            </a:r>
            <a:r>
              <a:rPr lang="en-US" altLang="ja-JP" dirty="0">
                <a:solidFill>
                  <a:srgbClr val="000000"/>
                </a:solidFill>
                <a:latin typeface="Arial Narrow" panose="020B0606020202030204" pitchFamily="34" charset="0"/>
              </a:rPr>
              <a:t>,“</a:t>
            </a:r>
            <a:r>
              <a:rPr lang="ja-JP" altLang="en-US" dirty="0">
                <a:solidFill>
                  <a:srgbClr val="000000"/>
                </a:solidFill>
                <a:latin typeface="Arial Narrow" panose="020B0606020202030204" pitchFamily="34" charset="0"/>
              </a:rPr>
              <a:t>雯”</a:t>
            </a:r>
            <a:r>
              <a:rPr lang="en-GB" dirty="0">
                <a:solidFill>
                  <a:srgbClr val="000000"/>
                </a:solidFill>
                <a:latin typeface="Arial Narrow" panose="020B0606020202030204" pitchFamily="34" charset="0"/>
              </a:rPr>
              <a:t>respectively and “</a:t>
            </a:r>
            <a:r>
              <a:rPr lang="ja-JP" altLang="en-US" dirty="0">
                <a:solidFill>
                  <a:srgbClr val="000000"/>
                </a:solidFill>
                <a:latin typeface="Arial Narrow" panose="020B0606020202030204" pitchFamily="34" charset="0"/>
              </a:rPr>
              <a:t>难逢”</a:t>
            </a:r>
            <a:r>
              <a:rPr lang="en-US" altLang="ja-JP" dirty="0">
                <a:solidFill>
                  <a:srgbClr val="000000"/>
                </a:solidFill>
                <a:latin typeface="Arial Narrow" panose="020B0606020202030204" pitchFamily="34" charset="0"/>
              </a:rPr>
              <a:t>,“</a:t>
            </a:r>
            <a:r>
              <a:rPr lang="ja-JP" altLang="en-US" dirty="0">
                <a:solidFill>
                  <a:srgbClr val="000000"/>
                </a:solidFill>
                <a:latin typeface="Arial Narrow" panose="020B0606020202030204" pitchFamily="34" charset="0"/>
              </a:rPr>
              <a:t>易散”</a:t>
            </a:r>
            <a:r>
              <a:rPr lang="en-GB" dirty="0">
                <a:solidFill>
                  <a:srgbClr val="000000"/>
                </a:solidFill>
                <a:latin typeface="Arial Narrow" panose="020B0606020202030204" pitchFamily="34" charset="0"/>
              </a:rPr>
              <a:t>also implies the imperfect endings in Chinese. Yang well expressed the literal meanings of the Chinese characters and met perfectly the requirement of form of Chinese poem; however, the information of Qing wen’s name was lost. In Hawkes’s version, the name of Qing wen was translated as Sky bright. Hawkes didn’t explain the meanings of Chinese characters “</a:t>
            </a:r>
            <a:r>
              <a:rPr lang="ja-JP" altLang="en-US" dirty="0">
                <a:solidFill>
                  <a:srgbClr val="000000"/>
                </a:solidFill>
                <a:latin typeface="Arial Narrow" panose="020B0606020202030204" pitchFamily="34" charset="0"/>
              </a:rPr>
              <a:t>霁”</a:t>
            </a:r>
            <a:r>
              <a:rPr lang="en-GB" dirty="0">
                <a:solidFill>
                  <a:srgbClr val="000000"/>
                </a:solidFill>
                <a:latin typeface="Arial Narrow" panose="020B0606020202030204" pitchFamily="34" charset="0"/>
              </a:rPr>
              <a:t>and“</a:t>
            </a:r>
            <a:r>
              <a:rPr lang="ja-JP" altLang="en-US" dirty="0">
                <a:solidFill>
                  <a:srgbClr val="000000"/>
                </a:solidFill>
                <a:latin typeface="Arial Narrow" panose="020B0606020202030204" pitchFamily="34" charset="0"/>
              </a:rPr>
              <a:t>彩云”</a:t>
            </a:r>
            <a:r>
              <a:rPr lang="en-US" altLang="ja-JP" dirty="0">
                <a:solidFill>
                  <a:srgbClr val="000000"/>
                </a:solidFill>
                <a:latin typeface="Arial Narrow" panose="020B0606020202030204" pitchFamily="34" charset="0"/>
              </a:rPr>
              <a:t>,</a:t>
            </a:r>
            <a:r>
              <a:rPr lang="en-GB" dirty="0">
                <a:solidFill>
                  <a:srgbClr val="000000"/>
                </a:solidFill>
                <a:latin typeface="Arial Narrow" panose="020B0606020202030204" pitchFamily="34" charset="0"/>
              </a:rPr>
              <a:t>and the name “Sky bright” also was hidden in the first couplet, so in this aspect, Hawkes’s translation is fairly a successful one. In the six sentence“</a:t>
            </a:r>
            <a:r>
              <a:rPr lang="ja-JP" altLang="en-US" dirty="0">
                <a:solidFill>
                  <a:srgbClr val="000000"/>
                </a:solidFill>
                <a:latin typeface="Arial Narrow" panose="020B0606020202030204" pitchFamily="34" charset="0"/>
              </a:rPr>
              <a:t>寿夭多因诽谤生”</a:t>
            </a:r>
            <a:r>
              <a:rPr lang="en-US" altLang="ja-JP" dirty="0">
                <a:solidFill>
                  <a:srgbClr val="000000"/>
                </a:solidFill>
                <a:latin typeface="Arial Narrow" panose="020B0606020202030204" pitchFamily="34" charset="0"/>
              </a:rPr>
              <a:t>,</a:t>
            </a:r>
            <a:r>
              <a:rPr lang="en-GB" dirty="0">
                <a:solidFill>
                  <a:srgbClr val="000000"/>
                </a:solidFill>
                <a:latin typeface="Arial Narrow" panose="020B0606020202030204" pitchFamily="34" charset="0"/>
              </a:rPr>
              <a:t>the word“</a:t>
            </a:r>
            <a:r>
              <a:rPr lang="ja-JP" altLang="en-US" dirty="0">
                <a:solidFill>
                  <a:srgbClr val="000000"/>
                </a:solidFill>
                <a:latin typeface="Arial Narrow" panose="020B0606020202030204" pitchFamily="34" charset="0"/>
              </a:rPr>
              <a:t>寿夭”</a:t>
            </a:r>
            <a:r>
              <a:rPr lang="en-GB" dirty="0">
                <a:solidFill>
                  <a:srgbClr val="000000"/>
                </a:solidFill>
                <a:latin typeface="Arial Narrow" panose="020B0606020202030204" pitchFamily="34" charset="0"/>
              </a:rPr>
              <a:t>not only means “death” in Chinese, but also indicates that to live a very short life. Qing wen’ early death is a very important foreshadow of the whole story. Mr. Yang translated this as “early death”, which meets perfectly the Chinese meaning, what’s more, the two words “caused” and “calumny” formed alliteration, which successfully gains the same reading effects as“</a:t>
            </a:r>
            <a:r>
              <a:rPr lang="ja-JP" altLang="en-US" dirty="0">
                <a:solidFill>
                  <a:srgbClr val="000000"/>
                </a:solidFill>
                <a:latin typeface="Arial Narrow" panose="020B0606020202030204" pitchFamily="34" charset="0"/>
              </a:rPr>
              <a:t>诽谤”</a:t>
            </a:r>
            <a:r>
              <a:rPr lang="en-GB" dirty="0">
                <a:solidFill>
                  <a:srgbClr val="000000"/>
                </a:solidFill>
                <a:latin typeface="Arial Narrow" panose="020B0606020202030204" pitchFamily="34" charset="0"/>
              </a:rPr>
              <a:t>in Chinese. Hawkes also used the two alliteration words: “slanders” and “slain”, but it is pity that he didn’t express the meaning of “early death” to his readers. By using the way of domestication, Hawkes successfully conveyed the original textual information to foreign readers with smooth and beautiful English, but the loss of Chinese culture-loaded information is inevitable. Mr. Yang mostly adopted the way of literal translation, trying his best to keep the true and idiomatic Chinese style and national tint. </a:t>
            </a:r>
            <a:endParaRPr lang="ru-RU" dirty="0">
              <a:latin typeface="Arial Narrow" panose="020B0606020202030204" pitchFamily="34" charset="0"/>
            </a:endParaRPr>
          </a:p>
        </p:txBody>
      </p:sp>
      <p:sp>
        <p:nvSpPr>
          <p:cNvPr id="3" name="Прямоугольник 2">
            <a:extLst>
              <a:ext uri="{FF2B5EF4-FFF2-40B4-BE49-F238E27FC236}">
                <a16:creationId xmlns:a16="http://schemas.microsoft.com/office/drawing/2014/main" id="{89D2A0C8-1481-420E-98A9-C6D94F6B00E7}"/>
              </a:ext>
            </a:extLst>
          </p:cNvPr>
          <p:cNvSpPr/>
          <p:nvPr/>
        </p:nvSpPr>
        <p:spPr>
          <a:xfrm>
            <a:off x="1050386" y="5517944"/>
            <a:ext cx="11380763" cy="646331"/>
          </a:xfrm>
          <a:prstGeom prst="rect">
            <a:avLst/>
          </a:prstGeom>
        </p:spPr>
        <p:txBody>
          <a:bodyPr wrap="square">
            <a:spAutoFit/>
          </a:bodyPr>
          <a:lstStyle/>
          <a:p>
            <a:r>
              <a:rPr lang="en-US" b="1" dirty="0"/>
              <a:t>A New Perspective on Literary Translation Strategies Based on </a:t>
            </a:r>
            <a:r>
              <a:rPr lang="en-US" b="1" dirty="0" err="1"/>
              <a:t>Skopos</a:t>
            </a:r>
            <a:r>
              <a:rPr lang="en-US" b="1" dirty="0"/>
              <a:t> Theory</a:t>
            </a:r>
          </a:p>
          <a:p>
            <a:r>
              <a:rPr lang="en-US" b="1" dirty="0" err="1"/>
              <a:t>Xuxiang</a:t>
            </a:r>
            <a:r>
              <a:rPr lang="en-US" b="1" dirty="0"/>
              <a:t> Suo</a:t>
            </a:r>
            <a:r>
              <a:rPr lang="uk-UA" b="1" dirty="0"/>
              <a:t> </a:t>
            </a:r>
            <a:r>
              <a:rPr lang="en-US" dirty="0"/>
              <a:t>Southwest University, Chongqing, China;</a:t>
            </a:r>
            <a:r>
              <a:rPr lang="uk-UA" dirty="0"/>
              <a:t> </a:t>
            </a:r>
            <a:r>
              <a:rPr lang="en-US" dirty="0"/>
              <a:t>Capital University of Economics and Business, Beijing, China</a:t>
            </a:r>
            <a:endParaRPr lang="ru-RU" dirty="0"/>
          </a:p>
        </p:txBody>
      </p:sp>
    </p:spTree>
    <p:extLst>
      <p:ext uri="{BB962C8B-B14F-4D97-AF65-F5344CB8AC3E}">
        <p14:creationId xmlns:p14="http://schemas.microsoft.com/office/powerpoint/2010/main" val="168136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470FAFF-CBB0-4501-8E85-ABA0D9233958}"/>
              </a:ext>
            </a:extLst>
          </p:cNvPr>
          <p:cNvPicPr>
            <a:picLocks noChangeAspect="1"/>
          </p:cNvPicPr>
          <p:nvPr/>
        </p:nvPicPr>
        <p:blipFill>
          <a:blip r:embed="rId2"/>
          <a:stretch>
            <a:fillRect/>
          </a:stretch>
        </p:blipFill>
        <p:spPr>
          <a:xfrm rot="20671317">
            <a:off x="699229" y="755930"/>
            <a:ext cx="2706506" cy="3796954"/>
          </a:xfrm>
          <a:prstGeom prst="rect">
            <a:avLst/>
          </a:prstGeom>
          <a:effectLst>
            <a:innerShdw blurRad="63500" dist="50800" dir="16200000">
              <a:prstClr val="black">
                <a:alpha val="50000"/>
              </a:prstClr>
            </a:innerShdw>
          </a:effectLst>
        </p:spPr>
      </p:pic>
      <p:pic>
        <p:nvPicPr>
          <p:cNvPr id="7" name="Рисунок 6">
            <a:extLst>
              <a:ext uri="{FF2B5EF4-FFF2-40B4-BE49-F238E27FC236}">
                <a16:creationId xmlns:a16="http://schemas.microsoft.com/office/drawing/2014/main" id="{D7182FDC-0B82-46B8-ACA6-AED873002BAE}"/>
              </a:ext>
            </a:extLst>
          </p:cNvPr>
          <p:cNvPicPr>
            <a:picLocks noChangeAspect="1"/>
          </p:cNvPicPr>
          <p:nvPr/>
        </p:nvPicPr>
        <p:blipFill>
          <a:blip r:embed="rId3"/>
          <a:stretch>
            <a:fillRect/>
          </a:stretch>
        </p:blipFill>
        <p:spPr>
          <a:xfrm rot="950991">
            <a:off x="3387951" y="61154"/>
            <a:ext cx="2600325" cy="4010025"/>
          </a:xfrm>
          <a:prstGeom prst="rect">
            <a:avLst/>
          </a:prstGeom>
        </p:spPr>
      </p:pic>
      <p:sp>
        <p:nvSpPr>
          <p:cNvPr id="8" name="Прямоугольник 7">
            <a:extLst>
              <a:ext uri="{FF2B5EF4-FFF2-40B4-BE49-F238E27FC236}">
                <a16:creationId xmlns:a16="http://schemas.microsoft.com/office/drawing/2014/main" id="{0D0B2FB8-13D0-49A3-903D-F549E1C51580}"/>
              </a:ext>
            </a:extLst>
          </p:cNvPr>
          <p:cNvSpPr/>
          <p:nvPr/>
        </p:nvSpPr>
        <p:spPr>
          <a:xfrm>
            <a:off x="10398748" y="6364906"/>
            <a:ext cx="1409360" cy="369332"/>
          </a:xfrm>
          <a:prstGeom prst="rect">
            <a:avLst/>
          </a:prstGeom>
        </p:spPr>
        <p:txBody>
          <a:bodyPr wrap="square">
            <a:spAutoFit/>
          </a:bodyPr>
          <a:lstStyle/>
          <a:p>
            <a:r>
              <a:rPr lang="ru-RU" dirty="0">
                <a:solidFill>
                  <a:srgbClr val="0645AD"/>
                </a:solidFill>
                <a:latin typeface="Arial" panose="020B0604020202020204" pitchFamily="34" charset="0"/>
                <a:hlinkClick r:id="rId4" tooltip="196 до н. е.">
                  <a:extLst>
                    <a:ext uri="{A12FA001-AC4F-418D-AE19-62706E023703}">
                      <ahyp:hlinkClr xmlns:ahyp="http://schemas.microsoft.com/office/drawing/2018/hyperlinkcolor" val="tx"/>
                    </a:ext>
                  </a:extLst>
                </a:hlinkClick>
              </a:rPr>
              <a:t>196 до н. е.</a:t>
            </a:r>
            <a:endParaRPr lang="ru-RU" dirty="0"/>
          </a:p>
        </p:txBody>
      </p:sp>
      <p:sp>
        <p:nvSpPr>
          <p:cNvPr id="9" name="Прямоугольник 8">
            <a:extLst>
              <a:ext uri="{FF2B5EF4-FFF2-40B4-BE49-F238E27FC236}">
                <a16:creationId xmlns:a16="http://schemas.microsoft.com/office/drawing/2014/main" id="{FD34E426-3305-4AB6-896E-A7E41322360F}"/>
              </a:ext>
            </a:extLst>
          </p:cNvPr>
          <p:cNvSpPr/>
          <p:nvPr/>
        </p:nvSpPr>
        <p:spPr>
          <a:xfrm>
            <a:off x="10113413" y="5903241"/>
            <a:ext cx="1980029" cy="369332"/>
          </a:xfrm>
          <a:prstGeom prst="rect">
            <a:avLst/>
          </a:prstGeom>
        </p:spPr>
        <p:txBody>
          <a:bodyPr wrap="none">
            <a:spAutoFit/>
          </a:bodyPr>
          <a:lstStyle/>
          <a:p>
            <a:r>
              <a:rPr lang="ru-RU" dirty="0">
                <a:solidFill>
                  <a:srgbClr val="202122"/>
                </a:solidFill>
                <a:latin typeface="Arial" panose="020B0604020202020204" pitchFamily="34" charset="0"/>
              </a:rPr>
              <a:t>382–420 </a:t>
            </a:r>
            <a:r>
              <a:rPr lang="ru-RU" dirty="0" err="1">
                <a:solidFill>
                  <a:srgbClr val="202122"/>
                </a:solidFill>
                <a:latin typeface="Arial" panose="020B0604020202020204" pitchFamily="34" charset="0"/>
              </a:rPr>
              <a:t>рр</a:t>
            </a:r>
            <a:r>
              <a:rPr lang="ru-RU" dirty="0">
                <a:solidFill>
                  <a:srgbClr val="202122"/>
                </a:solidFill>
                <a:latin typeface="Arial" panose="020B0604020202020204" pitchFamily="34" charset="0"/>
              </a:rPr>
              <a:t>. н. е.</a:t>
            </a:r>
            <a:endParaRPr lang="ru-RU" dirty="0"/>
          </a:p>
        </p:txBody>
      </p:sp>
      <p:pic>
        <p:nvPicPr>
          <p:cNvPr id="10" name="Рисунок 9">
            <a:extLst>
              <a:ext uri="{FF2B5EF4-FFF2-40B4-BE49-F238E27FC236}">
                <a16:creationId xmlns:a16="http://schemas.microsoft.com/office/drawing/2014/main" id="{7FE3FF8C-0D52-46FF-89CB-715DE83B8285}"/>
              </a:ext>
            </a:extLst>
          </p:cNvPr>
          <p:cNvPicPr>
            <a:picLocks noChangeAspect="1"/>
          </p:cNvPicPr>
          <p:nvPr/>
        </p:nvPicPr>
        <p:blipFill>
          <a:blip r:embed="rId5"/>
          <a:stretch>
            <a:fillRect/>
          </a:stretch>
        </p:blipFill>
        <p:spPr>
          <a:xfrm>
            <a:off x="5441410" y="3303951"/>
            <a:ext cx="2201501" cy="3439293"/>
          </a:xfrm>
          <a:prstGeom prst="rect">
            <a:avLst/>
          </a:prstGeom>
        </p:spPr>
      </p:pic>
      <p:sp>
        <p:nvSpPr>
          <p:cNvPr id="11" name="Прямоугольник 10">
            <a:extLst>
              <a:ext uri="{FF2B5EF4-FFF2-40B4-BE49-F238E27FC236}">
                <a16:creationId xmlns:a16="http://schemas.microsoft.com/office/drawing/2014/main" id="{C676B332-90F9-4726-8B4D-938121630A10}"/>
              </a:ext>
            </a:extLst>
          </p:cNvPr>
          <p:cNvSpPr/>
          <p:nvPr/>
        </p:nvSpPr>
        <p:spPr>
          <a:xfrm>
            <a:off x="10113413" y="6180240"/>
            <a:ext cx="2201500" cy="369332"/>
          </a:xfrm>
          <a:prstGeom prst="rect">
            <a:avLst/>
          </a:prstGeom>
        </p:spPr>
        <p:txBody>
          <a:bodyPr wrap="square">
            <a:spAutoFit/>
          </a:bodyPr>
          <a:lstStyle/>
          <a:p>
            <a:r>
              <a:rPr lang="ru-RU" dirty="0">
                <a:solidFill>
                  <a:srgbClr val="202122"/>
                </a:solidFill>
                <a:latin typeface="Arial" panose="020B0604020202020204" pitchFamily="34" charset="0"/>
              </a:rPr>
              <a:t>354–430 </a:t>
            </a:r>
            <a:r>
              <a:rPr lang="ru-RU" dirty="0" err="1">
                <a:solidFill>
                  <a:srgbClr val="202122"/>
                </a:solidFill>
                <a:latin typeface="Arial" panose="020B0604020202020204" pitchFamily="34" charset="0"/>
              </a:rPr>
              <a:t>рр</a:t>
            </a:r>
            <a:r>
              <a:rPr lang="ru-RU" dirty="0">
                <a:solidFill>
                  <a:srgbClr val="202122"/>
                </a:solidFill>
                <a:latin typeface="Arial" panose="020B0604020202020204" pitchFamily="34" charset="0"/>
              </a:rPr>
              <a:t> н. е</a:t>
            </a:r>
            <a:endParaRPr lang="ru-RU" dirty="0"/>
          </a:p>
        </p:txBody>
      </p:sp>
      <p:sp>
        <p:nvSpPr>
          <p:cNvPr id="12" name="Прямоугольник 11">
            <a:extLst>
              <a:ext uri="{FF2B5EF4-FFF2-40B4-BE49-F238E27FC236}">
                <a16:creationId xmlns:a16="http://schemas.microsoft.com/office/drawing/2014/main" id="{7DEE4721-4E00-4CCB-8AFF-03857E31D359}"/>
              </a:ext>
            </a:extLst>
          </p:cNvPr>
          <p:cNvSpPr/>
          <p:nvPr/>
        </p:nvSpPr>
        <p:spPr>
          <a:xfrm>
            <a:off x="10542321" y="5672409"/>
            <a:ext cx="889987" cy="369332"/>
          </a:xfrm>
          <a:prstGeom prst="rect">
            <a:avLst/>
          </a:prstGeom>
        </p:spPr>
        <p:txBody>
          <a:bodyPr wrap="none">
            <a:spAutoFit/>
          </a:bodyPr>
          <a:lstStyle/>
          <a:p>
            <a:r>
              <a:rPr lang="ru-RU" dirty="0">
                <a:solidFill>
                  <a:srgbClr val="202122"/>
                </a:solidFill>
                <a:latin typeface="Arial" panose="020B0604020202020204" pitchFamily="34" charset="0"/>
              </a:rPr>
              <a:t>1521 р</a:t>
            </a:r>
            <a:endParaRPr lang="ru-RU" dirty="0"/>
          </a:p>
        </p:txBody>
      </p:sp>
      <p:pic>
        <p:nvPicPr>
          <p:cNvPr id="13" name="Рисунок 12">
            <a:extLst>
              <a:ext uri="{FF2B5EF4-FFF2-40B4-BE49-F238E27FC236}">
                <a16:creationId xmlns:a16="http://schemas.microsoft.com/office/drawing/2014/main" id="{CD434AAD-38FD-4E4B-A6C1-34B439FF68CC}"/>
              </a:ext>
            </a:extLst>
          </p:cNvPr>
          <p:cNvPicPr>
            <a:picLocks noChangeAspect="1"/>
          </p:cNvPicPr>
          <p:nvPr/>
        </p:nvPicPr>
        <p:blipFill>
          <a:blip r:embed="rId6"/>
          <a:stretch>
            <a:fillRect/>
          </a:stretch>
        </p:blipFill>
        <p:spPr>
          <a:xfrm rot="20997254">
            <a:off x="7186565" y="243211"/>
            <a:ext cx="2195084" cy="2891455"/>
          </a:xfrm>
          <a:prstGeom prst="rect">
            <a:avLst/>
          </a:prstGeom>
        </p:spPr>
      </p:pic>
      <p:sp>
        <p:nvSpPr>
          <p:cNvPr id="14" name="Прямоугольник 13">
            <a:extLst>
              <a:ext uri="{FF2B5EF4-FFF2-40B4-BE49-F238E27FC236}">
                <a16:creationId xmlns:a16="http://schemas.microsoft.com/office/drawing/2014/main" id="{510B01D3-1145-4B1F-887C-976CF3E2AC11}"/>
              </a:ext>
            </a:extLst>
          </p:cNvPr>
          <p:cNvSpPr/>
          <p:nvPr/>
        </p:nvSpPr>
        <p:spPr>
          <a:xfrm>
            <a:off x="10542321" y="5418494"/>
            <a:ext cx="697627" cy="369332"/>
          </a:xfrm>
          <a:prstGeom prst="rect">
            <a:avLst/>
          </a:prstGeom>
        </p:spPr>
        <p:txBody>
          <a:bodyPr wrap="none">
            <a:spAutoFit/>
          </a:bodyPr>
          <a:lstStyle/>
          <a:p>
            <a:r>
              <a:rPr lang="ru-RU" dirty="0">
                <a:solidFill>
                  <a:srgbClr val="202122"/>
                </a:solidFill>
                <a:latin typeface="Arial" panose="020B0604020202020204" pitchFamily="34" charset="0"/>
              </a:rPr>
              <a:t>1571</a:t>
            </a:r>
            <a:endParaRPr lang="ru-RU" dirty="0"/>
          </a:p>
        </p:txBody>
      </p:sp>
      <p:pic>
        <p:nvPicPr>
          <p:cNvPr id="15" name="Рисунок 14">
            <a:extLst>
              <a:ext uri="{FF2B5EF4-FFF2-40B4-BE49-F238E27FC236}">
                <a16:creationId xmlns:a16="http://schemas.microsoft.com/office/drawing/2014/main" id="{D9399044-24E3-45DB-9C8E-4C3044AF17B6}"/>
              </a:ext>
            </a:extLst>
          </p:cNvPr>
          <p:cNvPicPr>
            <a:picLocks noChangeAspect="1"/>
          </p:cNvPicPr>
          <p:nvPr/>
        </p:nvPicPr>
        <p:blipFill>
          <a:blip r:embed="rId7"/>
          <a:stretch>
            <a:fillRect/>
          </a:stretch>
        </p:blipFill>
        <p:spPr>
          <a:xfrm rot="470462">
            <a:off x="9173983" y="1958165"/>
            <a:ext cx="2196593" cy="3230843"/>
          </a:xfrm>
          <a:prstGeom prst="rect">
            <a:avLst/>
          </a:prstGeom>
        </p:spPr>
      </p:pic>
      <p:pic>
        <p:nvPicPr>
          <p:cNvPr id="18" name="Рисунок 17">
            <a:extLst>
              <a:ext uri="{FF2B5EF4-FFF2-40B4-BE49-F238E27FC236}">
                <a16:creationId xmlns:a16="http://schemas.microsoft.com/office/drawing/2014/main" id="{764A6C43-5F73-4EBA-9C77-1325CEC7C90D}"/>
              </a:ext>
            </a:extLst>
          </p:cNvPr>
          <p:cNvPicPr>
            <a:picLocks noChangeAspect="1"/>
          </p:cNvPicPr>
          <p:nvPr/>
        </p:nvPicPr>
        <p:blipFill>
          <a:blip r:embed="rId8"/>
          <a:stretch>
            <a:fillRect/>
          </a:stretch>
        </p:blipFill>
        <p:spPr>
          <a:xfrm>
            <a:off x="104586" y="4529409"/>
            <a:ext cx="3181350" cy="2286000"/>
          </a:xfrm>
          <a:prstGeom prst="rect">
            <a:avLst/>
          </a:prstGeom>
        </p:spPr>
      </p:pic>
    </p:spTree>
    <p:extLst>
      <p:ext uri="{BB962C8B-B14F-4D97-AF65-F5344CB8AC3E}">
        <p14:creationId xmlns:p14="http://schemas.microsoft.com/office/powerpoint/2010/main" val="332956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2E7E548-D49D-4AE3-AC5E-E688B36639A8}"/>
              </a:ext>
            </a:extLst>
          </p:cNvPr>
          <p:cNvSpPr/>
          <p:nvPr/>
        </p:nvSpPr>
        <p:spPr>
          <a:xfrm>
            <a:off x="275771" y="1630793"/>
            <a:ext cx="4484915" cy="1477328"/>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Чи бути, чи не бути, от питання!</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Що благородніше в душі: терпіти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Пращі і стріли злющої фортуни,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Чи збунтуватися </a:t>
            </a:r>
            <a:r>
              <a:rPr lang="uk-UA" dirty="0" err="1">
                <a:solidFill>
                  <a:srgbClr val="000000"/>
                </a:solidFill>
                <a:latin typeface="Times New Roman" panose="02020603050405020304" pitchFamily="18" charset="0"/>
                <a:cs typeface="Times New Roman" panose="02020603050405020304" pitchFamily="18" charset="0"/>
              </a:rPr>
              <a:t>против</a:t>
            </a:r>
            <a:r>
              <a:rPr lang="uk-UA" dirty="0">
                <a:solidFill>
                  <a:srgbClr val="000000"/>
                </a:solidFill>
                <a:latin typeface="Times New Roman" panose="02020603050405020304" pitchFamily="18" charset="0"/>
                <a:cs typeface="Times New Roman" panose="02020603050405020304" pitchFamily="18" charset="0"/>
              </a:rPr>
              <a:t> моря туч</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І </a:t>
            </a:r>
            <a:r>
              <a:rPr lang="uk-UA" dirty="0" err="1">
                <a:solidFill>
                  <a:srgbClr val="000000"/>
                </a:solidFill>
                <a:latin typeface="Times New Roman" panose="02020603050405020304" pitchFamily="18" charset="0"/>
                <a:cs typeface="Times New Roman" panose="02020603050405020304" pitchFamily="18" charset="0"/>
              </a:rPr>
              <a:t>бунтуванням</a:t>
            </a:r>
            <a:r>
              <a:rPr lang="uk-UA" dirty="0">
                <a:solidFill>
                  <a:srgbClr val="000000"/>
                </a:solidFill>
                <a:latin typeface="Times New Roman" panose="02020603050405020304" pitchFamily="18" charset="0"/>
                <a:cs typeface="Times New Roman" panose="02020603050405020304" pitchFamily="18" charset="0"/>
              </a:rPr>
              <a:t> їм кінець зробити</a:t>
            </a:r>
            <a:r>
              <a:rPr lang="uk-UA" dirty="0">
                <a:solidFill>
                  <a:srgbClr val="000000"/>
                </a:solidFill>
                <a:latin typeface="Verdana" panose="020B0604030504040204" pitchFamily="34" charset="0"/>
              </a:rPr>
              <a:t>?</a:t>
            </a:r>
            <a:endParaRPr lang="uk-UA" dirty="0"/>
          </a:p>
        </p:txBody>
      </p:sp>
      <p:sp>
        <p:nvSpPr>
          <p:cNvPr id="3" name="Прямоугольник 2">
            <a:extLst>
              <a:ext uri="{FF2B5EF4-FFF2-40B4-BE49-F238E27FC236}">
                <a16:creationId xmlns:a16="http://schemas.microsoft.com/office/drawing/2014/main" id="{926E2320-E433-4149-A9AB-72B2D6CAE2DA}"/>
              </a:ext>
            </a:extLst>
          </p:cNvPr>
          <p:cNvSpPr/>
          <p:nvPr/>
        </p:nvSpPr>
        <p:spPr>
          <a:xfrm>
            <a:off x="3159603" y="3108121"/>
            <a:ext cx="1228221" cy="369332"/>
          </a:xfrm>
          <a:prstGeom prst="rect">
            <a:avLst/>
          </a:prstGeom>
        </p:spPr>
        <p:txBody>
          <a:bodyPr wrap="none">
            <a:spAutoFit/>
          </a:bodyPr>
          <a:lstStyle/>
          <a:p>
            <a:r>
              <a:rPr lang="ru-RU" dirty="0">
                <a:solidFill>
                  <a:srgbClr val="000000"/>
                </a:solidFill>
                <a:latin typeface="Verdana" panose="020B0604030504040204" pitchFamily="34" charset="0"/>
              </a:rPr>
              <a:t>П. </a:t>
            </a:r>
            <a:r>
              <a:rPr lang="ru-RU" dirty="0" err="1">
                <a:solidFill>
                  <a:srgbClr val="000000"/>
                </a:solidFill>
                <a:latin typeface="Verdana" panose="020B0604030504040204" pitchFamily="34" charset="0"/>
              </a:rPr>
              <a:t>Куліш</a:t>
            </a:r>
            <a:endParaRPr lang="ru-RU" dirty="0"/>
          </a:p>
        </p:txBody>
      </p:sp>
      <p:sp>
        <p:nvSpPr>
          <p:cNvPr id="4" name="Прямоугольник 3">
            <a:extLst>
              <a:ext uri="{FF2B5EF4-FFF2-40B4-BE49-F238E27FC236}">
                <a16:creationId xmlns:a16="http://schemas.microsoft.com/office/drawing/2014/main" id="{CEE48A89-B207-4ADD-B98A-016D2C949EBC}"/>
              </a:ext>
            </a:extLst>
          </p:cNvPr>
          <p:cNvSpPr/>
          <p:nvPr/>
        </p:nvSpPr>
        <p:spPr>
          <a:xfrm>
            <a:off x="275771" y="3654533"/>
            <a:ext cx="4112053" cy="1754326"/>
          </a:xfrm>
          <a:prstGeom prst="rect">
            <a:avLst/>
          </a:prstGeom>
        </p:spPr>
        <p:txBody>
          <a:bodyPr wrap="square">
            <a:spAutoFit/>
          </a:bodyPr>
          <a:lstStyle/>
          <a:p>
            <a:r>
              <a:rPr lang="ru-RU" dirty="0" err="1">
                <a:solidFill>
                  <a:srgbClr val="000000"/>
                </a:solidFill>
                <a:latin typeface="Times New Roman" panose="02020603050405020304" pitchFamily="18" charset="0"/>
                <a:cs typeface="Times New Roman" panose="02020603050405020304" pitchFamily="18" charset="0"/>
              </a:rPr>
              <a:t>Жити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не </a:t>
            </a:r>
            <a:r>
              <a:rPr lang="ru-RU" dirty="0" err="1">
                <a:solidFill>
                  <a:srgbClr val="000000"/>
                </a:solidFill>
                <a:latin typeface="Times New Roman" panose="02020603050405020304" pitchFamily="18" charset="0"/>
                <a:cs typeface="Times New Roman" panose="02020603050405020304" pitchFamily="18" charset="0"/>
              </a:rPr>
              <a:t>жити</a:t>
            </a:r>
            <a:r>
              <a:rPr lang="ru-RU" dirty="0">
                <a:solidFill>
                  <a:srgbClr val="000000"/>
                </a:solidFill>
                <a:latin typeface="Times New Roman" panose="02020603050405020304" pitchFamily="18" charset="0"/>
                <a:cs typeface="Times New Roman" panose="02020603050405020304" pitchFamily="18" charset="0"/>
              </a:rPr>
              <a:t> –</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Ось </a:t>
            </a:r>
            <a:r>
              <a:rPr lang="ru-RU" dirty="0" err="1">
                <a:solidFill>
                  <a:srgbClr val="000000"/>
                </a:solidFill>
                <a:latin typeface="Times New Roman" panose="02020603050405020304" pitchFamily="18" charset="0"/>
                <a:cs typeface="Times New Roman" panose="02020603050405020304" pitchFamily="18" charset="0"/>
              </a:rPr>
              <a:t>що</a:t>
            </a:r>
            <a:r>
              <a:rPr lang="ru-RU" dirty="0">
                <a:solidFill>
                  <a:srgbClr val="000000"/>
                </a:solidFill>
                <a:latin typeface="Times New Roman" panose="02020603050405020304" pitchFamily="18" charset="0"/>
                <a:cs typeface="Times New Roman" panose="02020603050405020304" pitchFamily="18" charset="0"/>
              </a:rPr>
              <a:t> стало </a:t>
            </a:r>
            <a:r>
              <a:rPr lang="ru-RU" dirty="0" err="1">
                <a:solidFill>
                  <a:srgbClr val="000000"/>
                </a:solidFill>
                <a:latin typeface="Times New Roman" panose="02020603050405020304" pitchFamily="18" charset="0"/>
                <a:cs typeface="Times New Roman" panose="02020603050405020304" pitchFamily="18" charset="0"/>
              </a:rPr>
              <a:t>руба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Що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шляхетніш</a:t>
            </a:r>
            <a:r>
              <a:rPr lang="ru-RU" dirty="0">
                <a:solidFill>
                  <a:srgbClr val="000000"/>
                </a:solidFill>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приймати</a:t>
            </a:r>
            <a:r>
              <a:rPr lang="ru-RU" dirty="0">
                <a:solidFill>
                  <a:srgbClr val="000000"/>
                </a:solidFill>
                <a:latin typeface="Times New Roman" panose="02020603050405020304" pitchFamily="18" charset="0"/>
                <a:cs typeface="Times New Roman" panose="02020603050405020304" pitchFamily="18" charset="0"/>
              </a:rPr>
              <a:t> і </a:t>
            </a:r>
            <a:r>
              <a:rPr lang="ru-RU" dirty="0" err="1">
                <a:solidFill>
                  <a:srgbClr val="000000"/>
                </a:solidFill>
                <a:latin typeface="Times New Roman" panose="02020603050405020304" pitchFamily="18" charset="0"/>
                <a:cs typeface="Times New Roman" panose="02020603050405020304" pitchFamily="18" charset="0"/>
              </a:rPr>
              <a:t>каміння</a:t>
            </a:r>
            <a:r>
              <a:rPr lang="ru-RU" dirty="0">
                <a:solidFill>
                  <a:srgbClr val="000000"/>
                </a:solidFill>
                <a:latin typeface="Times New Roman" panose="02020603050405020304" pitchFamily="18" charset="0"/>
                <a:cs typeface="Times New Roman" panose="02020603050405020304" pitchFamily="18" charset="0"/>
              </a:rPr>
              <a:t>, й </a:t>
            </a:r>
            <a:r>
              <a:rPr lang="ru-RU" dirty="0" err="1">
                <a:solidFill>
                  <a:srgbClr val="000000"/>
                </a:solidFill>
                <a:latin typeface="Times New Roman" panose="02020603050405020304" pitchFamily="18" charset="0"/>
                <a:cs typeface="Times New Roman" panose="02020603050405020304" pitchFamily="18" charset="0"/>
              </a:rPr>
              <a:t>стріли</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Од </a:t>
            </a:r>
            <a:r>
              <a:rPr lang="ru-RU" dirty="0" err="1">
                <a:solidFill>
                  <a:srgbClr val="000000"/>
                </a:solidFill>
                <a:latin typeface="Times New Roman" panose="02020603050405020304" pitchFamily="18" charset="0"/>
                <a:cs typeface="Times New Roman" panose="02020603050405020304" pitchFamily="18" charset="0"/>
              </a:rPr>
              <a:t>лихої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навісної</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долі</a:t>
            </a:r>
            <a:r>
              <a:rPr lang="ru-RU" dirty="0">
                <a:solidFill>
                  <a:srgbClr val="000000"/>
                </a:solidFill>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r>
              <a:rPr lang="ru-RU" dirty="0" err="1">
                <a:solidFill>
                  <a:srgbClr val="000000"/>
                </a:solidFill>
                <a:latin typeface="Times New Roman" panose="02020603050405020304" pitchFamily="18" charset="0"/>
                <a:cs typeface="Times New Roman" panose="02020603050405020304" pitchFamily="18" charset="0"/>
              </a:rPr>
              <a:t>Чи</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повстати</a:t>
            </a:r>
            <a:r>
              <a:rPr lang="ru-RU" dirty="0">
                <a:solidFill>
                  <a:srgbClr val="000000"/>
                </a:solidFill>
                <a:latin typeface="Times New Roman" panose="02020603050405020304" pitchFamily="18" charset="0"/>
                <a:cs typeface="Times New Roman" panose="02020603050405020304" pitchFamily="18" charset="0"/>
              </a:rPr>
              <a:t> на те море туги</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Й </a:t>
            </a:r>
            <a:r>
              <a:rPr lang="ru-RU" dirty="0" err="1">
                <a:solidFill>
                  <a:srgbClr val="000000"/>
                </a:solidFill>
                <a:latin typeface="Times New Roman" panose="02020603050405020304" pitchFamily="18" charset="0"/>
                <a:cs typeface="Times New Roman" panose="02020603050405020304" pitchFamily="18" charset="0"/>
              </a:rPr>
              <a:t>тим</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повстанням</a:t>
            </a:r>
            <a:r>
              <a:rPr lang="ru-RU" dirty="0">
                <a:solidFill>
                  <a:srgbClr val="000000"/>
                </a:solidFill>
                <a:latin typeface="Times New Roman" panose="02020603050405020304" pitchFamily="18" charset="0"/>
                <a:cs typeface="Times New Roman" panose="02020603050405020304" pitchFamily="18" charset="0"/>
              </a:rPr>
              <a:t> все </a:t>
            </a:r>
            <a:r>
              <a:rPr lang="ru-RU" dirty="0" err="1">
                <a:solidFill>
                  <a:srgbClr val="000000"/>
                </a:solidFill>
                <a:latin typeface="Times New Roman" panose="02020603050405020304" pitchFamily="18" charset="0"/>
                <a:cs typeface="Times New Roman" panose="02020603050405020304" pitchFamily="18" charset="0"/>
              </a:rPr>
              <a:t>скінчити</a:t>
            </a:r>
            <a:r>
              <a:rPr lang="ru-RU" dirty="0">
                <a:solidFill>
                  <a:srgbClr val="000000"/>
                </a:solidFill>
                <a:latin typeface="Times New Roman" panose="02020603050405020304" pitchFamily="18" charset="0"/>
                <a:cs typeface="Times New Roman" panose="02020603050405020304" pitchFamily="18" charset="0"/>
              </a:rPr>
              <a:t> разом?</a:t>
            </a:r>
            <a:endParaRPr lang="ru-RU"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444536C4-73AD-4612-B207-B69F8FC38ADE}"/>
              </a:ext>
            </a:extLst>
          </p:cNvPr>
          <p:cNvSpPr/>
          <p:nvPr/>
        </p:nvSpPr>
        <p:spPr>
          <a:xfrm>
            <a:off x="2427031" y="5401273"/>
            <a:ext cx="1960793" cy="369332"/>
          </a:xfrm>
          <a:prstGeom prst="rect">
            <a:avLst/>
          </a:prstGeom>
        </p:spPr>
        <p:txBody>
          <a:bodyPr wrap="none">
            <a:spAutoFit/>
          </a:bodyPr>
          <a:lstStyle/>
          <a:p>
            <a:r>
              <a:rPr lang="ru-RU" dirty="0">
                <a:solidFill>
                  <a:srgbClr val="000000"/>
                </a:solidFill>
                <a:latin typeface="Verdana" panose="020B0604030504040204" pitchFamily="34" charset="0"/>
              </a:rPr>
              <a:t>М. </a:t>
            </a:r>
            <a:r>
              <a:rPr lang="ru-RU" dirty="0" err="1">
                <a:solidFill>
                  <a:srgbClr val="000000"/>
                </a:solidFill>
                <a:latin typeface="Verdana" panose="020B0604030504040204" pitchFamily="34" charset="0"/>
              </a:rPr>
              <a:t>Старицький</a:t>
            </a:r>
            <a:endParaRPr lang="ru-RU" dirty="0"/>
          </a:p>
        </p:txBody>
      </p:sp>
      <p:sp>
        <p:nvSpPr>
          <p:cNvPr id="6" name="Прямоугольник 5">
            <a:extLst>
              <a:ext uri="{FF2B5EF4-FFF2-40B4-BE49-F238E27FC236}">
                <a16:creationId xmlns:a16="http://schemas.microsoft.com/office/drawing/2014/main" id="{7ED18B8C-88D1-4449-BD79-3BE5CD673C29}"/>
              </a:ext>
            </a:extLst>
          </p:cNvPr>
          <p:cNvSpPr/>
          <p:nvPr/>
        </p:nvSpPr>
        <p:spPr>
          <a:xfrm>
            <a:off x="8151397" y="3766119"/>
            <a:ext cx="4248176" cy="1477328"/>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Чи жити, чи не жити – ось питання,</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Що для душі шляхетніше: терпіти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Всі стріли і каміння злої долі</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Чи враз повстати проти моря мук,</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Їм край поклавши? Вмерти – це заснути</a:t>
            </a:r>
            <a:r>
              <a:rPr lang="ru-RU" dirty="0">
                <a:solidFill>
                  <a:srgbClr val="00000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F921140D-9F66-45F1-99A4-3CDBD2262A4F}"/>
              </a:ext>
            </a:extLst>
          </p:cNvPr>
          <p:cNvSpPr/>
          <p:nvPr/>
        </p:nvSpPr>
        <p:spPr>
          <a:xfrm>
            <a:off x="9764969" y="5270287"/>
            <a:ext cx="1619354" cy="369332"/>
          </a:xfrm>
          <a:prstGeom prst="rect">
            <a:avLst/>
          </a:prstGeom>
        </p:spPr>
        <p:txBody>
          <a:bodyPr wrap="none">
            <a:spAutoFit/>
          </a:bodyPr>
          <a:lstStyle/>
          <a:p>
            <a:r>
              <a:rPr lang="ru-RU" dirty="0">
                <a:solidFill>
                  <a:srgbClr val="000000"/>
                </a:solidFill>
                <a:latin typeface="Verdana" panose="020B0604030504040204" pitchFamily="34" charset="0"/>
              </a:rPr>
              <a:t>О. Бургардт</a:t>
            </a:r>
            <a:endParaRPr lang="ru-RU" dirty="0"/>
          </a:p>
        </p:txBody>
      </p:sp>
      <p:sp>
        <p:nvSpPr>
          <p:cNvPr id="8" name="Прямоугольник 7">
            <a:extLst>
              <a:ext uri="{FF2B5EF4-FFF2-40B4-BE49-F238E27FC236}">
                <a16:creationId xmlns:a16="http://schemas.microsoft.com/office/drawing/2014/main" id="{8B20D562-96BB-41E6-A714-741CA3CA433C}"/>
              </a:ext>
            </a:extLst>
          </p:cNvPr>
          <p:cNvSpPr/>
          <p:nvPr/>
        </p:nvSpPr>
        <p:spPr>
          <a:xfrm>
            <a:off x="8033028" y="1615621"/>
            <a:ext cx="4484915" cy="1754326"/>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Чи бути, чи не бути? Ось в чім річ.</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Що </a:t>
            </a:r>
            <a:r>
              <a:rPr lang="uk-UA" dirty="0" err="1">
                <a:solidFill>
                  <a:srgbClr val="000000"/>
                </a:solidFill>
                <a:latin typeface="Times New Roman" panose="02020603050405020304" pitchFamily="18" charset="0"/>
                <a:cs typeface="Times New Roman" panose="02020603050405020304" pitchFamily="18" charset="0"/>
              </a:rPr>
              <a:t>почесніш</a:t>
            </a:r>
            <a:r>
              <a:rPr lang="uk-UA" dirty="0">
                <a:solidFill>
                  <a:srgbClr val="000000"/>
                </a:solidFill>
                <a:latin typeface="Times New Roman" panose="02020603050405020304" pitchFamily="18" charset="0"/>
                <a:cs typeface="Times New Roman" panose="02020603050405020304" pitchFamily="18" charset="0"/>
              </a:rPr>
              <a:t> для духу - чи терпіти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Скалки та стріли навісної долі,</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А чи, повставши проти моря лих,</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Збороти їх? Умерти - лиш заснути,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І все; </a:t>
            </a:r>
            <a:endParaRPr lang="uk-UA"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5C930A21-A275-49CB-BF92-FCAA9A761A1F}"/>
              </a:ext>
            </a:extLst>
          </p:cNvPr>
          <p:cNvSpPr/>
          <p:nvPr/>
        </p:nvSpPr>
        <p:spPr>
          <a:xfrm>
            <a:off x="9495465" y="3270895"/>
            <a:ext cx="1560042" cy="369332"/>
          </a:xfrm>
          <a:prstGeom prst="rect">
            <a:avLst/>
          </a:prstGeom>
        </p:spPr>
        <p:txBody>
          <a:bodyPr wrap="none">
            <a:spAutoFit/>
          </a:bodyPr>
          <a:lstStyle/>
          <a:p>
            <a:r>
              <a:rPr lang="ru-RU" dirty="0">
                <a:solidFill>
                  <a:srgbClr val="000000"/>
                </a:solidFill>
                <a:latin typeface="Verdana" panose="020B0604030504040204" pitchFamily="34" charset="0"/>
              </a:rPr>
              <a:t>Л. </a:t>
            </a:r>
            <a:r>
              <a:rPr lang="ru-RU" dirty="0" err="1">
                <a:solidFill>
                  <a:srgbClr val="000000"/>
                </a:solidFill>
                <a:latin typeface="Verdana" panose="020B0604030504040204" pitchFamily="34" charset="0"/>
              </a:rPr>
              <a:t>Гребінка</a:t>
            </a:r>
            <a:endParaRPr lang="ru-RU" dirty="0"/>
          </a:p>
        </p:txBody>
      </p:sp>
      <p:sp>
        <p:nvSpPr>
          <p:cNvPr id="10" name="Прямоугольник 9">
            <a:extLst>
              <a:ext uri="{FF2B5EF4-FFF2-40B4-BE49-F238E27FC236}">
                <a16:creationId xmlns:a16="http://schemas.microsoft.com/office/drawing/2014/main" id="{55CDCADA-234C-48CF-9896-2D30FBB52FD5}"/>
              </a:ext>
            </a:extLst>
          </p:cNvPr>
          <p:cNvSpPr/>
          <p:nvPr/>
        </p:nvSpPr>
        <p:spPr>
          <a:xfrm>
            <a:off x="4644276" y="4857556"/>
            <a:ext cx="3789615" cy="1477328"/>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І от питання - бути чи не бути.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У чому більше гідності: скоритись</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Ударам долі і лягти під стріли,</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Чи опором зустріти чорні хвилі</a:t>
            </a:r>
            <a:br>
              <a:rPr lang="uk-UA" dirty="0">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Нещасть - і тим спинити їх? </a:t>
            </a:r>
            <a:endParaRPr lang="uk-UA"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B93EF19A-5CB1-4D02-8DF7-580CC5EB92F6}"/>
              </a:ext>
            </a:extLst>
          </p:cNvPr>
          <p:cNvSpPr/>
          <p:nvPr/>
        </p:nvSpPr>
        <p:spPr>
          <a:xfrm>
            <a:off x="5127625" y="6334884"/>
            <a:ext cx="1936749" cy="369332"/>
          </a:xfrm>
          <a:prstGeom prst="rect">
            <a:avLst/>
          </a:prstGeom>
        </p:spPr>
        <p:txBody>
          <a:bodyPr wrap="none">
            <a:spAutoFit/>
          </a:bodyPr>
          <a:lstStyle/>
          <a:p>
            <a:r>
              <a:rPr lang="ru-RU" dirty="0" err="1">
                <a:solidFill>
                  <a:srgbClr val="000000"/>
                </a:solidFill>
                <a:latin typeface="Verdana" panose="020B0604030504040204" pitchFamily="34" charset="0"/>
              </a:rPr>
              <a:t>Ю.Андрухович</a:t>
            </a:r>
            <a:endParaRPr lang="ru-RU" dirty="0"/>
          </a:p>
        </p:txBody>
      </p:sp>
      <p:sp>
        <p:nvSpPr>
          <p:cNvPr id="12" name="Прямоугольник 11">
            <a:extLst>
              <a:ext uri="{FF2B5EF4-FFF2-40B4-BE49-F238E27FC236}">
                <a16:creationId xmlns:a16="http://schemas.microsoft.com/office/drawing/2014/main" id="{8EDDB55B-AFB2-44C6-AC38-DC3BE72230B0}"/>
              </a:ext>
            </a:extLst>
          </p:cNvPr>
          <p:cNvSpPr/>
          <p:nvPr/>
        </p:nvSpPr>
        <p:spPr>
          <a:xfrm>
            <a:off x="0" y="6500296"/>
            <a:ext cx="4569841" cy="369332"/>
          </a:xfrm>
          <a:prstGeom prst="rect">
            <a:avLst/>
          </a:prstGeom>
        </p:spPr>
        <p:txBody>
          <a:bodyPr wrap="none">
            <a:spAutoFit/>
          </a:bodyPr>
          <a:lstStyle/>
          <a:p>
            <a:r>
              <a:rPr lang="en-US" dirty="0"/>
              <a:t>https://translate-ua.livejournal.com/10577.html</a:t>
            </a:r>
            <a:endParaRPr lang="ru-RU" dirty="0"/>
          </a:p>
        </p:txBody>
      </p:sp>
      <p:sp>
        <p:nvSpPr>
          <p:cNvPr id="13" name="Прямоугольник 12">
            <a:extLst>
              <a:ext uri="{FF2B5EF4-FFF2-40B4-BE49-F238E27FC236}">
                <a16:creationId xmlns:a16="http://schemas.microsoft.com/office/drawing/2014/main" id="{159D9EB0-7E46-4DBB-84C8-D9C55B0589DE}"/>
              </a:ext>
            </a:extLst>
          </p:cNvPr>
          <p:cNvSpPr/>
          <p:nvPr/>
        </p:nvSpPr>
        <p:spPr>
          <a:xfrm>
            <a:off x="3868341" y="331239"/>
            <a:ext cx="4684171" cy="1477328"/>
          </a:xfrm>
          <a:prstGeom prst="rect">
            <a:avLst/>
          </a:prstGeom>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rPr>
              <a:t>To be, or not to be: that is the question:</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Whether 'tis nobler in the mind to suffer</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The slings and arrows of outrageous fortune,</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Or to take arms against a sea of troubles,</a:t>
            </a:r>
            <a:br>
              <a:rPr lang="en-US" dirty="0">
                <a:solidFill>
                  <a:srgbClr val="0070C0"/>
                </a:solidFill>
                <a:latin typeface="Times New Roman" panose="02020603050405020304" pitchFamily="18" charset="0"/>
                <a:cs typeface="Times New Roman" panose="02020603050405020304" pitchFamily="18" charset="0"/>
              </a:rPr>
            </a:br>
            <a:r>
              <a:rPr lang="en-US" dirty="0">
                <a:solidFill>
                  <a:srgbClr val="0070C0"/>
                </a:solidFill>
                <a:latin typeface="Times New Roman" panose="02020603050405020304" pitchFamily="18" charset="0"/>
                <a:cs typeface="Times New Roman" panose="02020603050405020304" pitchFamily="18" charset="0"/>
              </a:rPr>
              <a:t>And by opposing end them? To die: to sleep;</a:t>
            </a:r>
            <a:endParaRPr lang="ru-RU" dirty="0">
              <a:solidFill>
                <a:srgbClr val="0070C0"/>
              </a:solidFill>
              <a:latin typeface="Times New Roman" panose="02020603050405020304" pitchFamily="18"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FD4D661F-F380-408E-A49D-2C35F6C2D39F}"/>
              </a:ext>
            </a:extLst>
          </p:cNvPr>
          <p:cNvPicPr>
            <a:picLocks noChangeAspect="1"/>
          </p:cNvPicPr>
          <p:nvPr/>
        </p:nvPicPr>
        <p:blipFill>
          <a:blip r:embed="rId2"/>
          <a:stretch>
            <a:fillRect/>
          </a:stretch>
        </p:blipFill>
        <p:spPr>
          <a:xfrm>
            <a:off x="4592770" y="1924890"/>
            <a:ext cx="3116943" cy="2735795"/>
          </a:xfrm>
          <a:prstGeom prst="rect">
            <a:avLst/>
          </a:prstGeom>
        </p:spPr>
      </p:pic>
    </p:spTree>
    <p:extLst>
      <p:ext uri="{BB962C8B-B14F-4D97-AF65-F5344CB8AC3E}">
        <p14:creationId xmlns:p14="http://schemas.microsoft.com/office/powerpoint/2010/main" val="171611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1">
                <a:tint val="90000"/>
                <a:lumMod val="11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sp>
        <p:nvSpPr>
          <p:cNvPr id="11" name="Прямоугольник: скругленные углы 10">
            <a:extLst>
              <a:ext uri="{FF2B5EF4-FFF2-40B4-BE49-F238E27FC236}">
                <a16:creationId xmlns:a16="http://schemas.microsoft.com/office/drawing/2014/main" id="{A056AA49-C169-4A7D-A2B4-860C2EECD1BE}"/>
              </a:ext>
            </a:extLst>
          </p:cNvPr>
          <p:cNvSpPr/>
          <p:nvPr/>
        </p:nvSpPr>
        <p:spPr>
          <a:xfrm>
            <a:off x="1683657" y="682172"/>
            <a:ext cx="3396343" cy="1596572"/>
          </a:xfrm>
          <a:prstGeom prst="roundRect">
            <a:avLst/>
          </a:prstGeom>
          <a:gradFill>
            <a:gsLst>
              <a:gs pos="60000">
                <a:schemeClr val="bg1">
                  <a:tint val="90000"/>
                  <a:lumMod val="110000"/>
                </a:schemeClr>
              </a:gs>
              <a:gs pos="100000">
                <a:schemeClr val="bg1">
                  <a:shade val="64000"/>
                  <a:lumMod val="88000"/>
                </a:schemeClr>
              </a:gs>
            </a:gsLst>
            <a:lin ang="5400000" scaled="0"/>
          </a:gra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5400" dirty="0"/>
              <a:t>класична</a:t>
            </a:r>
          </a:p>
        </p:txBody>
      </p:sp>
      <p:sp>
        <p:nvSpPr>
          <p:cNvPr id="12" name="Прямоугольник: скругленные углы 11">
            <a:extLst>
              <a:ext uri="{FF2B5EF4-FFF2-40B4-BE49-F238E27FC236}">
                <a16:creationId xmlns:a16="http://schemas.microsoft.com/office/drawing/2014/main" id="{C1B0228E-7AE3-401C-ACF2-78CE9C1405B8}"/>
              </a:ext>
            </a:extLst>
          </p:cNvPr>
          <p:cNvSpPr/>
          <p:nvPr/>
        </p:nvSpPr>
        <p:spPr>
          <a:xfrm>
            <a:off x="7235371" y="682170"/>
            <a:ext cx="3396343" cy="1640115"/>
          </a:xfrm>
          <a:prstGeom prst="roundRect">
            <a:avLst/>
          </a:prstGeom>
          <a:gradFill>
            <a:gsLst>
              <a:gs pos="60000">
                <a:schemeClr val="bg1">
                  <a:tint val="90000"/>
                  <a:lumMod val="110000"/>
                </a:schemeClr>
              </a:gs>
              <a:gs pos="100000">
                <a:schemeClr val="bg1">
                  <a:shade val="64000"/>
                  <a:lumMod val="88000"/>
                </a:schemeClr>
              </a:gs>
            </a:gsLst>
            <a:lin ang="5400000" scaled="0"/>
          </a:gradFill>
        </p:spPr>
        <p:style>
          <a:lnRef idx="2">
            <a:schemeClr val="accent6"/>
          </a:lnRef>
          <a:fillRef idx="1">
            <a:schemeClr val="lt1"/>
          </a:fillRef>
          <a:effectRef idx="0">
            <a:schemeClr val="accent6"/>
          </a:effectRef>
          <a:fontRef idx="minor">
            <a:schemeClr val="dk1"/>
          </a:fontRef>
        </p:style>
        <p:txBody>
          <a:bodyPr rtlCol="0" anchor="ctr"/>
          <a:lstStyle/>
          <a:p>
            <a:pPr algn="ctr"/>
            <a:r>
              <a:rPr lang="uk-UA" sz="4400" dirty="0"/>
              <a:t>фольклорна</a:t>
            </a:r>
          </a:p>
        </p:txBody>
      </p:sp>
      <p:sp>
        <p:nvSpPr>
          <p:cNvPr id="14" name="Овал 13">
            <a:extLst>
              <a:ext uri="{FF2B5EF4-FFF2-40B4-BE49-F238E27FC236}">
                <a16:creationId xmlns:a16="http://schemas.microsoft.com/office/drawing/2014/main" id="{34410E74-07BE-4025-B23D-DDEBE2050C41}"/>
              </a:ext>
            </a:extLst>
          </p:cNvPr>
          <p:cNvSpPr/>
          <p:nvPr/>
        </p:nvSpPr>
        <p:spPr>
          <a:xfrm>
            <a:off x="9125857" y="1875063"/>
            <a:ext cx="2764972" cy="2305959"/>
          </a:xfrm>
          <a:prstGeom prst="ellipse">
            <a:avLst/>
          </a:prstGeom>
          <a:gradFill>
            <a:gsLst>
              <a:gs pos="14000">
                <a:schemeClr val="bg1">
                  <a:tint val="90000"/>
                  <a:lumMod val="110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rgbClr val="0070C0"/>
                </a:solidFill>
              </a:rPr>
              <a:t>усн</a:t>
            </a:r>
            <a:r>
              <a:rPr lang="uk-UA" dirty="0">
                <a:solidFill>
                  <a:srgbClr val="0070C0"/>
                </a:solidFill>
              </a:rPr>
              <a:t>а</a:t>
            </a:r>
            <a:r>
              <a:rPr lang="ru-RU" dirty="0">
                <a:solidFill>
                  <a:srgbClr val="0070C0"/>
                </a:solidFill>
              </a:rPr>
              <a:t> </a:t>
            </a:r>
            <a:r>
              <a:rPr lang="ru-RU" dirty="0" err="1">
                <a:solidFill>
                  <a:srgbClr val="0070C0"/>
                </a:solidFill>
              </a:rPr>
              <a:t>творчість</a:t>
            </a:r>
            <a:r>
              <a:rPr lang="ru-RU" dirty="0">
                <a:solidFill>
                  <a:srgbClr val="0070C0"/>
                </a:solidFill>
              </a:rPr>
              <a:t>  </a:t>
            </a:r>
          </a:p>
          <a:p>
            <a:pPr algn="ctr"/>
            <a:r>
              <a:rPr lang="ru-RU" dirty="0" err="1">
                <a:solidFill>
                  <a:srgbClr val="0070C0"/>
                </a:solidFill>
              </a:rPr>
              <a:t>традиції</a:t>
            </a:r>
            <a:r>
              <a:rPr lang="ru-RU" dirty="0">
                <a:solidFill>
                  <a:srgbClr val="0070C0"/>
                </a:solidFill>
              </a:rPr>
              <a:t> </a:t>
            </a:r>
            <a:r>
              <a:rPr lang="ru-RU" dirty="0" err="1">
                <a:solidFill>
                  <a:srgbClr val="0070C0"/>
                </a:solidFill>
              </a:rPr>
              <a:t>бароко</a:t>
            </a:r>
            <a:r>
              <a:rPr lang="ru-RU" dirty="0">
                <a:solidFill>
                  <a:srgbClr val="0070C0"/>
                </a:solidFill>
              </a:rPr>
              <a:t>,  </a:t>
            </a:r>
          </a:p>
          <a:p>
            <a:pPr algn="ctr"/>
            <a:r>
              <a:rPr lang="ru-RU" dirty="0">
                <a:solidFill>
                  <a:srgbClr val="0070C0"/>
                </a:solidFill>
              </a:rPr>
              <a:t>П. </a:t>
            </a:r>
            <a:r>
              <a:rPr lang="ru-RU" dirty="0" err="1">
                <a:solidFill>
                  <a:srgbClr val="0070C0"/>
                </a:solidFill>
              </a:rPr>
              <a:t>Куліш</a:t>
            </a:r>
            <a:r>
              <a:rPr lang="ru-RU" dirty="0">
                <a:solidFill>
                  <a:srgbClr val="0070C0"/>
                </a:solidFill>
              </a:rPr>
              <a:t>, І. </a:t>
            </a:r>
            <a:r>
              <a:rPr lang="ru-RU" dirty="0" err="1">
                <a:solidFill>
                  <a:srgbClr val="0070C0"/>
                </a:solidFill>
              </a:rPr>
              <a:t>Костецький</a:t>
            </a:r>
            <a:r>
              <a:rPr lang="ru-RU" dirty="0">
                <a:solidFill>
                  <a:srgbClr val="0070C0"/>
                </a:solidFill>
              </a:rPr>
              <a:t>, Василь Барка, М. Лукаш</a:t>
            </a:r>
          </a:p>
        </p:txBody>
      </p:sp>
      <p:sp>
        <p:nvSpPr>
          <p:cNvPr id="15" name="Овал 14">
            <a:extLst>
              <a:ext uri="{FF2B5EF4-FFF2-40B4-BE49-F238E27FC236}">
                <a16:creationId xmlns:a16="http://schemas.microsoft.com/office/drawing/2014/main" id="{1595D371-D299-4131-8E4C-36279DB41488}"/>
              </a:ext>
            </a:extLst>
          </p:cNvPr>
          <p:cNvSpPr/>
          <p:nvPr/>
        </p:nvSpPr>
        <p:spPr>
          <a:xfrm>
            <a:off x="301171" y="1977572"/>
            <a:ext cx="2518229" cy="2100943"/>
          </a:xfrm>
          <a:prstGeom prst="ellipse">
            <a:avLst/>
          </a:prstGeom>
          <a:gradFill>
            <a:gsLst>
              <a:gs pos="35000">
                <a:schemeClr val="bg1">
                  <a:tint val="90000"/>
                  <a:lumMod val="110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rgbClr val="0070C0"/>
                </a:solidFill>
              </a:rPr>
              <a:t>М. </a:t>
            </a:r>
            <a:r>
              <a:rPr lang="ru-RU" dirty="0" err="1">
                <a:solidFill>
                  <a:srgbClr val="0070C0"/>
                </a:solidFill>
              </a:rPr>
              <a:t>Старицьк</a:t>
            </a:r>
            <a:r>
              <a:rPr lang="uk-UA" dirty="0" err="1">
                <a:solidFill>
                  <a:srgbClr val="0070C0"/>
                </a:solidFill>
              </a:rPr>
              <a:t>ий</a:t>
            </a:r>
            <a:r>
              <a:rPr lang="uk-UA" dirty="0">
                <a:solidFill>
                  <a:srgbClr val="0070C0"/>
                </a:solidFill>
              </a:rPr>
              <a:t> </a:t>
            </a:r>
          </a:p>
          <a:p>
            <a:r>
              <a:rPr lang="uk-UA" dirty="0">
                <a:solidFill>
                  <a:srgbClr val="0070C0"/>
                </a:solidFill>
              </a:rPr>
              <a:t> І. </a:t>
            </a:r>
            <a:r>
              <a:rPr lang="ru-RU" dirty="0">
                <a:solidFill>
                  <a:srgbClr val="0070C0"/>
                </a:solidFill>
              </a:rPr>
              <a:t>Франк</a:t>
            </a:r>
            <a:r>
              <a:rPr lang="uk-UA" dirty="0">
                <a:solidFill>
                  <a:srgbClr val="0070C0"/>
                </a:solidFill>
              </a:rPr>
              <a:t>о  </a:t>
            </a:r>
            <a:r>
              <a:rPr lang="ru-RU" dirty="0">
                <a:solidFill>
                  <a:srgbClr val="0070C0"/>
                </a:solidFill>
              </a:rPr>
              <a:t> </a:t>
            </a:r>
          </a:p>
          <a:p>
            <a:r>
              <a:rPr lang="ru-RU" dirty="0">
                <a:solidFill>
                  <a:srgbClr val="0070C0"/>
                </a:solidFill>
              </a:rPr>
              <a:t>Гр. </a:t>
            </a:r>
            <a:r>
              <a:rPr lang="ru-RU" dirty="0" err="1">
                <a:solidFill>
                  <a:srgbClr val="0070C0"/>
                </a:solidFill>
              </a:rPr>
              <a:t>Кочур</a:t>
            </a:r>
            <a:r>
              <a:rPr lang="ru-RU" dirty="0">
                <a:solidFill>
                  <a:srgbClr val="0070C0"/>
                </a:solidFill>
              </a:rPr>
              <a:t>   </a:t>
            </a:r>
          </a:p>
          <a:p>
            <a:r>
              <a:rPr lang="ru-RU" dirty="0">
                <a:solidFill>
                  <a:srgbClr val="0070C0"/>
                </a:solidFill>
              </a:rPr>
              <a:t>М. </a:t>
            </a:r>
            <a:r>
              <a:rPr lang="ru-RU" dirty="0" err="1">
                <a:solidFill>
                  <a:srgbClr val="0070C0"/>
                </a:solidFill>
              </a:rPr>
              <a:t>Москаленк</a:t>
            </a:r>
            <a:r>
              <a:rPr lang="uk-UA" dirty="0">
                <a:solidFill>
                  <a:srgbClr val="0070C0"/>
                </a:solidFill>
              </a:rPr>
              <a:t>о</a:t>
            </a:r>
            <a:endParaRPr lang="ru-RU" dirty="0">
              <a:solidFill>
                <a:srgbClr val="0070C0"/>
              </a:solidFill>
            </a:endParaRPr>
          </a:p>
        </p:txBody>
      </p:sp>
      <p:sp>
        <p:nvSpPr>
          <p:cNvPr id="16" name="Прямоугольник 15">
            <a:extLst>
              <a:ext uri="{FF2B5EF4-FFF2-40B4-BE49-F238E27FC236}">
                <a16:creationId xmlns:a16="http://schemas.microsoft.com/office/drawing/2014/main" id="{BE0F98B7-E67A-45EE-8AF9-3CE3B7C03D7A}"/>
              </a:ext>
            </a:extLst>
          </p:cNvPr>
          <p:cNvSpPr/>
          <p:nvPr/>
        </p:nvSpPr>
        <p:spPr>
          <a:xfrm>
            <a:off x="-68943" y="4776764"/>
            <a:ext cx="5776686" cy="2031325"/>
          </a:xfrm>
          <a:prstGeom prst="rect">
            <a:avLst/>
          </a:prstGeom>
        </p:spPr>
        <p:txBody>
          <a:bodyPr wrap="square">
            <a:spAutoFit/>
          </a:bodyPr>
          <a:lstStyle/>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тяжіння</a:t>
            </a:r>
            <a:r>
              <a:rPr lang="ru-RU" dirty="0">
                <a:solidFill>
                  <a:srgbClr val="202122"/>
                </a:solidFill>
                <a:latin typeface="Times New Roman" panose="02020603050405020304" pitchFamily="18" charset="0"/>
                <a:cs typeface="Times New Roman" panose="02020603050405020304" pitchFamily="18" charset="0"/>
              </a:rPr>
              <a:t> до </a:t>
            </a:r>
            <a:r>
              <a:rPr lang="ru-RU" dirty="0" err="1">
                <a:solidFill>
                  <a:srgbClr val="202122"/>
                </a:solidFill>
                <a:latin typeface="Times New Roman" panose="02020603050405020304" pitchFamily="18" charset="0"/>
                <a:cs typeface="Times New Roman" panose="02020603050405020304" pitchFamily="18" charset="0"/>
              </a:rPr>
              <a:t>вироблених</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літературних</a:t>
            </a:r>
            <a:r>
              <a:rPr lang="ru-RU" dirty="0">
                <a:solidFill>
                  <a:srgbClr val="202122"/>
                </a:solidFill>
                <a:latin typeface="Times New Roman" panose="02020603050405020304" pitchFamily="18" charset="0"/>
                <a:cs typeface="Times New Roman" panose="02020603050405020304" pitchFamily="18" charset="0"/>
              </a:rPr>
              <a:t> норм, </a:t>
            </a:r>
          </a:p>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орієнтація</a:t>
            </a:r>
            <a:r>
              <a:rPr lang="ru-RU" dirty="0">
                <a:solidFill>
                  <a:srgbClr val="202122"/>
                </a:solidFill>
                <a:latin typeface="Times New Roman" panose="02020603050405020304" pitchFamily="18" charset="0"/>
                <a:cs typeface="Times New Roman" panose="02020603050405020304" pitchFamily="18" charset="0"/>
              </a:rPr>
              <a:t> на </a:t>
            </a:r>
            <a:r>
              <a:rPr lang="ru-RU" dirty="0" err="1">
                <a:solidFill>
                  <a:srgbClr val="202122"/>
                </a:solidFill>
                <a:latin typeface="Times New Roman" panose="02020603050405020304" pitchFamily="18" charset="0"/>
                <a:cs typeface="Times New Roman" panose="02020603050405020304" pitchFamily="18" charset="0"/>
              </a:rPr>
              <a:t>новітню</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європейську</a:t>
            </a:r>
            <a:r>
              <a:rPr lang="ru-RU" dirty="0">
                <a:solidFill>
                  <a:srgbClr val="202122"/>
                </a:solidFill>
                <a:latin typeface="Times New Roman" panose="02020603050405020304" pitchFamily="18" charset="0"/>
                <a:cs typeface="Times New Roman" panose="02020603050405020304" pitchFamily="18" charset="0"/>
              </a:rPr>
              <a:t> й </a:t>
            </a:r>
            <a:r>
              <a:rPr lang="ru-RU" dirty="0" err="1">
                <a:solidFill>
                  <a:srgbClr val="202122"/>
                </a:solidFill>
                <a:latin typeface="Times New Roman" panose="02020603050405020304" pitchFamily="18" charset="0"/>
                <a:cs typeface="Times New Roman" panose="02020603050405020304" pitchFamily="18" charset="0"/>
              </a:rPr>
              <a:t>національну</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традицію</a:t>
            </a:r>
            <a:r>
              <a:rPr lang="ru-RU" dirty="0">
                <a:solidFill>
                  <a:srgbClr val="202122"/>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обережне</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ставлення</a:t>
            </a:r>
            <a:r>
              <a:rPr lang="ru-RU" dirty="0">
                <a:solidFill>
                  <a:srgbClr val="202122"/>
                </a:solidFill>
                <a:latin typeface="Times New Roman" panose="02020603050405020304" pitchFamily="18" charset="0"/>
                <a:cs typeface="Times New Roman" panose="02020603050405020304" pitchFamily="18" charset="0"/>
              </a:rPr>
              <a:t> до </a:t>
            </a:r>
            <a:r>
              <a:rPr lang="ru-RU" dirty="0" err="1">
                <a:solidFill>
                  <a:srgbClr val="202122"/>
                </a:solidFill>
                <a:latin typeface="Times New Roman" panose="02020603050405020304" pitchFamily="18" charset="0"/>
                <a:cs typeface="Times New Roman" panose="02020603050405020304" pitchFamily="18" charset="0"/>
              </a:rPr>
              <a:t>експерименту</a:t>
            </a:r>
            <a:r>
              <a:rPr lang="ru-RU" dirty="0">
                <a:solidFill>
                  <a:srgbClr val="202122"/>
                </a:solidFill>
                <a:latin typeface="Times New Roman" panose="02020603050405020304" pitchFamily="18" charset="0"/>
                <a:cs typeface="Times New Roman" panose="02020603050405020304" pitchFamily="18" charset="0"/>
              </a:rPr>
              <a:t> в </a:t>
            </a:r>
            <a:r>
              <a:rPr lang="ru-RU" dirty="0" err="1">
                <a:solidFill>
                  <a:srgbClr val="202122"/>
                </a:solidFill>
                <a:latin typeface="Times New Roman" panose="02020603050405020304" pitchFamily="18" charset="0"/>
                <a:cs typeface="Times New Roman" panose="02020603050405020304" pitchFamily="18" charset="0"/>
              </a:rPr>
              <a:t>галузі</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форми</a:t>
            </a:r>
            <a:r>
              <a:rPr lang="ru-RU" dirty="0">
                <a:solidFill>
                  <a:srgbClr val="202122"/>
                </a:solidFill>
                <a:latin typeface="Times New Roman" panose="02020603050405020304" pitchFamily="18" charset="0"/>
                <a:cs typeface="Times New Roman" panose="02020603050405020304" pitchFamily="18" charset="0"/>
              </a:rPr>
              <a:t> й лексики, </a:t>
            </a:r>
          </a:p>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прагнення</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відтворювати</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стильові</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риси</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оригіналу</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переважно</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засобами</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нормативної</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мови</a:t>
            </a:r>
            <a:r>
              <a:rPr lang="ru-RU" dirty="0">
                <a:solidFill>
                  <a:srgbClr val="202122"/>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C718C32C-A27F-4BF8-89D2-F286563433B5}"/>
              </a:ext>
            </a:extLst>
          </p:cNvPr>
          <p:cNvSpPr/>
          <p:nvPr/>
        </p:nvSpPr>
        <p:spPr>
          <a:xfrm>
            <a:off x="6096000" y="3853434"/>
            <a:ext cx="6096000" cy="923330"/>
          </a:xfrm>
          <a:prstGeom prst="rect">
            <a:avLst/>
          </a:prstGeom>
        </p:spPr>
        <p:txBody>
          <a:bodyPr>
            <a:spAutoFit/>
          </a:bodyPr>
          <a:lstStyle/>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схильність</a:t>
            </a:r>
            <a:r>
              <a:rPr lang="ru-RU" dirty="0">
                <a:solidFill>
                  <a:srgbClr val="202122"/>
                </a:solidFill>
                <a:latin typeface="Times New Roman" panose="02020603050405020304" pitchFamily="18" charset="0"/>
                <a:cs typeface="Times New Roman" panose="02020603050405020304" pitchFamily="18" charset="0"/>
              </a:rPr>
              <a:t> до </a:t>
            </a:r>
            <a:r>
              <a:rPr lang="ru-RU" dirty="0" err="1">
                <a:solidFill>
                  <a:srgbClr val="202122"/>
                </a:solidFill>
                <a:latin typeface="Times New Roman" panose="02020603050405020304" pitchFamily="18" charset="0"/>
                <a:cs typeface="Times New Roman" panose="02020603050405020304" pitchFamily="18" charset="0"/>
              </a:rPr>
              <a:t>експериментів</a:t>
            </a:r>
            <a:r>
              <a:rPr lang="ru-RU" dirty="0">
                <a:solidFill>
                  <a:srgbClr val="202122"/>
                </a:solidFill>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ü"/>
            </a:pPr>
            <a:r>
              <a:rPr lang="ru-RU" dirty="0" err="1">
                <a:solidFill>
                  <a:srgbClr val="202122"/>
                </a:solidFill>
                <a:latin typeface="Times New Roman" panose="02020603050405020304" pitchFamily="18" charset="0"/>
                <a:cs typeface="Times New Roman" panose="02020603050405020304" pitchFamily="18" charset="0"/>
              </a:rPr>
              <a:t>використання</a:t>
            </a:r>
            <a:r>
              <a:rPr lang="ru-RU" dirty="0">
                <a:solidFill>
                  <a:srgbClr val="202122"/>
                </a:solidFill>
                <a:latin typeface="Times New Roman" panose="02020603050405020304" pitchFamily="18" charset="0"/>
                <a:cs typeface="Times New Roman" panose="02020603050405020304" pitchFamily="18" charset="0"/>
              </a:rPr>
              <a:t> фольклорного й </a:t>
            </a:r>
            <a:r>
              <a:rPr lang="ru-RU" dirty="0" err="1">
                <a:solidFill>
                  <a:srgbClr val="202122"/>
                </a:solidFill>
                <a:latin typeface="Times New Roman" panose="02020603050405020304" pitchFamily="18" charset="0"/>
                <a:cs typeface="Times New Roman" panose="02020603050405020304" pitchFamily="18" charset="0"/>
              </a:rPr>
              <a:t>діалектного</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матеріалу</a:t>
            </a:r>
            <a:r>
              <a:rPr lang="ru-RU" dirty="0">
                <a:solidFill>
                  <a:srgbClr val="202122"/>
                </a:solidFill>
                <a:latin typeface="Times New Roman" panose="02020603050405020304" pitchFamily="18" charset="0"/>
                <a:cs typeface="Times New Roman" panose="02020603050405020304" pitchFamily="18" charset="0"/>
              </a:rPr>
              <a:t> для </a:t>
            </a:r>
            <a:r>
              <a:rPr lang="ru-RU" dirty="0" err="1">
                <a:solidFill>
                  <a:srgbClr val="202122"/>
                </a:solidFill>
                <a:latin typeface="Times New Roman" panose="02020603050405020304" pitchFamily="18" charset="0"/>
                <a:cs typeface="Times New Roman" panose="02020603050405020304" pitchFamily="18" charset="0"/>
              </a:rPr>
              <a:t>відтворення</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стильових</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особливостей</a:t>
            </a:r>
            <a:r>
              <a:rPr lang="ru-RU" dirty="0">
                <a:solidFill>
                  <a:srgbClr val="202122"/>
                </a:solidFill>
                <a:latin typeface="Times New Roman" panose="02020603050405020304" pitchFamily="18" charset="0"/>
                <a:cs typeface="Times New Roman" panose="02020603050405020304" pitchFamily="18" charset="0"/>
              </a:rPr>
              <a:t> </a:t>
            </a:r>
            <a:r>
              <a:rPr lang="ru-RU" dirty="0" err="1">
                <a:solidFill>
                  <a:srgbClr val="202122"/>
                </a:solidFill>
                <a:latin typeface="Times New Roman" panose="02020603050405020304" pitchFamily="18" charset="0"/>
                <a:cs typeface="Times New Roman" panose="02020603050405020304" pitchFamily="18" charset="0"/>
              </a:rPr>
              <a:t>першотвору</a:t>
            </a:r>
            <a:endParaRPr lang="ru-RU"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id="{C724B089-C83A-4288-A698-842DC03A6E73}"/>
              </a:ext>
            </a:extLst>
          </p:cNvPr>
          <p:cNvSpPr/>
          <p:nvPr/>
        </p:nvSpPr>
        <p:spPr>
          <a:xfrm>
            <a:off x="3381828" y="2322285"/>
            <a:ext cx="6096000" cy="954107"/>
          </a:xfrm>
          <a:prstGeom prst="rect">
            <a:avLst/>
          </a:prstGeom>
        </p:spPr>
        <p:txBody>
          <a:bodyPr>
            <a:spAutoFit/>
          </a:bodyPr>
          <a:lstStyle/>
          <a:p>
            <a:endParaRPr lang="ru-RU" sz="2800" dirty="0">
              <a:solidFill>
                <a:srgbClr val="000000"/>
              </a:solidFill>
              <a:latin typeface="Times New Roman" panose="02020603050405020304" pitchFamily="18" charset="0"/>
            </a:endParaRPr>
          </a:p>
          <a:p>
            <a:r>
              <a:rPr lang="en-US" sz="2800" dirty="0">
                <a:solidFill>
                  <a:srgbClr val="000000"/>
                </a:solidFill>
                <a:latin typeface="Times New Roman" panose="02020603050405020304" pitchFamily="18" charset="0"/>
              </a:rPr>
              <a:t> </a:t>
            </a:r>
            <a:r>
              <a:rPr lang="en-US" dirty="0">
                <a:solidFill>
                  <a:srgbClr val="000000"/>
                </a:solidFill>
                <a:latin typeface="Times New Roman" panose="02020603050405020304" pitchFamily="18" charset="0"/>
              </a:rPr>
              <a:t>literal (word-for-word) or free (sense-for-sense) </a:t>
            </a:r>
            <a:endParaRPr lang="ru-RU" dirty="0"/>
          </a:p>
        </p:txBody>
      </p:sp>
    </p:spTree>
    <p:extLst>
      <p:ext uri="{BB962C8B-B14F-4D97-AF65-F5344CB8AC3E}">
        <p14:creationId xmlns:p14="http://schemas.microsoft.com/office/powerpoint/2010/main" val="279490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976261C-85A4-4BFA-8A10-4EB57115771C}"/>
              </a:ext>
            </a:extLst>
          </p:cNvPr>
          <p:cNvGrpSpPr>
            <a:grpSpLocks noChangeAspect="1"/>
          </p:cNvGrpSpPr>
          <p:nvPr/>
        </p:nvGrpSpPr>
        <p:grpSpPr bwMode="auto">
          <a:xfrm>
            <a:off x="1882775" y="0"/>
            <a:ext cx="8426450" cy="6634162"/>
            <a:chOff x="1186" y="141"/>
            <a:chExt cx="5308" cy="4179"/>
          </a:xfrm>
          <a:solidFill>
            <a:srgbClr val="92D050"/>
          </a:solidFill>
        </p:grpSpPr>
        <p:sp>
          <p:nvSpPr>
            <p:cNvPr id="4" name="AutoShape 3">
              <a:extLst>
                <a:ext uri="{FF2B5EF4-FFF2-40B4-BE49-F238E27FC236}">
                  <a16:creationId xmlns:a16="http://schemas.microsoft.com/office/drawing/2014/main" id="{BE1380B9-BE79-416E-8046-B85F3BA5768B}"/>
                </a:ext>
              </a:extLst>
            </p:cNvPr>
            <p:cNvSpPr>
              <a:spLocks noChangeAspect="1" noChangeArrowheads="1" noTextEdit="1"/>
            </p:cNvSpPr>
            <p:nvPr/>
          </p:nvSpPr>
          <p:spPr bwMode="auto">
            <a:xfrm>
              <a:off x="1186" y="141"/>
              <a:ext cx="5308" cy="41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a:extLst>
                <a:ext uri="{FF2B5EF4-FFF2-40B4-BE49-F238E27FC236}">
                  <a16:creationId xmlns:a16="http://schemas.microsoft.com/office/drawing/2014/main" id="{CE6629C2-C26D-42E5-9FC8-F8EBFB41F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 y="141"/>
              <a:ext cx="5315" cy="4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8870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721EE8B-23BE-4579-AE81-1AA118AC91A4}"/>
              </a:ext>
            </a:extLst>
          </p:cNvPr>
          <p:cNvSpPr/>
          <p:nvPr/>
        </p:nvSpPr>
        <p:spPr>
          <a:xfrm>
            <a:off x="717453" y="889843"/>
            <a:ext cx="11099408" cy="5078313"/>
          </a:xfrm>
          <a:prstGeom prst="rect">
            <a:avLst/>
          </a:prstGeom>
        </p:spPr>
        <p:txBody>
          <a:bodyPr wrap="square">
            <a:spAutoFit/>
          </a:bodyPr>
          <a:lstStyle/>
          <a:p>
            <a:r>
              <a:rPr lang="ru-RU" sz="3200" b="1" dirty="0" err="1">
                <a:solidFill>
                  <a:srgbClr val="202122"/>
                </a:solidFill>
                <a:latin typeface="Arial Narrow" panose="020B0606020202030204" pitchFamily="34" charset="0"/>
              </a:rPr>
              <a:t>Скопос-теорія</a:t>
            </a:r>
            <a:r>
              <a:rPr lang="ru-RU" sz="3200" dirty="0">
                <a:solidFill>
                  <a:srgbClr val="202122"/>
                </a:solidFill>
                <a:latin typeface="Arial Narrow" panose="020B0606020202030204" pitchFamily="34" charset="0"/>
              </a:rPr>
              <a:t> (</a:t>
            </a:r>
            <a:r>
              <a:rPr lang="ru-RU" sz="3200" dirty="0" err="1">
                <a:solidFill>
                  <a:srgbClr val="0645AD"/>
                </a:solidFill>
                <a:latin typeface="Arial Narrow" panose="020B0606020202030204" pitchFamily="34" charset="0"/>
                <a:hlinkClick r:id="rId2" tooltip="Німецька мова"/>
              </a:rPr>
              <a:t>нім</a:t>
            </a:r>
            <a:r>
              <a:rPr lang="ru-RU" sz="3200" dirty="0">
                <a:solidFill>
                  <a:srgbClr val="0645AD"/>
                </a:solidFill>
                <a:latin typeface="Arial Narrow" panose="020B0606020202030204" pitchFamily="34" charset="0"/>
                <a:hlinkClick r:id="rId2" tooltip="Німецька мова"/>
              </a:rPr>
              <a:t>.</a:t>
            </a:r>
            <a:r>
              <a:rPr lang="ru-RU" sz="3200" dirty="0">
                <a:solidFill>
                  <a:srgbClr val="202122"/>
                </a:solidFill>
                <a:latin typeface="Arial Narrow" panose="020B0606020202030204" pitchFamily="34" charset="0"/>
              </a:rPr>
              <a:t> </a:t>
            </a:r>
            <a:r>
              <a:rPr lang="en-GB" sz="3200" i="1" dirty="0" err="1">
                <a:solidFill>
                  <a:srgbClr val="202122"/>
                </a:solidFill>
                <a:latin typeface="Arial Narrow" panose="020B0606020202030204" pitchFamily="34" charset="0"/>
              </a:rPr>
              <a:t>Skopostheorie</a:t>
            </a:r>
            <a:r>
              <a:rPr lang="en-GB"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базується</a:t>
            </a:r>
            <a:r>
              <a:rPr lang="ru-RU" sz="3200" dirty="0">
                <a:solidFill>
                  <a:srgbClr val="202122"/>
                </a:solidFill>
                <a:latin typeface="Arial Narrow" panose="020B0606020202030204" pitchFamily="34" charset="0"/>
              </a:rPr>
              <a:t> на головному </a:t>
            </a:r>
            <a:r>
              <a:rPr lang="ru-RU" sz="3200" dirty="0" err="1">
                <a:solidFill>
                  <a:srgbClr val="202122"/>
                </a:solidFill>
                <a:latin typeface="Arial Narrow" panose="020B0606020202030204" pitchFamily="34" charset="0"/>
              </a:rPr>
              <a:t>принципі</a:t>
            </a:r>
            <a:r>
              <a:rPr lang="ru-RU" sz="3200"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цілеспрямованої</a:t>
            </a:r>
            <a:r>
              <a:rPr lang="ru-RU" sz="3200" b="1"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дії</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що</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визначає</a:t>
            </a:r>
            <a:r>
              <a:rPr lang="ru-RU" sz="3200"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стратегію</a:t>
            </a:r>
            <a:r>
              <a:rPr lang="ru-RU" sz="3200" b="1" dirty="0">
                <a:solidFill>
                  <a:srgbClr val="202122"/>
                </a:solidFill>
                <a:latin typeface="Arial Narrow" panose="020B0606020202030204" pitchFamily="34" charset="0"/>
              </a:rPr>
              <a:t> перекладу</a:t>
            </a:r>
            <a:r>
              <a:rPr lang="ru-RU" sz="3200" dirty="0">
                <a:solidFill>
                  <a:srgbClr val="202122"/>
                </a:solidFill>
                <a:latin typeface="Arial Narrow" panose="020B0606020202030204" pitchFamily="34" charset="0"/>
              </a:rPr>
              <a:t>.</a:t>
            </a:r>
          </a:p>
          <a:p>
            <a:endParaRPr lang="ru-RU" sz="3200" dirty="0">
              <a:solidFill>
                <a:srgbClr val="202122"/>
              </a:solidFill>
              <a:latin typeface="Arial Narrow" panose="020B0606020202030204" pitchFamily="34" charset="0"/>
            </a:endParaRPr>
          </a:p>
          <a:p>
            <a:r>
              <a:rPr lang="ru-RU" sz="3600" b="1" dirty="0">
                <a:solidFill>
                  <a:srgbClr val="C00000"/>
                </a:solidFill>
                <a:latin typeface="Arial Narrow" panose="020B0606020202030204" pitchFamily="34" charset="0"/>
              </a:rPr>
              <a:t>Мета</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перекладацької</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діяльності</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викладена</a:t>
            </a:r>
            <a:r>
              <a:rPr lang="ru-RU" sz="3200" dirty="0">
                <a:solidFill>
                  <a:srgbClr val="202122"/>
                </a:solidFill>
                <a:latin typeface="Arial Narrow" panose="020B0606020202030204" pitchFamily="34" charset="0"/>
              </a:rPr>
              <a:t> у </a:t>
            </a:r>
            <a:r>
              <a:rPr lang="ru-RU" sz="3200" b="1" dirty="0" err="1">
                <a:solidFill>
                  <a:srgbClr val="202122"/>
                </a:solidFill>
                <a:latin typeface="Arial Narrow" panose="020B0606020202030204" pitchFamily="34" charset="0"/>
              </a:rPr>
              <a:t>запиті</a:t>
            </a:r>
            <a:r>
              <a:rPr lang="ru-RU" sz="3200" dirty="0">
                <a:solidFill>
                  <a:srgbClr val="202122"/>
                </a:solidFill>
                <a:latin typeface="Arial Narrow" panose="020B0606020202030204" pitchFamily="34" charset="0"/>
              </a:rPr>
              <a:t> на переклад, </a:t>
            </a:r>
            <a:r>
              <a:rPr lang="ru-RU" sz="3200" dirty="0" err="1">
                <a:solidFill>
                  <a:srgbClr val="202122"/>
                </a:solidFill>
                <a:latin typeface="Arial Narrow" panose="020B0606020202030204" pitchFamily="34" charset="0"/>
              </a:rPr>
              <a:t>положення</a:t>
            </a:r>
            <a:r>
              <a:rPr lang="ru-RU" sz="3200" dirty="0">
                <a:solidFill>
                  <a:srgbClr val="202122"/>
                </a:solidFill>
                <a:latin typeface="Arial Narrow" panose="020B0606020202030204" pitchFamily="34" charset="0"/>
              </a:rPr>
              <a:t> та правила </a:t>
            </a:r>
            <a:r>
              <a:rPr lang="ru-RU" sz="3200" dirty="0" err="1">
                <a:solidFill>
                  <a:srgbClr val="202122"/>
                </a:solidFill>
                <a:latin typeface="Arial Narrow" panose="020B0606020202030204" pitchFamily="34" charset="0"/>
              </a:rPr>
              <a:t>спрямовують</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перекладача</a:t>
            </a:r>
            <a:r>
              <a:rPr lang="ru-RU" sz="3200" dirty="0">
                <a:solidFill>
                  <a:srgbClr val="202122"/>
                </a:solidFill>
                <a:latin typeface="Arial Narrow" panose="020B0606020202030204" pitchFamily="34" charset="0"/>
              </a:rPr>
              <a:t> на </a:t>
            </a:r>
            <a:r>
              <a:rPr lang="ru-RU" sz="3200" dirty="0" err="1">
                <a:solidFill>
                  <a:srgbClr val="202122"/>
                </a:solidFill>
                <a:latin typeface="Arial Narrow" panose="020B0606020202030204" pitchFamily="34" charset="0"/>
              </a:rPr>
              <a:t>досягнення</a:t>
            </a:r>
            <a:r>
              <a:rPr lang="ru-RU" sz="3200"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цільового</a:t>
            </a:r>
            <a:r>
              <a:rPr lang="ru-RU" sz="3200" b="1" dirty="0">
                <a:solidFill>
                  <a:srgbClr val="202122"/>
                </a:solidFill>
                <a:latin typeface="Arial Narrow" panose="020B0606020202030204" pitchFamily="34" charset="0"/>
              </a:rPr>
              <a:t> тексту</a:t>
            </a:r>
            <a:r>
              <a:rPr lang="ru-RU" sz="3200" dirty="0">
                <a:solidFill>
                  <a:srgbClr val="202122"/>
                </a:solidFill>
                <a:latin typeface="Arial Narrow" panose="020B0606020202030204" pitchFamily="34" charset="0"/>
              </a:rPr>
              <a:t>, </a:t>
            </a:r>
            <a:r>
              <a:rPr lang="ru-RU" sz="3200" dirty="0" err="1">
                <a:solidFill>
                  <a:srgbClr val="202122"/>
                </a:solidFill>
                <a:latin typeface="Arial Narrow" panose="020B0606020202030204" pitchFamily="34" charset="0"/>
              </a:rPr>
              <a:t>який</a:t>
            </a:r>
            <a:r>
              <a:rPr lang="ru-RU" sz="3200"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відповідає</a:t>
            </a:r>
            <a:r>
              <a:rPr lang="ru-RU" sz="3200" b="1" dirty="0">
                <a:solidFill>
                  <a:srgbClr val="202122"/>
                </a:solidFill>
                <a:latin typeface="Arial Narrow" panose="020B0606020202030204" pitchFamily="34" charset="0"/>
              </a:rPr>
              <a:t> </a:t>
            </a:r>
            <a:r>
              <a:rPr lang="ru-RU" sz="3200" b="1" dirty="0" err="1">
                <a:solidFill>
                  <a:srgbClr val="202122"/>
                </a:solidFill>
                <a:latin typeface="Arial Narrow" panose="020B0606020202030204" pitchFamily="34" charset="0"/>
              </a:rPr>
              <a:t>очікуванням</a:t>
            </a:r>
            <a:r>
              <a:rPr lang="ru-RU" sz="3200" dirty="0">
                <a:solidFill>
                  <a:srgbClr val="202122"/>
                </a:solidFill>
                <a:latin typeface="Arial Narrow" panose="020B0606020202030204" pitchFamily="34" charset="0"/>
              </a:rPr>
              <a:t>.</a:t>
            </a:r>
          </a:p>
          <a:p>
            <a:endParaRPr lang="ru-RU" sz="3200" dirty="0">
              <a:solidFill>
                <a:srgbClr val="202122"/>
              </a:solidFill>
              <a:latin typeface="Arial Narrow" panose="020B0606020202030204" pitchFamily="34" charset="0"/>
            </a:endParaRPr>
          </a:p>
          <a:p>
            <a:r>
              <a:rPr lang="en-US" sz="3200" b="1" dirty="0" err="1">
                <a:solidFill>
                  <a:srgbClr val="202122"/>
                </a:solidFill>
                <a:latin typeface="Arial Narrow" panose="020B0606020202030204" pitchFamily="34" charset="0"/>
              </a:rPr>
              <a:t>Skopos</a:t>
            </a:r>
            <a:r>
              <a:rPr lang="en-US" sz="3200" b="1" dirty="0">
                <a:solidFill>
                  <a:srgbClr val="202122"/>
                </a:solidFill>
                <a:latin typeface="Arial Narrow" panose="020B0606020202030204" pitchFamily="34" charset="0"/>
              </a:rPr>
              <a:t> (Greek: </a:t>
            </a:r>
            <a:r>
              <a:rPr lang="en-US" sz="3200" b="1" dirty="0" err="1">
                <a:solidFill>
                  <a:srgbClr val="202122"/>
                </a:solidFill>
                <a:latin typeface="Arial Narrow" panose="020B0606020202030204" pitchFamily="34" charset="0"/>
              </a:rPr>
              <a:t>σκο</a:t>
            </a:r>
            <a:r>
              <a:rPr lang="en-US" sz="3200" b="1" dirty="0">
                <a:solidFill>
                  <a:srgbClr val="202122"/>
                </a:solidFill>
                <a:latin typeface="Arial Narrow" panose="020B0606020202030204" pitchFamily="34" charset="0"/>
              </a:rPr>
              <a:t>πός</a:t>
            </a:r>
            <a:r>
              <a:rPr lang="en-US" sz="3200" dirty="0">
                <a:solidFill>
                  <a:srgbClr val="202122"/>
                </a:solidFill>
                <a:latin typeface="Arial Narrow" panose="020B0606020202030204" pitchFamily="34" charset="0"/>
              </a:rPr>
              <a:t>) is a Greek word defined as "purpose". </a:t>
            </a:r>
            <a:endParaRPr lang="uk-UA" sz="3200" dirty="0">
              <a:solidFill>
                <a:srgbClr val="202122"/>
              </a:solidFill>
              <a:latin typeface="Arial Narrow" panose="020B0606020202030204" pitchFamily="34" charset="0"/>
            </a:endParaRPr>
          </a:p>
          <a:p>
            <a:r>
              <a:rPr lang="en-US" dirty="0">
                <a:solidFill>
                  <a:srgbClr val="202122"/>
                </a:solidFill>
                <a:latin typeface="Arial Narrow" panose="020B0606020202030204" pitchFamily="34" charset="0"/>
              </a:rPr>
              <a:t>It is a technical term, coined by Hans Vermeer, that represents the aim of a translation</a:t>
            </a:r>
            <a:r>
              <a:rPr lang="en-US" sz="3200" dirty="0">
                <a:solidFill>
                  <a:srgbClr val="202122"/>
                </a:solidFill>
                <a:latin typeface="Arial Narrow" panose="020B0606020202030204" pitchFamily="34" charset="0"/>
              </a:rPr>
              <a:t>.</a:t>
            </a:r>
            <a:endParaRPr lang="uk-UA" sz="3200" dirty="0">
              <a:solidFill>
                <a:srgbClr val="202122"/>
              </a:solidFill>
              <a:latin typeface="Arial Narrow" panose="020B0606020202030204" pitchFamily="34" charset="0"/>
            </a:endParaRPr>
          </a:p>
          <a:p>
            <a:endParaRPr lang="ru-RU" sz="3200" dirty="0">
              <a:latin typeface="Arial Narrow" panose="020B0606020202030204" pitchFamily="34" charset="0"/>
            </a:endParaRPr>
          </a:p>
        </p:txBody>
      </p:sp>
      <p:sp>
        <p:nvSpPr>
          <p:cNvPr id="3" name="Прямоугольник 2">
            <a:extLst>
              <a:ext uri="{FF2B5EF4-FFF2-40B4-BE49-F238E27FC236}">
                <a16:creationId xmlns:a16="http://schemas.microsoft.com/office/drawing/2014/main" id="{0B441C8A-91C9-4A7B-A23B-645E3C3E5317}"/>
              </a:ext>
            </a:extLst>
          </p:cNvPr>
          <p:cNvSpPr/>
          <p:nvPr/>
        </p:nvSpPr>
        <p:spPr>
          <a:xfrm>
            <a:off x="257908" y="6211669"/>
            <a:ext cx="11676184" cy="646331"/>
          </a:xfrm>
          <a:prstGeom prst="rect">
            <a:avLst/>
          </a:prstGeom>
        </p:spPr>
        <p:txBody>
          <a:bodyPr wrap="square">
            <a:spAutoFit/>
          </a:bodyPr>
          <a:lstStyle/>
          <a:p>
            <a:r>
              <a:rPr lang="en-GB" dirty="0"/>
              <a:t>https://uk.wikipedia.org/wiki/%D0%A1%D0%BA%D0%BE%D0%BF%D0%BE%D1%81-%D1%82%D0%B5%D0%BE%D1%80%D1%96%D1%8F</a:t>
            </a:r>
            <a:endParaRPr lang="ru-RU" dirty="0"/>
          </a:p>
        </p:txBody>
      </p:sp>
    </p:spTree>
    <p:extLst>
      <p:ext uri="{BB962C8B-B14F-4D97-AF65-F5344CB8AC3E}">
        <p14:creationId xmlns:p14="http://schemas.microsoft.com/office/powerpoint/2010/main" val="119316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46C2ACB-8898-4B3C-AA14-96B749B8AB18}"/>
              </a:ext>
            </a:extLst>
          </p:cNvPr>
          <p:cNvSpPr/>
          <p:nvPr/>
        </p:nvSpPr>
        <p:spPr>
          <a:xfrm>
            <a:off x="461889" y="252443"/>
            <a:ext cx="11268221" cy="4093428"/>
          </a:xfrm>
          <a:prstGeom prst="rect">
            <a:avLst/>
          </a:prstGeom>
        </p:spPr>
        <p:txBody>
          <a:bodyPr wrap="square">
            <a:spAutoFit/>
          </a:bodyPr>
          <a:lstStyle/>
          <a:p>
            <a:r>
              <a:rPr lang="en-US" sz="2000" dirty="0">
                <a:solidFill>
                  <a:srgbClr val="000000"/>
                </a:solidFill>
                <a:latin typeface="Arial Narrow" panose="020B0606020202030204" pitchFamily="34" charset="0"/>
              </a:rPr>
              <a:t>In </a:t>
            </a:r>
            <a:r>
              <a:rPr lang="en-US" sz="2000" b="1" dirty="0">
                <a:solidFill>
                  <a:srgbClr val="000000"/>
                </a:solidFill>
                <a:latin typeface="Arial Narrow" panose="020B0606020202030204" pitchFamily="34" charset="0"/>
              </a:rPr>
              <a:t>the </a:t>
            </a:r>
            <a:r>
              <a:rPr lang="en-US" sz="2000" b="1" dirty="0" err="1">
                <a:solidFill>
                  <a:srgbClr val="000000"/>
                </a:solidFill>
                <a:latin typeface="Arial Narrow" panose="020B0606020202030204" pitchFamily="34" charset="0"/>
              </a:rPr>
              <a:t>Skopos</a:t>
            </a:r>
            <a:r>
              <a:rPr lang="en-US" sz="2000" b="1" dirty="0">
                <a:solidFill>
                  <a:srgbClr val="000000"/>
                </a:solidFill>
                <a:latin typeface="Arial Narrow" panose="020B0606020202030204" pitchFamily="34" charset="0"/>
              </a:rPr>
              <a:t> theory</a:t>
            </a:r>
            <a:r>
              <a:rPr lang="en-US" sz="2000" dirty="0">
                <a:solidFill>
                  <a:srgbClr val="000000"/>
                </a:solidFill>
                <a:latin typeface="Arial Narrow" panose="020B0606020202030204" pitchFamily="34" charset="0"/>
              </a:rPr>
              <a:t>, the top-ranking rule is the “</a:t>
            </a:r>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rule”, which means a translational action is determined by its </a:t>
            </a:r>
            <a:r>
              <a:rPr lang="en-US" sz="2000" dirty="0" err="1">
                <a:solidFill>
                  <a:srgbClr val="000000"/>
                </a:solidFill>
                <a:latin typeface="Arial Narrow" panose="020B0606020202030204" pitchFamily="34" charset="0"/>
              </a:rPr>
              <a:t>Skopos</a:t>
            </a:r>
            <a:r>
              <a:rPr lang="en-US" sz="2000" i="1" dirty="0">
                <a:solidFill>
                  <a:srgbClr val="000000"/>
                </a:solidFill>
                <a:latin typeface="Arial Narrow" panose="020B0606020202030204" pitchFamily="34" charset="0"/>
              </a:rPr>
              <a:t>, </a:t>
            </a:r>
            <a:r>
              <a:rPr lang="en-US" sz="2000" dirty="0">
                <a:solidFill>
                  <a:srgbClr val="000000"/>
                </a:solidFill>
                <a:latin typeface="Arial Narrow" panose="020B0606020202030204" pitchFamily="34" charset="0"/>
              </a:rPr>
              <a:t>that is, “</a:t>
            </a:r>
            <a:r>
              <a:rPr lang="en-US" sz="2000" b="1" dirty="0">
                <a:solidFill>
                  <a:srgbClr val="000000"/>
                </a:solidFill>
                <a:latin typeface="Arial Narrow" panose="020B0606020202030204" pitchFamily="34" charset="0"/>
              </a:rPr>
              <a:t>the end justifies the means</a:t>
            </a:r>
            <a:r>
              <a:rPr lang="en-US" sz="2000" dirty="0">
                <a:solidFill>
                  <a:srgbClr val="000000"/>
                </a:solidFill>
                <a:latin typeface="Arial Narrow" panose="020B0606020202030204" pitchFamily="34" charset="0"/>
              </a:rPr>
              <a:t>”. </a:t>
            </a:r>
            <a:endParaRPr lang="uk-UA" sz="2000" dirty="0">
              <a:solidFill>
                <a:srgbClr val="000000"/>
              </a:solidFill>
              <a:latin typeface="Arial Narrow" panose="020B0606020202030204" pitchFamily="34" charset="0"/>
            </a:endParaRPr>
          </a:p>
          <a:p>
            <a:endParaRPr lang="en-US" sz="2000" dirty="0">
              <a:solidFill>
                <a:srgbClr val="000000"/>
              </a:solidFill>
              <a:latin typeface="Arial Narrow" panose="020B0606020202030204" pitchFamily="34" charset="0"/>
            </a:endParaRPr>
          </a:p>
          <a:p>
            <a:r>
              <a:rPr lang="en-US" sz="2000" b="1" dirty="0">
                <a:solidFill>
                  <a:srgbClr val="C00000"/>
                </a:solidFill>
                <a:latin typeface="Arial Narrow" panose="020B0606020202030204" pitchFamily="34" charset="0"/>
              </a:rPr>
              <a:t>Vermeer</a:t>
            </a:r>
            <a:r>
              <a:rPr lang="en-US" sz="2000" dirty="0">
                <a:solidFill>
                  <a:srgbClr val="000000"/>
                </a:solidFill>
                <a:latin typeface="Arial Narrow" panose="020B0606020202030204" pitchFamily="34" charset="0"/>
              </a:rPr>
              <a:t> explained the </a:t>
            </a:r>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rule as follows: </a:t>
            </a:r>
          </a:p>
          <a:p>
            <a:r>
              <a:rPr lang="en-US" sz="2000" dirty="0">
                <a:solidFill>
                  <a:srgbClr val="000000"/>
                </a:solidFill>
                <a:latin typeface="Arial Narrow" panose="020B0606020202030204" pitchFamily="34" charset="0"/>
              </a:rPr>
              <a:t>Translate/interpret/speak/write in a way that </a:t>
            </a:r>
            <a:r>
              <a:rPr lang="en-US" sz="2000" b="1" dirty="0">
                <a:solidFill>
                  <a:srgbClr val="000000"/>
                </a:solidFill>
                <a:latin typeface="Arial Narrow" panose="020B0606020202030204" pitchFamily="34" charset="0"/>
              </a:rPr>
              <a:t>enables your text</a:t>
            </a:r>
            <a:r>
              <a:rPr lang="en-US" sz="2000" dirty="0">
                <a:solidFill>
                  <a:srgbClr val="000000"/>
                </a:solidFill>
                <a:latin typeface="Arial Narrow" panose="020B0606020202030204" pitchFamily="34" charset="0"/>
              </a:rPr>
              <a:t>/translation </a:t>
            </a:r>
            <a:r>
              <a:rPr lang="en-US" sz="2000" b="1" dirty="0">
                <a:solidFill>
                  <a:srgbClr val="000000"/>
                </a:solidFill>
                <a:latin typeface="Arial Narrow" panose="020B0606020202030204" pitchFamily="34" charset="0"/>
              </a:rPr>
              <a:t>to function in the situation in which it is used </a:t>
            </a:r>
            <a:r>
              <a:rPr lang="en-US" sz="2000" dirty="0">
                <a:solidFill>
                  <a:srgbClr val="000000"/>
                </a:solidFill>
                <a:latin typeface="Arial Narrow" panose="020B0606020202030204" pitchFamily="34" charset="0"/>
              </a:rPr>
              <a:t>and </a:t>
            </a:r>
            <a:r>
              <a:rPr lang="en-US" sz="2000" b="1" dirty="0">
                <a:solidFill>
                  <a:srgbClr val="000000"/>
                </a:solidFill>
                <a:latin typeface="Arial Narrow" panose="020B0606020202030204" pitchFamily="34" charset="0"/>
              </a:rPr>
              <a:t>with the people who want to use it </a:t>
            </a:r>
            <a:r>
              <a:rPr lang="en-US" sz="2000" dirty="0">
                <a:solidFill>
                  <a:srgbClr val="000000"/>
                </a:solidFill>
                <a:latin typeface="Arial Narrow" panose="020B0606020202030204" pitchFamily="34" charset="0"/>
              </a:rPr>
              <a:t>and precisely </a:t>
            </a:r>
            <a:r>
              <a:rPr lang="en-US" sz="2000" b="1" dirty="0">
                <a:solidFill>
                  <a:srgbClr val="000000"/>
                </a:solidFill>
                <a:latin typeface="Arial Narrow" panose="020B0606020202030204" pitchFamily="34" charset="0"/>
              </a:rPr>
              <a:t>in the way they want it to function </a:t>
            </a:r>
            <a:r>
              <a:rPr lang="en-US" sz="2000" dirty="0">
                <a:solidFill>
                  <a:srgbClr val="000000"/>
                </a:solidFill>
                <a:latin typeface="Arial Narrow" panose="020B0606020202030204" pitchFamily="34" charset="0"/>
              </a:rPr>
              <a:t>(Vermeer, 1989, P. 20). </a:t>
            </a:r>
          </a:p>
          <a:p>
            <a:r>
              <a:rPr lang="en-US" sz="2000" dirty="0">
                <a:solidFill>
                  <a:srgbClr val="000000"/>
                </a:solidFill>
                <a:latin typeface="Arial Narrow" panose="020B0606020202030204" pitchFamily="34" charset="0"/>
              </a:rPr>
              <a:t>And then </a:t>
            </a:r>
            <a:r>
              <a:rPr lang="en-US" sz="2000" b="1" dirty="0">
                <a:solidFill>
                  <a:srgbClr val="000000"/>
                </a:solidFill>
                <a:latin typeface="Arial Narrow" panose="020B0606020202030204" pitchFamily="34" charset="0"/>
              </a:rPr>
              <a:t>Christiane Nord </a:t>
            </a:r>
            <a:r>
              <a:rPr lang="en-US" sz="2000" dirty="0">
                <a:solidFill>
                  <a:srgbClr val="000000"/>
                </a:solidFill>
                <a:latin typeface="Arial Narrow" panose="020B0606020202030204" pitchFamily="34" charset="0"/>
              </a:rPr>
              <a:t>further developed this theory. </a:t>
            </a:r>
            <a:endParaRPr lang="uk-UA" sz="2000" dirty="0">
              <a:solidFill>
                <a:srgbClr val="000000"/>
              </a:solidFill>
              <a:latin typeface="Arial Narrow" panose="020B0606020202030204" pitchFamily="34" charset="0"/>
            </a:endParaRPr>
          </a:p>
          <a:p>
            <a:endParaRPr lang="uk-UA" sz="2000" dirty="0">
              <a:solidFill>
                <a:srgbClr val="000000"/>
              </a:solidFill>
              <a:latin typeface="Arial Narrow" panose="020B0606020202030204" pitchFamily="34" charset="0"/>
            </a:endParaRPr>
          </a:p>
          <a:p>
            <a:r>
              <a:rPr lang="en-US" sz="2000" dirty="0">
                <a:solidFill>
                  <a:srgbClr val="000000"/>
                </a:solidFill>
                <a:latin typeface="Arial Narrow" panose="020B0606020202030204" pitchFamily="34" charset="0"/>
              </a:rPr>
              <a:t>In </a:t>
            </a:r>
            <a:r>
              <a:rPr lang="en-US" sz="2000" i="1" dirty="0">
                <a:solidFill>
                  <a:srgbClr val="000000"/>
                </a:solidFill>
                <a:latin typeface="Arial Narrow" panose="020B0606020202030204" pitchFamily="34" charset="0"/>
              </a:rPr>
              <a:t>Translating as a Purposeful Activity</a:t>
            </a:r>
            <a:r>
              <a:rPr lang="en-US" sz="2000" dirty="0">
                <a:solidFill>
                  <a:srgbClr val="000000"/>
                </a:solidFill>
                <a:latin typeface="Arial Narrow" panose="020B0606020202030204" pitchFamily="34" charset="0"/>
              </a:rPr>
              <a:t>, </a:t>
            </a:r>
            <a:r>
              <a:rPr lang="en-US" sz="2000" b="1" dirty="0">
                <a:solidFill>
                  <a:srgbClr val="C00000"/>
                </a:solidFill>
                <a:latin typeface="Arial Narrow" panose="020B0606020202030204" pitchFamily="34" charset="0"/>
              </a:rPr>
              <a:t>Nord</a:t>
            </a:r>
            <a:r>
              <a:rPr lang="en-US" sz="2000" dirty="0">
                <a:solidFill>
                  <a:srgbClr val="000000"/>
                </a:solidFill>
                <a:latin typeface="Arial Narrow" panose="020B0606020202030204" pitchFamily="34" charset="0"/>
              </a:rPr>
              <a:t> (1997) defined the </a:t>
            </a:r>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theory of translation as follows: </a:t>
            </a:r>
          </a:p>
          <a:p>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is a Greek word for “purpose”. According to </a:t>
            </a:r>
            <a:r>
              <a:rPr lang="en-US" sz="2000" dirty="0" err="1">
                <a:solidFill>
                  <a:srgbClr val="000000"/>
                </a:solidFill>
                <a:latin typeface="Arial Narrow" panose="020B0606020202030204" pitchFamily="34" charset="0"/>
              </a:rPr>
              <a:t>Skopostheorie</a:t>
            </a:r>
            <a:r>
              <a:rPr lang="en-US" sz="2000" dirty="0">
                <a:solidFill>
                  <a:srgbClr val="000000"/>
                </a:solidFill>
                <a:latin typeface="Arial Narrow" panose="020B0606020202030204" pitchFamily="34" charset="0"/>
              </a:rPr>
              <a:t> (the theory that applies the notion of </a:t>
            </a:r>
            <a:r>
              <a:rPr lang="en-US" sz="2000" dirty="0" err="1">
                <a:solidFill>
                  <a:srgbClr val="000000"/>
                </a:solidFill>
                <a:latin typeface="Arial Narrow" panose="020B0606020202030204" pitchFamily="34" charset="0"/>
              </a:rPr>
              <a:t>Skopos</a:t>
            </a:r>
            <a:r>
              <a:rPr lang="en-US" sz="2000" dirty="0">
                <a:solidFill>
                  <a:srgbClr val="000000"/>
                </a:solidFill>
                <a:latin typeface="Arial Narrow" panose="020B0606020202030204" pitchFamily="34" charset="0"/>
              </a:rPr>
              <a:t> to translation), </a:t>
            </a:r>
            <a:r>
              <a:rPr lang="en-US" sz="2000" b="1" dirty="0">
                <a:solidFill>
                  <a:srgbClr val="000000"/>
                </a:solidFill>
                <a:latin typeface="Arial Narrow" panose="020B0606020202030204" pitchFamily="34" charset="0"/>
              </a:rPr>
              <a:t>the prime principle determining any translation process is the purpose (</a:t>
            </a:r>
            <a:r>
              <a:rPr lang="en-US" sz="2000" b="1" dirty="0" err="1">
                <a:solidFill>
                  <a:srgbClr val="000000"/>
                </a:solidFill>
                <a:latin typeface="Arial Narrow" panose="020B0606020202030204" pitchFamily="34" charset="0"/>
              </a:rPr>
              <a:t>Skopos</a:t>
            </a:r>
            <a:r>
              <a:rPr lang="en-US" sz="2000" b="1" dirty="0">
                <a:solidFill>
                  <a:srgbClr val="000000"/>
                </a:solidFill>
                <a:latin typeface="Arial Narrow" panose="020B0606020202030204" pitchFamily="34" charset="0"/>
              </a:rPr>
              <a:t>) of the overall translational action</a:t>
            </a:r>
            <a:r>
              <a:rPr lang="en-US" sz="2000" dirty="0">
                <a:solidFill>
                  <a:srgbClr val="000000"/>
                </a:solidFill>
                <a:latin typeface="Arial Narrow" panose="020B0606020202030204" pitchFamily="34" charset="0"/>
              </a:rPr>
              <a:t> (Nord, 1997, P. 27). </a:t>
            </a:r>
            <a:endParaRPr lang="ru-RU" sz="2000" dirty="0">
              <a:latin typeface="Arial Narrow" panose="020B0606020202030204" pitchFamily="34" charset="0"/>
            </a:endParaRPr>
          </a:p>
        </p:txBody>
      </p:sp>
      <p:sp>
        <p:nvSpPr>
          <p:cNvPr id="3" name="Прямоугольник 2">
            <a:extLst>
              <a:ext uri="{FF2B5EF4-FFF2-40B4-BE49-F238E27FC236}">
                <a16:creationId xmlns:a16="http://schemas.microsoft.com/office/drawing/2014/main" id="{AADAEA2F-768E-4270-BD94-BA9C057D514E}"/>
              </a:ext>
            </a:extLst>
          </p:cNvPr>
          <p:cNvSpPr/>
          <p:nvPr/>
        </p:nvSpPr>
        <p:spPr>
          <a:xfrm>
            <a:off x="461889" y="4474755"/>
            <a:ext cx="11268220" cy="2031325"/>
          </a:xfrm>
          <a:prstGeom prst="rect">
            <a:avLst/>
          </a:prstGeom>
          <a:ln w="28575">
            <a:solidFill>
              <a:schemeClr val="tx1"/>
            </a:solidFill>
          </a:ln>
        </p:spPr>
        <p:txBody>
          <a:bodyPr wrap="square">
            <a:spAutoFit/>
          </a:bodyPr>
          <a:lstStyle/>
          <a:p>
            <a:r>
              <a:rPr lang="en-US" dirty="0">
                <a:solidFill>
                  <a:srgbClr val="000000"/>
                </a:solidFill>
                <a:latin typeface="Arial Narrow" panose="020B0606020202030204" pitchFamily="34" charset="0"/>
              </a:rPr>
              <a:t>According to </a:t>
            </a:r>
            <a:r>
              <a:rPr lang="en-US" dirty="0" err="1">
                <a:solidFill>
                  <a:srgbClr val="000000"/>
                </a:solidFill>
                <a:latin typeface="Arial Narrow" panose="020B0606020202030204" pitchFamily="34" charset="0"/>
              </a:rPr>
              <a:t>Skopos</a:t>
            </a:r>
            <a:r>
              <a:rPr lang="en-US" dirty="0">
                <a:solidFill>
                  <a:srgbClr val="000000"/>
                </a:solidFill>
                <a:latin typeface="Arial Narrow" panose="020B0606020202030204" pitchFamily="34" charset="0"/>
              </a:rPr>
              <a:t> theory, most translations involve </a:t>
            </a:r>
            <a:r>
              <a:rPr lang="en-US" b="1" dirty="0">
                <a:solidFill>
                  <a:srgbClr val="000000"/>
                </a:solidFill>
                <a:latin typeface="Arial Narrow" panose="020B0606020202030204" pitchFamily="34" charset="0"/>
              </a:rPr>
              <a:t>more than one purpose </a:t>
            </a:r>
            <a:r>
              <a:rPr lang="en-US" dirty="0">
                <a:solidFill>
                  <a:srgbClr val="000000"/>
                </a:solidFill>
                <a:latin typeface="Arial Narrow" panose="020B0606020202030204" pitchFamily="34" charset="0"/>
              </a:rPr>
              <a:t>that may be closely connected in a hierarchical order. For a translational action, owing to various agents and factors involved, there must be more than one purpose to achieve. They are divided into </a:t>
            </a:r>
            <a:r>
              <a:rPr lang="en-US" b="1" dirty="0">
                <a:solidFill>
                  <a:srgbClr val="000000"/>
                </a:solidFill>
                <a:latin typeface="Arial Narrow" panose="020B0606020202030204" pitchFamily="34" charset="0"/>
              </a:rPr>
              <a:t>three major groups </a:t>
            </a:r>
            <a:r>
              <a:rPr lang="en-US" dirty="0">
                <a:solidFill>
                  <a:srgbClr val="000000"/>
                </a:solidFill>
                <a:latin typeface="Arial Narrow" panose="020B0606020202030204" pitchFamily="34" charset="0"/>
              </a:rPr>
              <a:t>by Nord: </a:t>
            </a:r>
            <a:endParaRPr lang="uk-UA" dirty="0">
              <a:solidFill>
                <a:srgbClr val="000000"/>
              </a:solidFill>
              <a:latin typeface="Arial Narrow" panose="020B0606020202030204" pitchFamily="34" charset="0"/>
            </a:endParaRPr>
          </a:p>
          <a:p>
            <a:pPr marL="285750" indent="-285750">
              <a:buFont typeface="Wingdings" panose="05000000000000000000" pitchFamily="2" charset="2"/>
              <a:buChar char="Ø"/>
            </a:pPr>
            <a:r>
              <a:rPr lang="en-US" dirty="0">
                <a:solidFill>
                  <a:srgbClr val="000000"/>
                </a:solidFill>
                <a:latin typeface="Arial Narrow" panose="020B0606020202030204" pitchFamily="34" charset="0"/>
              </a:rPr>
              <a:t>“the </a:t>
            </a:r>
            <a:r>
              <a:rPr lang="en-US" b="1" dirty="0">
                <a:solidFill>
                  <a:srgbClr val="000000"/>
                </a:solidFill>
                <a:latin typeface="Arial Narrow" panose="020B0606020202030204" pitchFamily="34" charset="0"/>
              </a:rPr>
              <a:t>general purpose </a:t>
            </a:r>
            <a:r>
              <a:rPr lang="en-US" dirty="0">
                <a:solidFill>
                  <a:srgbClr val="000000"/>
                </a:solidFill>
                <a:latin typeface="Arial Narrow" panose="020B0606020202030204" pitchFamily="34" charset="0"/>
              </a:rPr>
              <a:t>aimed at by the translator (perhaps to earn a living); </a:t>
            </a:r>
            <a:endParaRPr lang="uk-UA" dirty="0">
              <a:solidFill>
                <a:srgbClr val="000000"/>
              </a:solidFill>
              <a:latin typeface="Arial Narrow" panose="020B0606020202030204" pitchFamily="34" charset="0"/>
            </a:endParaRPr>
          </a:p>
          <a:p>
            <a:pPr marL="285750" indent="-285750">
              <a:buFont typeface="Wingdings" panose="05000000000000000000" pitchFamily="2" charset="2"/>
              <a:buChar char="Ø"/>
            </a:pPr>
            <a:r>
              <a:rPr lang="en-US" dirty="0">
                <a:solidFill>
                  <a:srgbClr val="000000"/>
                </a:solidFill>
                <a:latin typeface="Arial Narrow" panose="020B0606020202030204" pitchFamily="34" charset="0"/>
              </a:rPr>
              <a:t>the </a:t>
            </a:r>
            <a:r>
              <a:rPr lang="en-US" b="1" dirty="0">
                <a:solidFill>
                  <a:srgbClr val="000000"/>
                </a:solidFill>
                <a:latin typeface="Arial Narrow" panose="020B0606020202030204" pitchFamily="34" charset="0"/>
              </a:rPr>
              <a:t>communicative purpose </a:t>
            </a:r>
            <a:r>
              <a:rPr lang="en-US" dirty="0">
                <a:solidFill>
                  <a:srgbClr val="000000"/>
                </a:solidFill>
                <a:latin typeface="Arial Narrow" panose="020B0606020202030204" pitchFamily="34" charset="0"/>
              </a:rPr>
              <a:t>aimed at by the target text in the target situation (perhaps to instruct the readers) </a:t>
            </a:r>
            <a:endParaRPr lang="uk-UA" dirty="0">
              <a:solidFill>
                <a:srgbClr val="000000"/>
              </a:solidFill>
              <a:latin typeface="Arial Narrow" panose="020B0606020202030204" pitchFamily="34" charset="0"/>
            </a:endParaRPr>
          </a:p>
          <a:p>
            <a:pPr marL="285750" indent="-285750">
              <a:buFont typeface="Wingdings" panose="05000000000000000000" pitchFamily="2" charset="2"/>
              <a:buChar char="Ø"/>
            </a:pPr>
            <a:r>
              <a:rPr lang="en-US" b="1" dirty="0">
                <a:solidFill>
                  <a:srgbClr val="000000"/>
                </a:solidFill>
                <a:latin typeface="Arial Narrow" panose="020B0606020202030204" pitchFamily="34" charset="0"/>
              </a:rPr>
              <a:t>the purpose aimed at by a particular translation strategy or procedure</a:t>
            </a:r>
            <a:r>
              <a:rPr lang="en-US" dirty="0">
                <a:solidFill>
                  <a:srgbClr val="000000"/>
                </a:solidFill>
                <a:latin typeface="Arial Narrow" panose="020B0606020202030204" pitchFamily="34" charset="0"/>
              </a:rPr>
              <a:t> (perhaps to enrich the target language)” (Nord, 2001,P. 27). </a:t>
            </a:r>
            <a:endParaRPr lang="ru-RU" dirty="0">
              <a:latin typeface="Arial Narrow" panose="020B0606020202030204" pitchFamily="34" charset="0"/>
            </a:endParaRPr>
          </a:p>
        </p:txBody>
      </p:sp>
    </p:spTree>
    <p:extLst>
      <p:ext uri="{BB962C8B-B14F-4D97-AF65-F5344CB8AC3E}">
        <p14:creationId xmlns:p14="http://schemas.microsoft.com/office/powerpoint/2010/main" val="216035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2FC21FFC-04C0-4B5F-B06C-C6DDFC79A005}"/>
              </a:ext>
            </a:extLst>
          </p:cNvPr>
          <p:cNvSpPr/>
          <p:nvPr/>
        </p:nvSpPr>
        <p:spPr>
          <a:xfrm>
            <a:off x="3256643" y="537029"/>
            <a:ext cx="5500914" cy="972457"/>
          </a:xfrm>
          <a:prstGeom prst="rect">
            <a:avLst/>
          </a:prstGeom>
          <a:gradFill>
            <a:gsLst>
              <a:gs pos="60000">
                <a:schemeClr val="bg1">
                  <a:tint val="90000"/>
                  <a:lumMod val="110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dirty="0">
                <a:solidFill>
                  <a:srgbClr val="0070C0"/>
                </a:solidFill>
              </a:rPr>
              <a:t>точність</a:t>
            </a:r>
            <a:r>
              <a:rPr lang="ru-RU" sz="4400" dirty="0">
                <a:solidFill>
                  <a:srgbClr val="0070C0"/>
                </a:solidFill>
              </a:rPr>
              <a:t> перекладу   </a:t>
            </a:r>
          </a:p>
        </p:txBody>
      </p:sp>
      <p:sp>
        <p:nvSpPr>
          <p:cNvPr id="3" name="Овал 2">
            <a:extLst>
              <a:ext uri="{FF2B5EF4-FFF2-40B4-BE49-F238E27FC236}">
                <a16:creationId xmlns:a16="http://schemas.microsoft.com/office/drawing/2014/main" id="{B1FEF2BE-B6F0-49BB-99D0-C7203EDC68C8}"/>
              </a:ext>
            </a:extLst>
          </p:cNvPr>
          <p:cNvSpPr/>
          <p:nvPr/>
        </p:nvSpPr>
        <p:spPr>
          <a:xfrm>
            <a:off x="918031" y="2004786"/>
            <a:ext cx="1770742" cy="15965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6000" b="1" dirty="0">
                <a:ln w="22225">
                  <a:solidFill>
                    <a:schemeClr val="accent2"/>
                  </a:solidFill>
                  <a:prstDash val="solid"/>
                </a:ln>
                <a:solidFill>
                  <a:schemeClr val="accent2">
                    <a:lumMod val="40000"/>
                    <a:lumOff val="60000"/>
                  </a:schemeClr>
                </a:solidFill>
              </a:rPr>
              <a:t>ТО</a:t>
            </a:r>
            <a:endParaRPr lang="ru-RU" sz="6000" b="1" dirty="0">
              <a:ln w="22225">
                <a:solidFill>
                  <a:schemeClr val="accent2"/>
                </a:solidFill>
                <a:prstDash val="solid"/>
              </a:ln>
              <a:solidFill>
                <a:schemeClr val="accent2">
                  <a:lumMod val="40000"/>
                  <a:lumOff val="60000"/>
                </a:schemeClr>
              </a:solidFill>
            </a:endParaRPr>
          </a:p>
        </p:txBody>
      </p:sp>
      <p:sp>
        <p:nvSpPr>
          <p:cNvPr id="4" name="Овал 3">
            <a:extLst>
              <a:ext uri="{FF2B5EF4-FFF2-40B4-BE49-F238E27FC236}">
                <a16:creationId xmlns:a16="http://schemas.microsoft.com/office/drawing/2014/main" id="{E8B29BAE-4A16-4843-96DB-C756B3187C68}"/>
              </a:ext>
            </a:extLst>
          </p:cNvPr>
          <p:cNvSpPr/>
          <p:nvPr/>
        </p:nvSpPr>
        <p:spPr>
          <a:xfrm>
            <a:off x="9234712" y="2004786"/>
            <a:ext cx="2039257" cy="17453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000" b="1" dirty="0">
                <a:ln w="22225">
                  <a:solidFill>
                    <a:schemeClr val="accent2"/>
                  </a:solidFill>
                  <a:prstDash val="solid"/>
                </a:ln>
                <a:solidFill>
                  <a:schemeClr val="accent2">
                    <a:lumMod val="40000"/>
                    <a:lumOff val="60000"/>
                  </a:schemeClr>
                </a:solidFill>
              </a:rPr>
              <a:t>ТП</a:t>
            </a:r>
            <a:endParaRPr lang="ru-RU" sz="8000" b="1" dirty="0">
              <a:ln w="22225">
                <a:solidFill>
                  <a:schemeClr val="accent2"/>
                </a:solidFill>
                <a:prstDash val="solid"/>
              </a:ln>
              <a:solidFill>
                <a:schemeClr val="accent2">
                  <a:lumMod val="40000"/>
                  <a:lumOff val="60000"/>
                </a:schemeClr>
              </a:solidFill>
            </a:endParaRPr>
          </a:p>
        </p:txBody>
      </p:sp>
      <p:sp>
        <p:nvSpPr>
          <p:cNvPr id="5" name="Стрелка: вправо 4">
            <a:extLst>
              <a:ext uri="{FF2B5EF4-FFF2-40B4-BE49-F238E27FC236}">
                <a16:creationId xmlns:a16="http://schemas.microsoft.com/office/drawing/2014/main" id="{1AC9DD31-1BDC-496D-9DC5-407A27F728CF}"/>
              </a:ext>
            </a:extLst>
          </p:cNvPr>
          <p:cNvSpPr/>
          <p:nvPr/>
        </p:nvSpPr>
        <p:spPr>
          <a:xfrm>
            <a:off x="3256643" y="2153557"/>
            <a:ext cx="5684157" cy="1596572"/>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err="1"/>
              <a:t>функціональна</a:t>
            </a:r>
            <a:r>
              <a:rPr lang="ru-RU" dirty="0"/>
              <a:t>, а </a:t>
            </a:r>
            <a:r>
              <a:rPr lang="ru-RU" sz="2800" dirty="0"/>
              <a:t>не</a:t>
            </a:r>
            <a:r>
              <a:rPr lang="ru-RU" dirty="0"/>
              <a:t> </a:t>
            </a:r>
            <a:r>
              <a:rPr lang="ru-RU" sz="2000" b="1" dirty="0"/>
              <a:t>формальна</a:t>
            </a:r>
            <a:r>
              <a:rPr lang="ru-RU" dirty="0"/>
              <a:t> </a:t>
            </a:r>
            <a:r>
              <a:rPr lang="ru-RU" dirty="0" err="1"/>
              <a:t>відповідність</a:t>
            </a:r>
            <a:r>
              <a:rPr lang="ru-RU" dirty="0"/>
              <a:t> </a:t>
            </a:r>
            <a:r>
              <a:rPr lang="ru-RU" dirty="0" err="1"/>
              <a:t>оригіналу</a:t>
            </a:r>
            <a:endParaRPr lang="ru-RU" dirty="0"/>
          </a:p>
        </p:txBody>
      </p:sp>
      <p:sp>
        <p:nvSpPr>
          <p:cNvPr id="6" name="Прямоугольник 5">
            <a:extLst>
              <a:ext uri="{FF2B5EF4-FFF2-40B4-BE49-F238E27FC236}">
                <a16:creationId xmlns:a16="http://schemas.microsoft.com/office/drawing/2014/main" id="{4C06F36F-DCA3-4920-B813-6CD915E1F128}"/>
              </a:ext>
            </a:extLst>
          </p:cNvPr>
          <p:cNvSpPr/>
          <p:nvPr/>
        </p:nvSpPr>
        <p:spPr>
          <a:xfrm>
            <a:off x="1088572" y="4192815"/>
            <a:ext cx="6096000" cy="774507"/>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party went out. The bar was now practically empty.</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 felt in my pocket for change.</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74FB1639-CAD7-4004-A154-4301BA9F131E}"/>
              </a:ext>
            </a:extLst>
          </p:cNvPr>
          <p:cNvSpPr/>
          <p:nvPr/>
        </p:nvSpPr>
        <p:spPr>
          <a:xfrm>
            <a:off x="6007100" y="4431451"/>
            <a:ext cx="6096000" cy="873572"/>
          </a:xfrm>
          <a:prstGeom prst="rect">
            <a:avLst/>
          </a:prstGeom>
        </p:spPr>
        <p:txBody>
          <a:bodyPr>
            <a:spAutoFit/>
          </a:bodyPr>
          <a:lstStyle/>
          <a:p>
            <a:pPr indent="288290">
              <a:lnSpc>
                <a:spcPct val="150000"/>
              </a:lnSpc>
              <a:spcAft>
                <a:spcPts val="0"/>
              </a:spcAft>
            </a:pPr>
            <a:r>
              <a:rPr lang="uk-UA" dirty="0">
                <a:latin typeface="Times New Roman" panose="02020603050405020304" pitchFamily="18" charset="0"/>
                <a:ea typeface="Times New Roman" panose="02020603050405020304" pitchFamily="18" charset="0"/>
              </a:rPr>
              <a:t>Вечірка закінчилася. Кав’ярня майже спорожніла. Я поплескав по кишені, шукаючи дрібні гроші.</a:t>
            </a:r>
            <a:endParaRPr lang="ru-RU" dirty="0">
              <a:latin typeface="Times New Roman" panose="02020603050405020304" pitchFamily="18" charset="0"/>
              <a:ea typeface="Times New Roman" panose="02020603050405020304" pitchFamily="18" charset="0"/>
            </a:endParaRPr>
          </a:p>
        </p:txBody>
      </p:sp>
      <p:sp>
        <p:nvSpPr>
          <p:cNvPr id="8" name="Прямоугольник 7">
            <a:extLst>
              <a:ext uri="{FF2B5EF4-FFF2-40B4-BE49-F238E27FC236}">
                <a16:creationId xmlns:a16="http://schemas.microsoft.com/office/drawing/2014/main" id="{58628587-E1F5-4A54-BD09-D2CF191D7AB6}"/>
              </a:ext>
            </a:extLst>
          </p:cNvPr>
          <p:cNvSpPr/>
          <p:nvPr/>
        </p:nvSpPr>
        <p:spPr>
          <a:xfrm>
            <a:off x="569688" y="5261965"/>
            <a:ext cx="6096000" cy="1200329"/>
          </a:xfrm>
          <a:prstGeom prst="rect">
            <a:avLst/>
          </a:prstGeom>
        </p:spPr>
        <p:txBody>
          <a:bodyPr>
            <a:spAutoFit/>
          </a:bodyPr>
          <a:lstStyle/>
          <a:p>
            <a:r>
              <a:rPr lang="uk-UA" dirty="0">
                <a:solidFill>
                  <a:srgbClr val="000000"/>
                </a:solidFill>
                <a:latin typeface="Times New Roman" panose="02020603050405020304" pitchFamily="18" charset="0"/>
              </a:rPr>
              <a:t>Компанія пішла геть. Бар нанівець спорожнів. Я </a:t>
            </a:r>
            <a:r>
              <a:rPr lang="uk-UA" dirty="0" err="1">
                <a:solidFill>
                  <a:srgbClr val="000000"/>
                </a:solidFill>
                <a:latin typeface="Times New Roman" panose="02020603050405020304" pitchFamily="18" charset="0"/>
              </a:rPr>
              <a:t>поліз</a:t>
            </a:r>
            <a:r>
              <a:rPr lang="uk-UA" dirty="0">
                <a:solidFill>
                  <a:srgbClr val="000000"/>
                </a:solidFill>
                <a:latin typeface="Times New Roman" panose="02020603050405020304" pitchFamily="18" charset="0"/>
              </a:rPr>
              <a:t> в кишеню за дріб’язком.</a:t>
            </a:r>
            <a:endParaRPr lang="uk-UA" dirty="0"/>
          </a:p>
          <a:p>
            <a:br>
              <a:rPr lang="ru-RU" dirty="0"/>
            </a:br>
            <a:endParaRPr lang="ru-RU" dirty="0"/>
          </a:p>
        </p:txBody>
      </p:sp>
      <p:sp>
        <p:nvSpPr>
          <p:cNvPr id="9" name="Прямоугольник 8">
            <a:extLst>
              <a:ext uri="{FF2B5EF4-FFF2-40B4-BE49-F238E27FC236}">
                <a16:creationId xmlns:a16="http://schemas.microsoft.com/office/drawing/2014/main" id="{E9BF67A7-3867-49D7-B44A-F604375E70F1}"/>
              </a:ext>
            </a:extLst>
          </p:cNvPr>
          <p:cNvSpPr/>
          <p:nvPr/>
        </p:nvSpPr>
        <p:spPr>
          <a:xfrm>
            <a:off x="3256643" y="5986345"/>
            <a:ext cx="6096000" cy="1354217"/>
          </a:xfrm>
          <a:prstGeom prst="rect">
            <a:avLst/>
          </a:prstGeom>
        </p:spPr>
        <p:txBody>
          <a:bodyPr>
            <a:spAutoFit/>
          </a:bodyPr>
          <a:lstStyle/>
          <a:p>
            <a:pPr>
              <a:spcBef>
                <a:spcPts val="1200"/>
              </a:spcBef>
              <a:spcAft>
                <a:spcPts val="1200"/>
              </a:spcAft>
            </a:pPr>
            <a:r>
              <a:rPr lang="ru-RU" dirty="0" err="1">
                <a:solidFill>
                  <a:srgbClr val="000000"/>
                </a:solidFill>
                <a:latin typeface="Times New Roman" panose="02020603050405020304" pitchFamily="18" charset="0"/>
                <a:cs typeface="Times New Roman" panose="02020603050405020304" pitchFamily="18" charset="0"/>
              </a:rPr>
              <a:t>Туса</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закінчилася</a:t>
            </a:r>
            <a:r>
              <a:rPr lang="ru-RU" dirty="0">
                <a:solidFill>
                  <a:srgbClr val="000000"/>
                </a:solidFill>
                <a:latin typeface="Times New Roman" panose="02020603050405020304" pitchFamily="18" charset="0"/>
                <a:cs typeface="Times New Roman" panose="02020603050405020304" pitchFamily="18" charset="0"/>
              </a:rPr>
              <a:t>. Бар </a:t>
            </a:r>
            <a:r>
              <a:rPr lang="ru-RU" dirty="0" err="1">
                <a:solidFill>
                  <a:srgbClr val="000000"/>
                </a:solidFill>
                <a:latin typeface="Times New Roman" panose="02020603050405020304" pitchFamily="18" charset="0"/>
                <a:cs typeface="Times New Roman" panose="02020603050405020304" pitchFamily="18" charset="0"/>
              </a:rPr>
              <a:t>майже</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спорожнів</a:t>
            </a:r>
            <a:r>
              <a:rPr lang="ru-RU" dirty="0">
                <a:solidFill>
                  <a:srgbClr val="000000"/>
                </a:solidFill>
                <a:latin typeface="Times New Roman" panose="02020603050405020304" pitchFamily="18" charset="0"/>
                <a:cs typeface="Times New Roman" panose="02020603050405020304" pitchFamily="18" charset="0"/>
              </a:rPr>
              <a:t>. Я поплескав свою кишеню у </a:t>
            </a:r>
            <a:r>
              <a:rPr lang="ru-RU" dirty="0" err="1">
                <a:solidFill>
                  <a:srgbClr val="000000"/>
                </a:solidFill>
                <a:latin typeface="Times New Roman" panose="02020603050405020304" pitchFamily="18" charset="0"/>
                <a:cs typeface="Times New Roman" panose="02020603050405020304" pitchFamily="18" charset="0"/>
              </a:rPr>
              <a:t>пошуках</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latin typeface="Times New Roman" panose="02020603050405020304" pitchFamily="18" charset="0"/>
                <a:cs typeface="Times New Roman" panose="02020603050405020304" pitchFamily="18" charset="0"/>
              </a:rPr>
              <a:t>дрібних</a:t>
            </a:r>
            <a:r>
              <a:rPr lang="ru-RU" dirty="0">
                <a:solidFill>
                  <a:srgbClr val="000000"/>
                </a:solidFill>
                <a:latin typeface="Times New Roman" panose="02020603050405020304" pitchFamily="18" charset="0"/>
                <a:cs typeface="Times New Roman" panose="02020603050405020304" pitchFamily="18" charset="0"/>
              </a:rPr>
              <a:t> грошей.</a:t>
            </a:r>
            <a:endParaRPr lang="ru-RU" dirty="0">
              <a:latin typeface="Times New Roman" panose="02020603050405020304" pitchFamily="18" charset="0"/>
              <a:cs typeface="Times New Roman" panose="02020603050405020304" pitchFamily="18" charset="0"/>
            </a:endParaRPr>
          </a:p>
          <a:p>
            <a:br>
              <a:rPr lang="ru-RU" dirty="0"/>
            </a:br>
            <a:endParaRPr lang="ru-RU" dirty="0"/>
          </a:p>
        </p:txBody>
      </p:sp>
    </p:spTree>
    <p:extLst>
      <p:ext uri="{BB962C8B-B14F-4D97-AF65-F5344CB8AC3E}">
        <p14:creationId xmlns:p14="http://schemas.microsoft.com/office/powerpoint/2010/main" val="2743787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5208088-FC22-4B8D-BBDE-085BFBDF9081}"/>
              </a:ext>
            </a:extLst>
          </p:cNvPr>
          <p:cNvSpPr/>
          <p:nvPr/>
        </p:nvSpPr>
        <p:spPr>
          <a:xfrm>
            <a:off x="407962" y="640808"/>
            <a:ext cx="11099409" cy="2677656"/>
          </a:xfrm>
          <a:prstGeom prst="rect">
            <a:avLst/>
          </a:prstGeom>
        </p:spPr>
        <p:txBody>
          <a:bodyPr wrap="square">
            <a:spAutoFit/>
          </a:bodyPr>
          <a:lstStyle/>
          <a:p>
            <a:r>
              <a:rPr lang="ru-RU" sz="2400" b="1" dirty="0">
                <a:solidFill>
                  <a:srgbClr val="202122"/>
                </a:solidFill>
                <a:latin typeface="Arial Narrow" panose="020B0606020202030204" pitchFamily="34" charset="0"/>
              </a:rPr>
              <a:t>Формальна та </a:t>
            </a:r>
            <a:r>
              <a:rPr lang="ru-RU" sz="2400" b="1" dirty="0" err="1">
                <a:solidFill>
                  <a:srgbClr val="202122"/>
                </a:solidFill>
                <a:latin typeface="Arial Narrow" panose="020B0606020202030204" pitchFamily="34" charset="0"/>
              </a:rPr>
              <a:t>динамічна</a:t>
            </a:r>
            <a:r>
              <a:rPr lang="ru-RU" sz="2400" b="1" dirty="0">
                <a:solidFill>
                  <a:srgbClr val="202122"/>
                </a:solidFill>
                <a:latin typeface="Arial Narrow" panose="020B0606020202030204" pitchFamily="34" charset="0"/>
              </a:rPr>
              <a:t> </a:t>
            </a:r>
            <a:r>
              <a:rPr lang="ru-RU" sz="2400" b="1" dirty="0" err="1">
                <a:solidFill>
                  <a:srgbClr val="202122"/>
                </a:solidFill>
                <a:latin typeface="Arial Narrow" panose="020B0606020202030204" pitchFamily="34" charset="0"/>
              </a:rPr>
              <a:t>еквівалентність</a:t>
            </a:r>
            <a:r>
              <a:rPr lang="ru-RU" sz="2400" dirty="0">
                <a:solidFill>
                  <a:srgbClr val="202122"/>
                </a:solidFill>
                <a:latin typeface="Arial Narrow" panose="020B0606020202030204" pitchFamily="34" charset="0"/>
              </a:rPr>
              <a:t> – </a:t>
            </a:r>
            <a:r>
              <a:rPr lang="ru-RU" sz="2400" dirty="0" err="1">
                <a:solidFill>
                  <a:srgbClr val="202122"/>
                </a:solidFill>
                <a:latin typeface="Arial Narrow" panose="020B0606020202030204" pitchFamily="34" charset="0"/>
              </a:rPr>
              <a:t>це</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дві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різних</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техніки</a:t>
            </a:r>
            <a:r>
              <a:rPr lang="ru-RU" sz="2400" dirty="0">
                <a:solidFill>
                  <a:srgbClr val="202122"/>
                </a:solidFill>
                <a:latin typeface="Arial Narrow" panose="020B0606020202030204" pitchFamily="34" charset="0"/>
              </a:rPr>
              <a:t> перекладу, </a:t>
            </a:r>
            <a:r>
              <a:rPr lang="ru-RU" sz="2400" dirty="0" err="1">
                <a:solidFill>
                  <a:srgbClr val="202122"/>
                </a:solidFill>
                <a:latin typeface="Arial Narrow" panose="020B0606020202030204" pitchFamily="34" charset="0"/>
              </a:rPr>
              <a:t>які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використовуються</a:t>
            </a:r>
            <a:r>
              <a:rPr lang="ru-RU" sz="2400" dirty="0">
                <a:solidFill>
                  <a:srgbClr val="202122"/>
                </a:solidFill>
                <a:latin typeface="Arial Narrow" panose="020B0606020202030204" pitchFamily="34" charset="0"/>
              </a:rPr>
              <a:t> для </a:t>
            </a:r>
            <a:r>
              <a:rPr lang="ru-RU" sz="2400" dirty="0" err="1">
                <a:solidFill>
                  <a:srgbClr val="202122"/>
                </a:solidFill>
                <a:latin typeface="Arial Narrow" panose="020B0606020202030204" pitchFamily="34" charset="0"/>
              </a:rPr>
              <a:t>досягнення</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різних</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рівнів</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відповідності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між</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оригінальним</a:t>
            </a:r>
            <a:r>
              <a:rPr lang="ru-RU" sz="2400" dirty="0">
                <a:solidFill>
                  <a:srgbClr val="202122"/>
                </a:solidFill>
                <a:latin typeface="Arial Narrow" panose="020B0606020202030204" pitchFamily="34" charset="0"/>
              </a:rPr>
              <a:t> текстом та перекладом. </a:t>
            </a:r>
          </a:p>
          <a:p>
            <a:endParaRPr lang="ru-RU" sz="2400" dirty="0">
              <a:solidFill>
                <a:srgbClr val="202122"/>
              </a:solidFill>
              <a:latin typeface="Arial Narrow" panose="020B0606020202030204" pitchFamily="34" charset="0"/>
            </a:endParaRPr>
          </a:p>
          <a:p>
            <a:r>
              <a:rPr lang="ru-RU" sz="2400" dirty="0" err="1">
                <a:solidFill>
                  <a:srgbClr val="202122"/>
                </a:solidFill>
                <a:latin typeface="Arial Narrow" panose="020B0606020202030204" pitchFamily="34" charset="0"/>
              </a:rPr>
              <a:t>Обидві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техніки</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використовуються</a:t>
            </a:r>
            <a:r>
              <a:rPr lang="ru-RU" sz="2400" dirty="0">
                <a:solidFill>
                  <a:srgbClr val="202122"/>
                </a:solidFill>
                <a:latin typeface="Arial Narrow" panose="020B0606020202030204" pitchFamily="34" charset="0"/>
              </a:rPr>
              <a:t> при </a:t>
            </a:r>
            <a:r>
              <a:rPr lang="ru-RU" sz="2400" dirty="0" err="1">
                <a:solidFill>
                  <a:srgbClr val="202122"/>
                </a:solidFill>
                <a:latin typeface="Arial Narrow" panose="020B0606020202030204" pitchFamily="34" charset="0"/>
              </a:rPr>
              <a:t>біблійному</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перекладі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Зазвичай</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ці</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терміни</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пов’язують</a:t>
            </a:r>
            <a:r>
              <a:rPr lang="ru-RU" sz="2400" dirty="0">
                <a:solidFill>
                  <a:srgbClr val="202122"/>
                </a:solidFill>
                <a:latin typeface="Arial Narrow" panose="020B0606020202030204" pitchFamily="34" charset="0"/>
              </a:rPr>
              <a:t> з перекладом «</a:t>
            </a:r>
            <a:r>
              <a:rPr lang="ru-RU" sz="2400" dirty="0" err="1">
                <a:solidFill>
                  <a:srgbClr val="202122"/>
                </a:solidFill>
                <a:latin typeface="Arial Narrow" panose="020B0606020202030204" pitchFamily="34" charset="0"/>
              </a:rPr>
              <a:t>сенс</a:t>
            </a:r>
            <a:r>
              <a:rPr lang="ru-RU" sz="2400" dirty="0">
                <a:solidFill>
                  <a:srgbClr val="202122"/>
                </a:solidFill>
                <a:latin typeface="Arial Narrow" panose="020B0606020202030204" pitchFamily="34" charset="0"/>
              </a:rPr>
              <a:t>-у-</a:t>
            </a:r>
            <a:r>
              <a:rPr lang="ru-RU" sz="2400" dirty="0" err="1">
                <a:solidFill>
                  <a:srgbClr val="202122"/>
                </a:solidFill>
                <a:latin typeface="Arial Narrow" panose="020B0606020202030204" pitchFamily="34" charset="0"/>
              </a:rPr>
              <a:t>сенс</a:t>
            </a:r>
            <a:r>
              <a:rPr lang="ru-RU" sz="2400" dirty="0">
                <a:solidFill>
                  <a:srgbClr val="202122"/>
                </a:solidFill>
                <a:latin typeface="Arial Narrow" panose="020B0606020202030204" pitchFamily="34" charset="0"/>
              </a:rPr>
              <a:t>» (переклад </a:t>
            </a:r>
            <a:r>
              <a:rPr lang="ru-RU" sz="2400" dirty="0" err="1">
                <a:solidFill>
                  <a:srgbClr val="202122"/>
                </a:solidFill>
                <a:latin typeface="Arial Narrow" panose="020B0606020202030204" pitchFamily="34" charset="0"/>
              </a:rPr>
              <a:t>значень</a:t>
            </a:r>
            <a:r>
              <a:rPr lang="ru-RU" sz="2400" dirty="0">
                <a:solidFill>
                  <a:srgbClr val="202122"/>
                </a:solidFill>
                <a:latin typeface="Arial Narrow" panose="020B0606020202030204" pitchFamily="34" charset="0"/>
              </a:rPr>
              <a:t> та </a:t>
            </a:r>
            <a:r>
              <a:rPr lang="ru-RU" sz="2400" dirty="0" err="1">
                <a:solidFill>
                  <a:srgbClr val="202122"/>
                </a:solidFill>
                <a:latin typeface="Arial Narrow" panose="020B0606020202030204" pitchFamily="34" charset="0"/>
              </a:rPr>
              <a:t>цілих</a:t>
            </a:r>
            <a:r>
              <a:rPr lang="ru-RU" sz="2400" dirty="0">
                <a:solidFill>
                  <a:srgbClr val="202122"/>
                </a:solidFill>
                <a:latin typeface="Arial Narrow" panose="020B0606020202030204" pitchFamily="34" charset="0"/>
              </a:rPr>
              <a:t> фраз) та перекладом «слово-в-слово» (</a:t>
            </a:r>
            <a:r>
              <a:rPr lang="ru-RU" sz="2400" dirty="0" err="1">
                <a:solidFill>
                  <a:srgbClr val="202122"/>
                </a:solidFill>
                <a:latin typeface="Arial Narrow" panose="020B0606020202030204" pitchFamily="34" charset="0"/>
              </a:rPr>
              <a:t>буквальний</a:t>
            </a:r>
            <a:r>
              <a:rPr lang="ru-RU" sz="2400" dirty="0">
                <a:solidFill>
                  <a:srgbClr val="202122"/>
                </a:solidFill>
                <a:latin typeface="Arial Narrow" panose="020B0606020202030204" pitchFamily="34" charset="0"/>
              </a:rPr>
              <a:t> переклад </a:t>
            </a:r>
            <a:r>
              <a:rPr lang="ru-RU" sz="2400" dirty="0" err="1">
                <a:solidFill>
                  <a:srgbClr val="202122"/>
                </a:solidFill>
                <a:latin typeface="Arial Narrow" panose="020B0606020202030204" pitchFamily="34" charset="0"/>
              </a:rPr>
              <a:t>значень</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окремих</a:t>
            </a:r>
            <a:r>
              <a:rPr lang="ru-RU" sz="2400" dirty="0">
                <a:solidFill>
                  <a:srgbClr val="202122"/>
                </a:solidFill>
                <a:latin typeface="Arial Narrow" panose="020B0606020202030204" pitchFamily="34" charset="0"/>
              </a:rPr>
              <a:t> </a:t>
            </a:r>
            <a:r>
              <a:rPr lang="ru-RU" sz="2400" dirty="0" err="1">
                <a:solidFill>
                  <a:srgbClr val="202122"/>
                </a:solidFill>
                <a:latin typeface="Arial Narrow" panose="020B0606020202030204" pitchFamily="34" charset="0"/>
              </a:rPr>
              <a:t>слів</a:t>
            </a:r>
            <a:r>
              <a:rPr lang="ru-RU" sz="2400" dirty="0">
                <a:solidFill>
                  <a:srgbClr val="202122"/>
                </a:solidFill>
                <a:latin typeface="Arial Narrow" panose="020B0606020202030204" pitchFamily="34" charset="0"/>
              </a:rPr>
              <a:t>).</a:t>
            </a:r>
            <a:endParaRPr lang="ru-RU" sz="2400" dirty="0">
              <a:latin typeface="Arial Narrow" panose="020B0606020202030204" pitchFamily="34" charset="0"/>
            </a:endParaRPr>
          </a:p>
        </p:txBody>
      </p:sp>
      <p:sp>
        <p:nvSpPr>
          <p:cNvPr id="4" name="Прямоугольник 3">
            <a:extLst>
              <a:ext uri="{FF2B5EF4-FFF2-40B4-BE49-F238E27FC236}">
                <a16:creationId xmlns:a16="http://schemas.microsoft.com/office/drawing/2014/main" id="{E3BD8F6C-E8EE-4536-954F-DA015C2CB44C}"/>
              </a:ext>
            </a:extLst>
          </p:cNvPr>
          <p:cNvSpPr/>
          <p:nvPr/>
        </p:nvSpPr>
        <p:spPr>
          <a:xfrm>
            <a:off x="546294" y="3675466"/>
            <a:ext cx="10311619" cy="2862322"/>
          </a:xfrm>
          <a:prstGeom prst="rect">
            <a:avLst/>
          </a:prstGeom>
        </p:spPr>
        <p:txBody>
          <a:bodyPr wrap="square">
            <a:spAutoFit/>
          </a:bodyPr>
          <a:lstStyle/>
          <a:p>
            <a:r>
              <a:rPr lang="en-US" sz="2400" b="1" dirty="0">
                <a:solidFill>
                  <a:srgbClr val="C00000"/>
                </a:solidFill>
                <a:latin typeface="Arial Narrow" panose="020B0606020202030204" pitchFamily="34" charset="0"/>
              </a:rPr>
              <a:t>Nida</a:t>
            </a:r>
            <a:r>
              <a:rPr lang="en-US" sz="2400" dirty="0">
                <a:solidFill>
                  <a:srgbClr val="000000"/>
                </a:solidFill>
                <a:latin typeface="Arial Narrow" panose="020B0606020202030204" pitchFamily="34" charset="0"/>
              </a:rPr>
              <a:t> (2001:82) points out that ―For truly successful translation, </a:t>
            </a:r>
            <a:r>
              <a:rPr lang="en-US" sz="2400" b="1" dirty="0">
                <a:solidFill>
                  <a:srgbClr val="000000"/>
                </a:solidFill>
                <a:latin typeface="Arial Narrow" panose="020B0606020202030204" pitchFamily="34" charset="0"/>
              </a:rPr>
              <a:t>biculturalism</a:t>
            </a:r>
            <a:r>
              <a:rPr lang="en-US" sz="2400" dirty="0">
                <a:solidFill>
                  <a:srgbClr val="000000"/>
                </a:solidFill>
                <a:latin typeface="Arial Narrow" panose="020B0606020202030204" pitchFamily="34" charset="0"/>
              </a:rPr>
              <a:t> is even more important than </a:t>
            </a:r>
            <a:r>
              <a:rPr lang="en-US" sz="2400" b="1" dirty="0">
                <a:solidFill>
                  <a:srgbClr val="000000"/>
                </a:solidFill>
                <a:latin typeface="Arial Narrow" panose="020B0606020202030204" pitchFamily="34" charset="0"/>
              </a:rPr>
              <a:t>bilingualism</a:t>
            </a:r>
            <a:r>
              <a:rPr lang="en-US" sz="2400" dirty="0">
                <a:solidFill>
                  <a:srgbClr val="000000"/>
                </a:solidFill>
                <a:latin typeface="Arial Narrow" panose="020B0606020202030204" pitchFamily="34" charset="0"/>
              </a:rPr>
              <a:t>, since </a:t>
            </a:r>
            <a:r>
              <a:rPr lang="en-US" sz="2400" b="1" dirty="0">
                <a:solidFill>
                  <a:srgbClr val="000000"/>
                </a:solidFill>
                <a:latin typeface="Arial Narrow" panose="020B0606020202030204" pitchFamily="34" charset="0"/>
              </a:rPr>
              <a:t>words only have meanings in terms of the cultures in which they function</a:t>
            </a:r>
            <a:r>
              <a:rPr lang="en-US" sz="2400" dirty="0">
                <a:solidFill>
                  <a:srgbClr val="000000"/>
                </a:solidFill>
                <a:latin typeface="Arial Narrow" panose="020B0606020202030204" pitchFamily="34" charset="0"/>
              </a:rPr>
              <a:t>. </a:t>
            </a:r>
            <a:endParaRPr lang="uk-UA" sz="2400" dirty="0">
              <a:solidFill>
                <a:srgbClr val="000000"/>
              </a:solidFill>
              <a:latin typeface="Arial Narrow" panose="020B0606020202030204" pitchFamily="34" charset="0"/>
            </a:endParaRPr>
          </a:p>
          <a:p>
            <a:r>
              <a:rPr lang="en-US" sz="2400" dirty="0">
                <a:solidFill>
                  <a:srgbClr val="000000"/>
                </a:solidFill>
                <a:latin typeface="Arial Narrow" panose="020B0606020202030204" pitchFamily="34" charset="0"/>
              </a:rPr>
              <a:t>Cultural gaps between the source language and the target language have always turned to be a hard nut for translators to crack. Christiane</a:t>
            </a:r>
            <a:r>
              <a:rPr lang="uk-UA" sz="2400" dirty="0">
                <a:solidFill>
                  <a:srgbClr val="000000"/>
                </a:solidFill>
                <a:latin typeface="Arial Narrow" panose="020B0606020202030204" pitchFamily="34" charset="0"/>
              </a:rPr>
              <a:t> </a:t>
            </a:r>
            <a:r>
              <a:rPr lang="en-US" sz="2400" dirty="0">
                <a:solidFill>
                  <a:srgbClr val="000000"/>
                </a:solidFill>
                <a:latin typeface="Arial Narrow" panose="020B0606020202030204" pitchFamily="34" charset="0"/>
              </a:rPr>
              <a:t>Nord (2001:34) holds that ―</a:t>
            </a:r>
            <a:r>
              <a:rPr lang="en-US" sz="2400" b="1" dirty="0">
                <a:solidFill>
                  <a:srgbClr val="000000"/>
                </a:solidFill>
                <a:latin typeface="Arial Narrow" panose="020B0606020202030204" pitchFamily="34" charset="0"/>
              </a:rPr>
              <a:t>translating means comparing cultures</a:t>
            </a:r>
            <a:r>
              <a:rPr lang="uk-UA" sz="2400" dirty="0">
                <a:solidFill>
                  <a:srgbClr val="000000"/>
                </a:solidFill>
                <a:latin typeface="Arial Narrow" panose="020B0606020202030204" pitchFamily="34" charset="0"/>
              </a:rPr>
              <a:t>. // </a:t>
            </a:r>
            <a:r>
              <a:rPr lang="uk-UA" sz="2400" dirty="0">
                <a:solidFill>
                  <a:srgbClr val="FFC000"/>
                </a:solidFill>
                <a:latin typeface="Arial Narrow" panose="020B0606020202030204" pitchFamily="34" charset="0"/>
              </a:rPr>
              <a:t>«Особи» – приклад</a:t>
            </a:r>
            <a:r>
              <a:rPr lang="uk-UA" sz="2400" dirty="0">
                <a:solidFill>
                  <a:srgbClr val="000000"/>
                </a:solidFill>
                <a:latin typeface="Arial Narrow" panose="020B0606020202030204" pitchFamily="34" charset="0"/>
              </a:rPr>
              <a:t>.</a:t>
            </a:r>
          </a:p>
          <a:p>
            <a:endParaRPr lang="uk-UA" dirty="0">
              <a:solidFill>
                <a:srgbClr val="000000"/>
              </a:solidFill>
              <a:latin typeface="Times New Roman" panose="02020603050405020304" pitchFamily="18" charset="0"/>
            </a:endParaRPr>
          </a:p>
          <a:p>
            <a:r>
              <a:rPr lang="en-GB" i="1" dirty="0">
                <a:hlinkClick r:id="rId2"/>
              </a:rPr>
              <a:t>Eugene Albert Nida</a:t>
            </a:r>
            <a:endParaRPr lang="ru-RU" dirty="0"/>
          </a:p>
        </p:txBody>
      </p:sp>
    </p:spTree>
    <p:extLst>
      <p:ext uri="{BB962C8B-B14F-4D97-AF65-F5344CB8AC3E}">
        <p14:creationId xmlns:p14="http://schemas.microsoft.com/office/powerpoint/2010/main" val="139181215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335</TotalTime>
  <Words>1593</Words>
  <Application>Microsoft Office PowerPoint</Application>
  <PresentationFormat>Широкоэкранный</PresentationFormat>
  <Paragraphs>155</Paragraphs>
  <Slides>17</Slides>
  <Notes>1</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17</vt:i4>
      </vt:variant>
    </vt:vector>
  </HeadingPairs>
  <TitlesOfParts>
    <vt:vector size="32" baseType="lpstr">
      <vt:lpstr>ＭＳ Ｐゴシック</vt:lpstr>
      <vt:lpstr>宋体</vt:lpstr>
      <vt:lpstr>Arial</vt:lpstr>
      <vt:lpstr>Arial Narrow</vt:lpstr>
      <vt:lpstr>Book Antiqua</vt:lpstr>
      <vt:lpstr>Bookman Old Style</vt:lpstr>
      <vt:lpstr>Calibri</vt:lpstr>
      <vt:lpstr>Georgia</vt:lpstr>
      <vt:lpstr>Lucida Grande</vt:lpstr>
      <vt:lpstr>Merriweather</vt:lpstr>
      <vt:lpstr>Times New Roman</vt:lpstr>
      <vt:lpstr>Tw Cen MT</vt:lpstr>
      <vt:lpstr>Verdana</vt:lpstr>
      <vt:lpstr>Wingdings</vt:lpstr>
      <vt:lpstr>Капля</vt:lpstr>
      <vt:lpstr>Тема 2.  Теоретичні засади перекладу.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Теоретичні засади перекладу. </dc:title>
  <dc:creator>Probook</dc:creator>
  <cp:lastModifiedBy>Probook</cp:lastModifiedBy>
  <cp:revision>41</cp:revision>
  <dcterms:created xsi:type="dcterms:W3CDTF">2021-03-03T17:48:23Z</dcterms:created>
  <dcterms:modified xsi:type="dcterms:W3CDTF">2022-04-19T10:29:28Z</dcterms:modified>
</cp:coreProperties>
</file>