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F12B-41EE-43D2-8AB9-46CFDC03289C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CFF8F-E603-41BC-9853-71167CFDC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0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CFF8F-E603-41BC-9853-71167CFDCE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2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83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3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9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82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8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1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7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6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33F7CB-02BF-4707-A930-40626599BD69}" type="datetimeFigureOut">
              <a:rPr lang="ru-RU" smtClean="0"/>
              <a:t>пн 14.02.22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95BA82-15D9-4DEC-85F1-AF97C7A9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C40EE-D5F7-476F-B836-D125B76E2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1. Переклад в інформаційному суспільстві.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57B61-283F-444C-A943-D51D86BA9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429000"/>
            <a:ext cx="8689976" cy="2493498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Переклад як індустрія.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Сфери застосування та види перекладу, вимоги до якості, умови праці перекладача.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Етичний кодекс перекладача.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Технологічні застосунки в роботі перекладача. </a:t>
            </a:r>
            <a:endParaRPr lang="en-US" sz="2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Машинний та автоматизований переклад.</a:t>
            </a:r>
            <a:endParaRPr lang="ru-RU" sz="23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81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3F7971-0D22-47CE-9770-46F18806607A}"/>
              </a:ext>
            </a:extLst>
          </p:cNvPr>
          <p:cNvSpPr/>
          <p:nvPr/>
        </p:nvSpPr>
        <p:spPr>
          <a:xfrm>
            <a:off x="140677" y="797510"/>
            <a:ext cx="11704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666666"/>
                </a:solidFill>
                <a:latin typeface="Open Sans"/>
              </a:rPr>
              <a:t>Limitation of practice</a:t>
            </a:r>
            <a:endParaRPr lang="en-US" sz="2800" dirty="0">
              <a:solidFill>
                <a:srgbClr val="666666"/>
              </a:solidFill>
              <a:latin typeface="Open Sans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666666"/>
                </a:solidFill>
                <a:latin typeface="Open Sans"/>
              </a:rPr>
              <a:t>The translator must know his/her </a:t>
            </a:r>
            <a:r>
              <a:rPr lang="en-US" sz="2800" u="sng" dirty="0">
                <a:solidFill>
                  <a:srgbClr val="666666"/>
                </a:solidFill>
                <a:latin typeface="Open Sans"/>
              </a:rPr>
              <a:t>linguistic limitations 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and decline assignments that go beyond his/her skills and competence.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666666"/>
                </a:solidFill>
                <a:latin typeface="Open Sans"/>
              </a:rPr>
              <a:t>The translator must only accept assignments that he/she can complete and deliver in </a:t>
            </a:r>
            <a:r>
              <a:rPr lang="en-US" sz="2800" u="sng" dirty="0">
                <a:solidFill>
                  <a:srgbClr val="666666"/>
                </a:solidFill>
                <a:latin typeface="Open Sans"/>
              </a:rPr>
              <a:t>a timely manner 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(by the due date).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666666"/>
                </a:solidFill>
                <a:latin typeface="Open Sans"/>
              </a:rPr>
              <a:t>The translator must accept documents that he/she can translate</a:t>
            </a:r>
            <a:r>
              <a:rPr lang="en-US" sz="2800" u="sng" dirty="0">
                <a:solidFill>
                  <a:srgbClr val="666666"/>
                </a:solidFill>
                <a:latin typeface="Open Sans"/>
              </a:rPr>
              <a:t>. No work should be subcontracted to colleagues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without prior written permission.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666666"/>
                </a:solidFill>
                <a:latin typeface="Open Sans"/>
              </a:rPr>
              <a:t>The translator should possess </a:t>
            </a:r>
            <a:r>
              <a:rPr lang="en-US" sz="2800" u="sng" dirty="0">
                <a:solidFill>
                  <a:srgbClr val="666666"/>
                </a:solidFill>
                <a:latin typeface="Open Sans"/>
              </a:rPr>
              <a:t>sound knowledge of the source language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 and be </a:t>
            </a:r>
            <a:r>
              <a:rPr lang="en-US" sz="2800" u="sng" dirty="0">
                <a:solidFill>
                  <a:srgbClr val="666666"/>
                </a:solidFill>
                <a:latin typeface="Open Sans"/>
              </a:rPr>
              <a:t>an expert in the target language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666666"/>
                </a:solidFill>
                <a:latin typeface="Open Sans"/>
              </a:rPr>
              <a:t>The translator should accept translations only for </a:t>
            </a:r>
            <a:r>
              <a:rPr lang="en-US" sz="2800" u="sng" dirty="0">
                <a:solidFill>
                  <a:srgbClr val="666666"/>
                </a:solidFill>
                <a:latin typeface="Open Sans"/>
              </a:rPr>
              <a:t>fields or subject </a:t>
            </a:r>
            <a:r>
              <a:rPr lang="en-US" sz="2800" dirty="0">
                <a:solidFill>
                  <a:srgbClr val="666666"/>
                </a:solidFill>
                <a:latin typeface="Open Sans"/>
              </a:rPr>
              <a:t>matters where he/she has knowledge and experience.</a:t>
            </a:r>
          </a:p>
        </p:txBody>
      </p:sp>
    </p:spTree>
    <p:extLst>
      <p:ext uri="{BB962C8B-B14F-4D97-AF65-F5344CB8AC3E}">
        <p14:creationId xmlns:p14="http://schemas.microsoft.com/office/powerpoint/2010/main" val="194463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7506B1-5088-48FB-8CF3-40467C6EA47E}"/>
              </a:ext>
            </a:extLst>
          </p:cNvPr>
          <p:cNvSpPr/>
          <p:nvPr/>
        </p:nvSpPr>
        <p:spPr>
          <a:xfrm>
            <a:off x="872198" y="1097280"/>
            <a:ext cx="9973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666666"/>
                </a:solidFill>
                <a:latin typeface="Open Sans"/>
              </a:rPr>
              <a:t>Accountability</a:t>
            </a:r>
            <a:endParaRPr lang="en-US" sz="2400" dirty="0">
              <a:solidFill>
                <a:srgbClr val="666666"/>
              </a:solidFill>
              <a:latin typeface="Open Sans"/>
            </a:endParaRPr>
          </a:p>
          <a:p>
            <a:pPr fontAlgn="base"/>
            <a:r>
              <a:rPr lang="en-US" sz="2400" dirty="0">
                <a:solidFill>
                  <a:srgbClr val="666666"/>
                </a:solidFill>
                <a:latin typeface="Open Sans"/>
              </a:rPr>
              <a:t>The translator is accountable for his/her work and must recognize and acknowledge translation mistakes and try to rectify them even when the translation has been completed, in order to avoid potential liability and risk issues.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35C545-CAC4-40EC-9A61-A6F0F186012E}"/>
              </a:ext>
            </a:extLst>
          </p:cNvPr>
          <p:cNvSpPr/>
          <p:nvPr/>
        </p:nvSpPr>
        <p:spPr>
          <a:xfrm>
            <a:off x="872198" y="3246120"/>
            <a:ext cx="101990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666666"/>
                </a:solidFill>
                <a:latin typeface="Open Sans"/>
              </a:rPr>
              <a:t>Professional Development:</a:t>
            </a:r>
          </a:p>
          <a:p>
            <a:pPr fontAlgn="base"/>
            <a:r>
              <a:rPr lang="en-US" sz="2400" b="1" dirty="0">
                <a:solidFill>
                  <a:srgbClr val="666666"/>
                </a:solidFill>
                <a:latin typeface="Open Sans"/>
              </a:rPr>
              <a:t>The Translator</a:t>
            </a:r>
            <a:endParaRPr lang="en-US" sz="2400" dirty="0">
              <a:solidFill>
                <a:srgbClr val="666666"/>
              </a:solidFill>
              <a:latin typeface="Open Sans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Open Sans"/>
              </a:rPr>
              <a:t>Must seek professional development courses to maintain, improve and expand translation skills and general knowledge through self-teaching, formal and informal continuing education.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Open Sans"/>
              </a:rPr>
              <a:t>Must acquire the proper terminology and enhance his/her knowledge by creating and updating terminology files.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Open Sans"/>
              </a:rPr>
              <a:t>Must seek evaluative feedback and practice self-evaluation concerning performance.</a:t>
            </a:r>
          </a:p>
        </p:txBody>
      </p:sp>
    </p:spTree>
    <p:extLst>
      <p:ext uri="{BB962C8B-B14F-4D97-AF65-F5344CB8AC3E}">
        <p14:creationId xmlns:p14="http://schemas.microsoft.com/office/powerpoint/2010/main" val="66411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751E03F-16EF-42E8-9E8C-D411695D7A38}"/>
              </a:ext>
            </a:extLst>
          </p:cNvPr>
          <p:cNvSpPr/>
          <p:nvPr/>
        </p:nvSpPr>
        <p:spPr>
          <a:xfrm>
            <a:off x="1125414" y="906776"/>
            <a:ext cx="949569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666666"/>
                </a:solidFill>
                <a:latin typeface="Open Sans"/>
              </a:rPr>
              <a:t> </a:t>
            </a:r>
          </a:p>
          <a:p>
            <a:pPr fontAlgn="base"/>
            <a:r>
              <a:rPr lang="en-US" sz="3200" b="1" dirty="0">
                <a:solidFill>
                  <a:srgbClr val="666666"/>
                </a:solidFill>
                <a:latin typeface="Open Sans"/>
              </a:rPr>
              <a:t>Respect for all parties</a:t>
            </a:r>
            <a:endParaRPr lang="en-US" sz="3200" dirty="0">
              <a:solidFill>
                <a:srgbClr val="666666"/>
              </a:solidFill>
              <a:latin typeface="Open Sans"/>
            </a:endParaRPr>
          </a:p>
          <a:p>
            <a:pPr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The translator must show respect for all parties involved in the translation assignment, including respect </a:t>
            </a:r>
            <a:r>
              <a:rPr lang="en-US" sz="3200" b="1" dirty="0">
                <a:solidFill>
                  <a:srgbClr val="666666"/>
                </a:solidFill>
                <a:latin typeface="Open Sans"/>
              </a:rPr>
              <a:t>for self, 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the</a:t>
            </a:r>
            <a:r>
              <a:rPr lang="en-US" sz="3200" b="1" dirty="0">
                <a:solidFill>
                  <a:srgbClr val="666666"/>
                </a:solidFill>
                <a:latin typeface="Open Sans"/>
              </a:rPr>
              <a:t> agency 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and</a:t>
            </a:r>
            <a:r>
              <a:rPr lang="en-US" sz="3200" b="1" dirty="0">
                <a:solidFill>
                  <a:srgbClr val="666666"/>
                </a:solidFill>
                <a:latin typeface="Open Sans"/>
              </a:rPr>
              <a:t> 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to its </a:t>
            </a:r>
            <a:r>
              <a:rPr lang="en-US" sz="3200" b="1" dirty="0">
                <a:solidFill>
                  <a:srgbClr val="666666"/>
                </a:solidFill>
                <a:latin typeface="Open Sans"/>
              </a:rPr>
              <a:t>clients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.</a:t>
            </a:r>
          </a:p>
          <a:p>
            <a:pPr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The translator must respect </a:t>
            </a:r>
            <a:r>
              <a:rPr lang="en-US" sz="3200" b="1" dirty="0">
                <a:solidFill>
                  <a:srgbClr val="666666"/>
                </a:solidFill>
                <a:latin typeface="Open Sans"/>
              </a:rPr>
              <a:t>copy rights 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and </a:t>
            </a:r>
            <a:r>
              <a:rPr lang="en-US" sz="3200" b="1" dirty="0">
                <a:solidFill>
                  <a:srgbClr val="666666"/>
                </a:solidFill>
                <a:latin typeface="Open Sans"/>
              </a:rPr>
              <a:t>intellectual property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. </a:t>
            </a:r>
          </a:p>
          <a:p>
            <a:pPr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Translated documents remain the client’s exclusive property.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08C968-F816-4518-97B3-56E614E30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15648"/>
            <a:ext cx="4391025" cy="5905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E3B5FC-FEED-4FC4-824E-414B018FF079}"/>
              </a:ext>
            </a:extLst>
          </p:cNvPr>
          <p:cNvSpPr/>
          <p:nvPr/>
        </p:nvSpPr>
        <p:spPr>
          <a:xfrm>
            <a:off x="3950675" y="59615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https://multi-languages.com/translations-shtml/translators_ethics-shtml/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1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8E5067-015C-4F35-8BD8-958841D18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7" y="3633201"/>
            <a:ext cx="1524000" cy="1838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B5B55-9787-4C91-B465-205F808C3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04" y="851901"/>
            <a:ext cx="2705100" cy="22764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3B472C-4894-4F5A-89E8-40291C131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29" y="347076"/>
            <a:ext cx="6761871" cy="3479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A2309-6485-4A0E-BB54-C7EB50DEC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000" y="3633201"/>
            <a:ext cx="8132635" cy="25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A1A022-B547-4567-85A6-59A1B9A26DD6}"/>
              </a:ext>
            </a:extLst>
          </p:cNvPr>
          <p:cNvSpPr/>
          <p:nvPr/>
        </p:nvSpPr>
        <p:spPr>
          <a:xfrm>
            <a:off x="1195753" y="635451"/>
            <a:ext cx="102412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555555"/>
                </a:solidFill>
                <a:latin typeface="Lato"/>
              </a:rPr>
              <a:t>CAT, or Computer-Assisted Translation tools</a:t>
            </a:r>
            <a:r>
              <a:rPr lang="en-US" sz="2800" dirty="0">
                <a:solidFill>
                  <a:srgbClr val="555555"/>
                </a:solidFill>
                <a:latin typeface="Lato"/>
              </a:rPr>
              <a:t> </a:t>
            </a:r>
          </a:p>
          <a:p>
            <a:pPr algn="ctr"/>
            <a:r>
              <a:rPr lang="en-US" sz="2800" dirty="0">
                <a:solidFill>
                  <a:srgbClr val="555555"/>
                </a:solidFill>
                <a:latin typeface="Lato"/>
              </a:rPr>
              <a:t> software packages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speed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accuracy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efficiency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consistency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reducing costs and improving quality in the long term </a:t>
            </a: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555555"/>
              </a:solidFill>
              <a:latin typeface="Lato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spellchecking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text alignment 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creating glossaries 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555555"/>
                </a:solidFill>
                <a:latin typeface="Lato"/>
              </a:rPr>
              <a:t>Translation Memory</a:t>
            </a:r>
          </a:p>
          <a:p>
            <a:endParaRPr lang="en-US" dirty="0">
              <a:solidFill>
                <a:srgbClr val="555555"/>
              </a:solidFill>
              <a:latin typeface="Lato"/>
            </a:endParaRPr>
          </a:p>
          <a:p>
            <a:r>
              <a:rPr lang="en-US" dirty="0">
                <a:solidFill>
                  <a:srgbClr val="555555"/>
                </a:solidFill>
                <a:latin typeface="La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8868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1C44E3-3EB1-4AE9-8E41-E9E55B9711B7}"/>
              </a:ext>
            </a:extLst>
          </p:cNvPr>
          <p:cNvSpPr/>
          <p:nvPr/>
        </p:nvSpPr>
        <p:spPr>
          <a:xfrm>
            <a:off x="1137138" y="1158476"/>
            <a:ext cx="99177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F2652E"/>
                </a:solidFill>
                <a:latin typeface="Josefin Slab"/>
              </a:rPr>
              <a:t>What are the trends for the translation industry in 2020?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Artificial intelligence (AI)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MTPE (machine translation &amp; post-editing)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Automated translation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Tech-driven consistency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Content strategy </a:t>
            </a:r>
            <a:r>
              <a:rPr lang="en-US" sz="3200" b="1" dirty="0" err="1">
                <a:solidFill>
                  <a:srgbClr val="575757"/>
                </a:solidFill>
                <a:latin typeface="inherit"/>
              </a:rPr>
              <a:t>localisation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Emerging industries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en-US" sz="3200" b="1" dirty="0">
                <a:solidFill>
                  <a:srgbClr val="575757"/>
                </a:solidFill>
                <a:latin typeface="inherit"/>
              </a:rPr>
              <a:t>The B-word</a:t>
            </a:r>
            <a:r>
              <a:rPr lang="en-US" sz="3200" dirty="0">
                <a:solidFill>
                  <a:srgbClr val="575757"/>
                </a:solidFill>
                <a:latin typeface="Domina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544F9C-E144-4CCB-B07F-AD27B6BC7F59}"/>
              </a:ext>
            </a:extLst>
          </p:cNvPr>
          <p:cNvSpPr/>
          <p:nvPr/>
        </p:nvSpPr>
        <p:spPr>
          <a:xfrm>
            <a:off x="1627162" y="5283936"/>
            <a:ext cx="862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https://www.translateplus.com/blog/7-key-trends-for-the-translation-industry-in-2020/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7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65FC40-04DE-458D-B321-8923BF493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86" y="429186"/>
            <a:ext cx="9523828" cy="57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4DBCE0-703D-4560-A01F-7F190A7E83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573651"/>
            <a:ext cx="10363200" cy="15954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uk-UA" dirty="0"/>
              <a:t>Постачальники мовних послуг </a:t>
            </a:r>
            <a:br>
              <a:rPr lang="uk-UA" dirty="0"/>
            </a:br>
            <a:r>
              <a:rPr lang="en-US" dirty="0"/>
              <a:t>LSPs (Language Service Providers)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E15882-3096-424E-808E-F79C5C1F7A5B}"/>
              </a:ext>
            </a:extLst>
          </p:cNvPr>
          <p:cNvSpPr/>
          <p:nvPr/>
        </p:nvSpPr>
        <p:spPr>
          <a:xfrm rot="182228">
            <a:off x="956419" y="2178309"/>
            <a:ext cx="21185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555555"/>
                </a:solidFill>
                <a:latin typeface="Lato"/>
              </a:rPr>
              <a:t>$47.3 billion</a:t>
            </a:r>
            <a:endParaRPr lang="ru-RU" sz="4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86B1C0-3127-4820-9264-E8B639211D49}"/>
              </a:ext>
            </a:extLst>
          </p:cNvPr>
          <p:cNvSpPr/>
          <p:nvPr/>
        </p:nvSpPr>
        <p:spPr>
          <a:xfrm rot="1675269">
            <a:off x="5159717" y="3155551"/>
            <a:ext cx="1839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55555"/>
                </a:solidFill>
                <a:latin typeface="Lato"/>
              </a:rPr>
              <a:t>640,000</a:t>
            </a:r>
            <a:endParaRPr lang="ru-RU" sz="32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97CE61-FDB5-4A65-BF16-A8402C549107}"/>
              </a:ext>
            </a:extLst>
          </p:cNvPr>
          <p:cNvSpPr/>
          <p:nvPr/>
        </p:nvSpPr>
        <p:spPr>
          <a:xfrm>
            <a:off x="606701" y="4876872"/>
            <a:ext cx="1461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55555"/>
                </a:solidFill>
                <a:latin typeface="Lato"/>
              </a:rPr>
              <a:t>Europe</a:t>
            </a:r>
            <a:endParaRPr lang="ru-RU" sz="2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DE452B-6D42-44B0-8C23-B4841BC7D1FE}"/>
              </a:ext>
            </a:extLst>
          </p:cNvPr>
          <p:cNvSpPr/>
          <p:nvPr/>
        </p:nvSpPr>
        <p:spPr>
          <a:xfrm rot="20643288">
            <a:off x="9908560" y="3211034"/>
            <a:ext cx="1115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55555"/>
                </a:solidFill>
                <a:latin typeface="Lato"/>
              </a:rPr>
              <a:t>Africa</a:t>
            </a:r>
            <a:endParaRPr lang="ru-RU" sz="24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EDA542-B14F-4219-876B-0E3F0D6F9AED}"/>
              </a:ext>
            </a:extLst>
          </p:cNvPr>
          <p:cNvSpPr/>
          <p:nvPr/>
        </p:nvSpPr>
        <p:spPr>
          <a:xfrm rot="11758438" flipH="1" flipV="1">
            <a:off x="8311428" y="4575396"/>
            <a:ext cx="1565823" cy="11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1AB0A8-ADE5-490D-B1A9-84B287CF890C}"/>
              </a:ext>
            </a:extLst>
          </p:cNvPr>
          <p:cNvSpPr/>
          <p:nvPr/>
        </p:nvSpPr>
        <p:spPr>
          <a:xfrm rot="12128897" flipV="1">
            <a:off x="4956839" y="4586557"/>
            <a:ext cx="2215030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3/1000</a:t>
            </a:r>
            <a:endParaRPr lang="ru-RU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138774-4490-499B-A1E9-AE9037C1C9A2}"/>
              </a:ext>
            </a:extLst>
          </p:cNvPr>
          <p:cNvSpPr/>
          <p:nvPr/>
        </p:nvSpPr>
        <p:spPr>
          <a:xfrm>
            <a:off x="2724466" y="4162118"/>
            <a:ext cx="1353256" cy="103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</a:t>
            </a:r>
            <a:endParaRPr lang="ru-RU" sz="6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61BA546-8329-4817-9C77-FC3DE34C0653}"/>
              </a:ext>
            </a:extLst>
          </p:cNvPr>
          <p:cNvSpPr/>
          <p:nvPr/>
        </p:nvSpPr>
        <p:spPr>
          <a:xfrm>
            <a:off x="8362800" y="2733759"/>
            <a:ext cx="1435008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</a:t>
            </a:r>
            <a:endParaRPr lang="ru-RU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478D1D-4219-4466-B46E-F041C5D3425D}"/>
              </a:ext>
            </a:extLst>
          </p:cNvPr>
          <p:cNvSpPr/>
          <p:nvPr/>
        </p:nvSpPr>
        <p:spPr>
          <a:xfrm rot="20067645">
            <a:off x="3537104" y="2657710"/>
            <a:ext cx="1531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18,500</a:t>
            </a:r>
          </a:p>
        </p:txBody>
      </p:sp>
    </p:spTree>
    <p:extLst>
      <p:ext uri="{BB962C8B-B14F-4D97-AF65-F5344CB8AC3E}">
        <p14:creationId xmlns:p14="http://schemas.microsoft.com/office/powerpoint/2010/main" val="37955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564942-DA76-4503-B7C5-FA6A87D4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778254"/>
            <a:ext cx="3259602" cy="29022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542939-4359-4289-9CE3-779FEFAFE431}"/>
              </a:ext>
            </a:extLst>
          </p:cNvPr>
          <p:cNvSpPr/>
          <p:nvPr/>
        </p:nvSpPr>
        <p:spPr>
          <a:xfrm>
            <a:off x="7578712" y="3774510"/>
            <a:ext cx="23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http://catforgrad.com/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965AEB-0888-4844-BF7F-E8B71C86A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43" y="4385269"/>
            <a:ext cx="9305925" cy="14573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16C11E-D320-44FC-8673-BDE07D4BC38F}"/>
              </a:ext>
            </a:extLst>
          </p:cNvPr>
          <p:cNvSpPr/>
          <p:nvPr/>
        </p:nvSpPr>
        <p:spPr>
          <a:xfrm>
            <a:off x="1295632" y="5912617"/>
            <a:ext cx="222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https://www.uttu.info/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3EAED0-1378-4339-901D-0F64D86E5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828" y="1530154"/>
            <a:ext cx="3251236" cy="16472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A7ABFF-3856-43F0-9BDE-24284B19898B}"/>
              </a:ext>
            </a:extLst>
          </p:cNvPr>
          <p:cNvSpPr/>
          <p:nvPr/>
        </p:nvSpPr>
        <p:spPr>
          <a:xfrm>
            <a:off x="760097" y="3680553"/>
            <a:ext cx="288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https://translationschool.pro/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43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8F0950-4461-49C5-A3A5-8EE3154D6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18" y="662993"/>
            <a:ext cx="11909363" cy="505371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5E2A46-CF41-41DB-933A-58C20C11772B}"/>
              </a:ext>
            </a:extLst>
          </p:cNvPr>
          <p:cNvSpPr/>
          <p:nvPr/>
        </p:nvSpPr>
        <p:spPr>
          <a:xfrm>
            <a:off x="259996" y="6254820"/>
            <a:ext cx="362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https://www.nimdzi.com/book/UTIC/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C6E856-81A0-46A0-8EE6-1095A02980EC}"/>
              </a:ext>
            </a:extLst>
          </p:cNvPr>
          <p:cNvSpPr/>
          <p:nvPr/>
        </p:nvSpPr>
        <p:spPr>
          <a:xfrm>
            <a:off x="8758718" y="5801096"/>
            <a:ext cx="263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search engine optimization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27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416FEC-EB62-4BB3-90CE-505B6B3DC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491769"/>
            <a:ext cx="8201464" cy="58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29567-3F8B-4AFE-87CC-E45AD96A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176998"/>
          </a:xfrm>
        </p:spPr>
        <p:txBody>
          <a:bodyPr/>
          <a:lstStyle/>
          <a:p>
            <a:r>
              <a:rPr lang="uk-UA" dirty="0"/>
              <a:t>Етапи роботи з </a:t>
            </a:r>
            <a:r>
              <a:rPr lang="uk-UA" dirty="0" err="1"/>
              <a:t>проєктом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E38CA-1920-4D6D-BF2E-0036AA211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1786598"/>
            <a:ext cx="10466988" cy="4937759"/>
          </a:xfrm>
        </p:spPr>
        <p:txBody>
          <a:bodyPr numCol="2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1" dirty="0"/>
              <a:t>Клієнт: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dirty="0" err="1"/>
              <a:t>Мовна</a:t>
            </a:r>
            <a:r>
              <a:rPr lang="uk-UA" dirty="0"/>
              <a:t> пара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dirty="0"/>
              <a:t>Дедлайн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dirty="0"/>
              <a:t>Бюджет </a:t>
            </a:r>
            <a:r>
              <a:rPr lang="uk-UA" dirty="0" err="1"/>
              <a:t>проєкта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/>
              <a:t>Підготовчій етап: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Вивчення індустрії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Пошук довідкових матеріалів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Оцінка якості / створення глосарія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Аналіз якості пам’яті перекладі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Статистичний аналіз тексту</a:t>
            </a:r>
          </a:p>
          <a:p>
            <a:endParaRPr lang="uk-UA" dirty="0"/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/>
              <a:t>Перекладач: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Переклад начорно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Переклад начисто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/>
              <a:t>Саморедагування</a:t>
            </a:r>
            <a:r>
              <a:rPr lang="uk-UA" dirty="0"/>
              <a:t> </a:t>
            </a:r>
            <a:r>
              <a:rPr lang="uk-UA" b="1" dirty="0"/>
              <a:t>(+МО</a:t>
            </a:r>
            <a:r>
              <a:rPr lang="uk-UA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C00000"/>
                </a:solidFill>
              </a:rPr>
              <a:t>Перерва</a:t>
            </a:r>
          </a:p>
          <a:p>
            <a:r>
              <a:rPr lang="uk-UA" dirty="0"/>
              <a:t>(позбутися наслідків інтерференції)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err="1"/>
              <a:t>Саморедактура</a:t>
            </a:r>
            <a:r>
              <a:rPr lang="uk-UA" dirty="0"/>
              <a:t> (</a:t>
            </a:r>
            <a:r>
              <a:rPr lang="uk-UA" b="1" dirty="0"/>
              <a:t>МП</a:t>
            </a:r>
            <a:r>
              <a:rPr lang="uk-UA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/>
              <a:t>Автоматична перевірка якості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34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88807B-2CFA-4F59-82A8-B31D869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LISA</a:t>
            </a:r>
            <a:r>
              <a:rPr lang="en-US" dirty="0"/>
              <a:t> QA Metric</a:t>
            </a:r>
            <a:br>
              <a:rPr lang="en-US" dirty="0"/>
            </a:br>
            <a:r>
              <a:rPr lang="en-US" b="1" dirty="0"/>
              <a:t>L</a:t>
            </a:r>
            <a:r>
              <a:rPr lang="en-US" dirty="0"/>
              <a:t>ocalization </a:t>
            </a:r>
            <a:r>
              <a:rPr lang="en-US" b="1" dirty="0"/>
              <a:t>I</a:t>
            </a:r>
            <a:r>
              <a:rPr lang="en-US" dirty="0"/>
              <a:t>ndustry </a:t>
            </a:r>
            <a:r>
              <a:rPr lang="en-US" b="1" dirty="0"/>
              <a:t>S</a:t>
            </a:r>
            <a:r>
              <a:rPr lang="en-US" dirty="0"/>
              <a:t>tandards </a:t>
            </a:r>
            <a:r>
              <a:rPr lang="en-US" b="1" dirty="0"/>
              <a:t>A</a:t>
            </a:r>
            <a:r>
              <a:rPr lang="en-US" dirty="0"/>
              <a:t>ssociation</a:t>
            </a:r>
            <a:br>
              <a:rPr lang="en-US" dirty="0"/>
            </a:br>
            <a:r>
              <a:rPr lang="en-US" b="1" dirty="0"/>
              <a:t>Language quality inspection</a:t>
            </a:r>
            <a:r>
              <a:rPr lang="en-US" dirty="0"/>
              <a:t> (LQI)</a:t>
            </a:r>
            <a:br>
              <a:rPr lang="en-US" dirty="0"/>
            </a:b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98A98C-49D6-4C57-B6CB-864AA025F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Types of errors</a:t>
            </a:r>
            <a:endParaRPr lang="ru-RU" b="1" u="sng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16E929-29C7-4E66-8CE0-8587647D2F4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365439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Accuracy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language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Terminology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Style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Functional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Regional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compliance</a:t>
            </a:r>
            <a:endParaRPr lang="ru-RU" sz="2200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1936684-9D8B-4104-BBE2-556C30A07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5250" y="2379020"/>
            <a:ext cx="3291521" cy="576262"/>
          </a:xfrm>
        </p:spPr>
        <p:txBody>
          <a:bodyPr/>
          <a:lstStyle/>
          <a:p>
            <a:r>
              <a:rPr lang="en-US" b="1" u="sng" dirty="0"/>
              <a:t>Severity levels</a:t>
            </a:r>
            <a:endParaRPr lang="ru-RU" b="1" u="sng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1670B96-99EF-43F6-8815-172F6568697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254886" y="3119608"/>
            <a:ext cx="3303351" cy="2847845"/>
          </a:xfrm>
        </p:spPr>
        <p:txBody>
          <a:bodyPr/>
          <a:lstStyle/>
          <a:p>
            <a:r>
              <a:rPr lang="en-US" sz="3600" dirty="0"/>
              <a:t>Critical</a:t>
            </a:r>
          </a:p>
          <a:p>
            <a:r>
              <a:rPr lang="en-US" sz="3600" dirty="0"/>
              <a:t>Major</a:t>
            </a:r>
          </a:p>
          <a:p>
            <a:r>
              <a:rPr lang="en-US" sz="3600" dirty="0"/>
              <a:t>minor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3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4A7880-F384-4CB5-B13F-6EE8E7D7CE6E}"/>
              </a:ext>
            </a:extLst>
          </p:cNvPr>
          <p:cNvSpPr/>
          <p:nvPr/>
        </p:nvSpPr>
        <p:spPr>
          <a:xfrm>
            <a:off x="661181" y="942535"/>
            <a:ext cx="102553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b="1" dirty="0">
                <a:solidFill>
                  <a:srgbClr val="333333"/>
                </a:solidFill>
                <a:latin typeface="Open Sans"/>
              </a:rPr>
              <a:t>Multi-Languages </a:t>
            </a:r>
            <a:r>
              <a:rPr lang="en-US" sz="3600" b="1" dirty="0">
                <a:solidFill>
                  <a:srgbClr val="C00000"/>
                </a:solidFill>
                <a:latin typeface="Open Sans"/>
              </a:rPr>
              <a:t>Translators Code of Ethics</a:t>
            </a:r>
          </a:p>
          <a:p>
            <a:pPr lvl="0" fontAlgn="base"/>
            <a:r>
              <a:rPr lang="en-US" sz="3200" i="1" dirty="0">
                <a:solidFill>
                  <a:srgbClr val="333333"/>
                </a:solidFill>
                <a:latin typeface="Open Sans"/>
              </a:rPr>
              <a:t>Roles, Responsibilities and Standards of Practice for Translators</a:t>
            </a:r>
            <a:endParaRPr lang="en-US" sz="3200" dirty="0">
              <a:solidFill>
                <a:srgbClr val="333333"/>
              </a:solidFill>
              <a:latin typeface="Open Sans"/>
            </a:endParaRPr>
          </a:p>
          <a:p>
            <a:pPr lvl="0" fontAlgn="base"/>
            <a:r>
              <a:rPr lang="en-US" sz="3200" i="1" dirty="0">
                <a:solidFill>
                  <a:srgbClr val="666666"/>
                </a:solidFill>
                <a:latin typeface="Open Sans"/>
              </a:rPr>
              <a:t>“Every translation shall be </a:t>
            </a:r>
            <a:r>
              <a:rPr lang="en-US" sz="3200" b="1" i="1" dirty="0">
                <a:solidFill>
                  <a:srgbClr val="666666"/>
                </a:solidFill>
                <a:latin typeface="Open Sans"/>
              </a:rPr>
              <a:t>faithful </a:t>
            </a:r>
            <a:r>
              <a:rPr lang="en-US" sz="3200" i="1" dirty="0">
                <a:solidFill>
                  <a:srgbClr val="666666"/>
                </a:solidFill>
                <a:latin typeface="Open Sans"/>
              </a:rPr>
              <a:t>and render exactly </a:t>
            </a:r>
            <a:r>
              <a:rPr lang="en-US" sz="3200" b="1" i="1" dirty="0">
                <a:solidFill>
                  <a:srgbClr val="666666"/>
                </a:solidFill>
                <a:latin typeface="Open Sans"/>
              </a:rPr>
              <a:t>the idea and form of the original </a:t>
            </a:r>
            <a:r>
              <a:rPr lang="en-US" sz="3200" i="1" dirty="0">
                <a:solidFill>
                  <a:srgbClr val="666666"/>
                </a:solidFill>
                <a:latin typeface="Open Sans"/>
              </a:rPr>
              <a:t>– this fidelity constitutes both </a:t>
            </a:r>
            <a:r>
              <a:rPr lang="en-US" sz="3200" b="1" i="1" dirty="0">
                <a:solidFill>
                  <a:srgbClr val="666666"/>
                </a:solidFill>
                <a:latin typeface="Open Sans"/>
              </a:rPr>
              <a:t>a moral and legal obligation </a:t>
            </a:r>
            <a:r>
              <a:rPr lang="en-US" sz="3200" i="1" dirty="0">
                <a:solidFill>
                  <a:srgbClr val="666666"/>
                </a:solidFill>
                <a:latin typeface="Open Sans"/>
              </a:rPr>
              <a:t>for the </a:t>
            </a:r>
            <a:r>
              <a:rPr lang="en-US" sz="3200" b="1" i="1" dirty="0">
                <a:solidFill>
                  <a:srgbClr val="666666"/>
                </a:solidFill>
                <a:latin typeface="Open Sans"/>
              </a:rPr>
              <a:t>translator</a:t>
            </a:r>
            <a:r>
              <a:rPr lang="en-US" sz="3200" i="1" dirty="0">
                <a:solidFill>
                  <a:srgbClr val="666666"/>
                </a:solidFill>
                <a:latin typeface="Open Sans"/>
              </a:rPr>
              <a:t>.”</a:t>
            </a:r>
            <a:r>
              <a:rPr lang="en-US" sz="3200" dirty="0">
                <a:solidFill>
                  <a:srgbClr val="666666"/>
                </a:solidFill>
                <a:latin typeface="Open Sans"/>
              </a:rPr>
              <a:t> </a:t>
            </a:r>
          </a:p>
          <a:p>
            <a:pPr lvl="0"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– </a:t>
            </a:r>
            <a:r>
              <a:rPr lang="en-US" sz="2400" dirty="0">
                <a:solidFill>
                  <a:srgbClr val="666666"/>
                </a:solidFill>
                <a:latin typeface="Open Sans"/>
              </a:rPr>
              <a:t>International Federation of Translators (FIT). The Translator’s Charter (approved by the Congress at Dubrovnik in 1963, and amended in Oslo on July 9, 1994).</a:t>
            </a:r>
            <a:endParaRPr lang="en-US" sz="3200" dirty="0">
              <a:solidFill>
                <a:srgbClr val="666666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8112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53A4F3-3497-4A1C-9545-51AA81CF3508}"/>
              </a:ext>
            </a:extLst>
          </p:cNvPr>
          <p:cNvSpPr/>
          <p:nvPr/>
        </p:nvSpPr>
        <p:spPr>
          <a:xfrm>
            <a:off x="351692" y="551289"/>
            <a:ext cx="111697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4000" b="1" dirty="0">
                <a:solidFill>
                  <a:schemeClr val="tx2"/>
                </a:solidFill>
                <a:latin typeface="Open Sans"/>
              </a:rPr>
              <a:t>Translator’s Code of Ethics Professional Practice</a:t>
            </a:r>
            <a:endParaRPr lang="en-US" sz="4000" dirty="0">
              <a:solidFill>
                <a:schemeClr val="tx2"/>
              </a:solidFill>
              <a:latin typeface="Open Sans"/>
            </a:endParaRPr>
          </a:p>
          <a:p>
            <a:pPr lvl="0" fontAlgn="base"/>
            <a:r>
              <a:rPr lang="en-US" sz="3200" b="1" dirty="0">
                <a:solidFill>
                  <a:srgbClr val="666666"/>
                </a:solidFill>
                <a:latin typeface="Open Sans"/>
              </a:rPr>
              <a:t>Accuracy</a:t>
            </a:r>
            <a:endParaRPr lang="en-US" sz="3200" dirty="0">
              <a:solidFill>
                <a:srgbClr val="666666"/>
              </a:solidFill>
              <a:latin typeface="Open Sans"/>
            </a:endParaRPr>
          </a:p>
          <a:p>
            <a:pPr lvl="0"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preserves the meaning, style and register of the source document.</a:t>
            </a:r>
          </a:p>
          <a:p>
            <a:pPr lvl="0" fontAlgn="base"/>
            <a:r>
              <a:rPr lang="en-US" sz="3200" b="1" dirty="0">
                <a:solidFill>
                  <a:srgbClr val="666666"/>
                </a:solidFill>
                <a:latin typeface="Open Sans"/>
              </a:rPr>
              <a:t>Confidentiality</a:t>
            </a:r>
            <a:endParaRPr lang="en-US" sz="3200" dirty="0">
              <a:solidFill>
                <a:srgbClr val="666666"/>
              </a:solidFill>
              <a:latin typeface="Open Sans"/>
            </a:endParaRPr>
          </a:p>
          <a:p>
            <a:pPr lvl="0"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All information submitted shall be confidential and may not be reproduced, disclosed or divulged.</a:t>
            </a:r>
          </a:p>
          <a:p>
            <a:pPr lvl="0" fontAlgn="base"/>
            <a:r>
              <a:rPr lang="en-US" sz="3200" b="1" dirty="0">
                <a:solidFill>
                  <a:srgbClr val="666666"/>
                </a:solidFill>
                <a:latin typeface="Open Sans"/>
              </a:rPr>
              <a:t>Impartiality and Conflict of Interest</a:t>
            </a:r>
            <a:endParaRPr lang="en-US" sz="3200" dirty="0">
              <a:solidFill>
                <a:srgbClr val="666666"/>
              </a:solidFill>
              <a:latin typeface="Open Sans"/>
            </a:endParaRPr>
          </a:p>
          <a:p>
            <a:pPr lvl="0" fontAlgn="base"/>
            <a:r>
              <a:rPr lang="en-US" sz="3200" dirty="0">
                <a:solidFill>
                  <a:srgbClr val="666666"/>
                </a:solidFill>
                <a:latin typeface="Open Sans"/>
              </a:rPr>
              <a:t>remain impartial and declare any potential conflict of interest (including personal or ethical values and opinions)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231969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465</TotalTime>
  <Words>570</Words>
  <Application>Microsoft Office PowerPoint</Application>
  <PresentationFormat>Широкоэкранный</PresentationFormat>
  <Paragraphs>109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Domina</vt:lpstr>
      <vt:lpstr>inherit</vt:lpstr>
      <vt:lpstr>Josefin Slab</vt:lpstr>
      <vt:lpstr>Lato</vt:lpstr>
      <vt:lpstr>Open Sans</vt:lpstr>
      <vt:lpstr>Times New Roman</vt:lpstr>
      <vt:lpstr>Tw Cen MT</vt:lpstr>
      <vt:lpstr>Wingdings</vt:lpstr>
      <vt:lpstr>Капля</vt:lpstr>
      <vt:lpstr>Тема 1. Переклад в інформаційному суспільстві. </vt:lpstr>
      <vt:lpstr> Постачальники мовних послуг  LSPs (Language Service Providers)</vt:lpstr>
      <vt:lpstr>Презентация PowerPoint</vt:lpstr>
      <vt:lpstr>Презентация PowerPoint</vt:lpstr>
      <vt:lpstr>Презентация PowerPoint</vt:lpstr>
      <vt:lpstr>Етапи роботи з проєктом</vt:lpstr>
      <vt:lpstr>LISA QA Metric Localization Industry Standards Association Language quality inspection (LQI)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Переклад в інформаційному суспільстві. </dc:title>
  <dc:creator>Probook</dc:creator>
  <cp:lastModifiedBy>Probook</cp:lastModifiedBy>
  <cp:revision>37</cp:revision>
  <dcterms:created xsi:type="dcterms:W3CDTF">2021-02-17T17:07:51Z</dcterms:created>
  <dcterms:modified xsi:type="dcterms:W3CDTF">2022-02-14T21:26:48Z</dcterms:modified>
</cp:coreProperties>
</file>