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3" r:id="rId3"/>
    <p:sldId id="264" r:id="rId4"/>
    <p:sldId id="265" r:id="rId5"/>
    <p:sldId id="266" r:id="rId6"/>
    <p:sldId id="267" r:id="rId7"/>
    <p:sldId id="269" r:id="rId8"/>
    <p:sldId id="258" r:id="rId9"/>
    <p:sldId id="268" r:id="rId10"/>
    <p:sldId id="257" r:id="rId11"/>
    <p:sldId id="259" r:id="rId12"/>
    <p:sldId id="260"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C3732-2411-4DFB-857E-C9D2C0FBD7C1}" type="datetimeFigureOut">
              <a:rPr lang="ru-RU" smtClean="0"/>
              <a:t>ср 26.05.21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E8401-2DC4-4F7F-912A-6D369A3B4C05}" type="slidenum">
              <a:rPr lang="ru-RU" smtClean="0"/>
              <a:t>‹#›</a:t>
            </a:fld>
            <a:endParaRPr lang="ru-RU"/>
          </a:p>
        </p:txBody>
      </p:sp>
    </p:spTree>
    <p:extLst>
      <p:ext uri="{BB962C8B-B14F-4D97-AF65-F5344CB8AC3E}">
        <p14:creationId xmlns:p14="http://schemas.microsoft.com/office/powerpoint/2010/main" val="63971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67E8401-2DC4-4F7F-912A-6D369A3B4C05}" type="slidenum">
              <a:rPr lang="ru-RU" smtClean="0"/>
              <a:t>10</a:t>
            </a:fld>
            <a:endParaRPr lang="ru-RU"/>
          </a:p>
        </p:txBody>
      </p:sp>
    </p:spTree>
    <p:extLst>
      <p:ext uri="{BB962C8B-B14F-4D97-AF65-F5344CB8AC3E}">
        <p14:creationId xmlns:p14="http://schemas.microsoft.com/office/powerpoint/2010/main" val="3704675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4CE8B6-B790-4DDF-A884-32DCD371CB41}" type="datetimeFigureOut">
              <a:rPr lang="ru-RU" smtClean="0"/>
              <a:t>ср 26.05.21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52262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36730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128268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173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109384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4CE8B6-B790-4DDF-A884-32DCD371CB41}" type="datetimeFigureOut">
              <a:rPr lang="ru-RU" smtClean="0"/>
              <a:t>ср 26.05.21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542993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4CE8B6-B790-4DDF-A884-32DCD371CB41}" type="datetimeFigureOut">
              <a:rPr lang="ru-RU" smtClean="0"/>
              <a:t>ср 26.05.21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354542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4CE8B6-B790-4DDF-A884-32DCD371CB41}" type="datetimeFigureOut">
              <a:rPr lang="ru-RU" smtClean="0"/>
              <a:t>ср 26.05.21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35282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4CE8B6-B790-4DDF-A884-32DCD371CB41}" type="datetimeFigureOut">
              <a:rPr lang="ru-RU" smtClean="0"/>
              <a:t>ср 26.05.21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86609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4CE8B6-B790-4DDF-A884-32DCD371CB41}" type="datetimeFigureOut">
              <a:rPr lang="ru-RU" smtClean="0"/>
              <a:t>ср 26.05.21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251745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4CE8B6-B790-4DDF-A884-32DCD371CB41}" type="datetimeFigureOut">
              <a:rPr lang="ru-RU" smtClean="0"/>
              <a:t>ср 26.05.21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403880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21356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4CE8B6-B790-4DDF-A884-32DCD371CB41}" type="datetimeFigureOut">
              <a:rPr lang="ru-RU" smtClean="0"/>
              <a:t>ср 26.05.21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223936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4CE8B6-B790-4DDF-A884-32DCD371CB41}" type="datetimeFigureOut">
              <a:rPr lang="ru-RU" smtClean="0"/>
              <a:t>ср 26.05.21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55077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4CE8B6-B790-4DDF-A884-32DCD371CB41}" type="datetimeFigureOut">
              <a:rPr lang="ru-RU" smtClean="0"/>
              <a:t>ср 26.05.21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284188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47623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4CE8B6-B790-4DDF-A884-32DCD371CB41}" type="datetimeFigureOut">
              <a:rPr lang="ru-RU" smtClean="0"/>
              <a:t>ср 26.05.21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3BB474-4132-46D0-BED7-1DD4B0701A84}" type="slidenum">
              <a:rPr lang="ru-RU" smtClean="0"/>
              <a:t>‹#›</a:t>
            </a:fld>
            <a:endParaRPr lang="ru-RU"/>
          </a:p>
        </p:txBody>
      </p:sp>
    </p:spTree>
    <p:extLst>
      <p:ext uri="{BB962C8B-B14F-4D97-AF65-F5344CB8AC3E}">
        <p14:creationId xmlns:p14="http://schemas.microsoft.com/office/powerpoint/2010/main" val="26156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4CE8B6-B790-4DDF-A884-32DCD371CB41}" type="datetimeFigureOut">
              <a:rPr lang="ru-RU" smtClean="0"/>
              <a:t>ср 26.05.21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A3BB474-4132-46D0-BED7-1DD4B0701A84}" type="slidenum">
              <a:rPr lang="ru-RU" smtClean="0"/>
              <a:t>‹#›</a:t>
            </a:fld>
            <a:endParaRPr lang="ru-RU"/>
          </a:p>
        </p:txBody>
      </p:sp>
    </p:spTree>
    <p:extLst>
      <p:ext uri="{BB962C8B-B14F-4D97-AF65-F5344CB8AC3E}">
        <p14:creationId xmlns:p14="http://schemas.microsoft.com/office/powerpoint/2010/main" val="950108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argotrans.com/blog/quick-guide-how-translation-memory-work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uk.wikipedia.org/wiki/%D0%90%D0%BD%D0%BE%D1%82%D0%B0%D1%86%D1%96%D1%8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icrosoft.com/en-us/language/search"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abc-lviv.com.ua/pereklad/pysmovyu-pereklad/pereklad-iurydychnykh-dokumentiv"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2690ABC-B140-4E35-B868-670F5890BF91}"/>
              </a:ext>
            </a:extLst>
          </p:cNvPr>
          <p:cNvSpPr>
            <a:spLocks noGrp="1"/>
          </p:cNvSpPr>
          <p:nvPr>
            <p:ph type="title"/>
          </p:nvPr>
        </p:nvSpPr>
        <p:spPr/>
        <p:txBody>
          <a:bodyPr/>
          <a:lstStyle/>
          <a:p>
            <a:pPr>
              <a:lnSpc>
                <a:spcPts val="1800"/>
              </a:lnSpc>
              <a:spcAft>
                <a:spcPts val="0"/>
              </a:spcAft>
              <a:tabLst>
                <a:tab pos="5029200" algn="l"/>
              </a:tabLst>
            </a:pPr>
            <a:r>
              <a:rPr lang="uk-UA" sz="3600" b="1" dirty="0">
                <a:latin typeface="Times New Roman" panose="02020603050405020304" pitchFamily="18" charset="0"/>
                <a:ea typeface="Times New Roman" panose="02020603050405020304" pitchFamily="18" charset="0"/>
              </a:rPr>
              <a:t>Тема 8. Галузеві тексти</a:t>
            </a:r>
            <a:br>
              <a:rPr lang="ru-RU" sz="3600" dirty="0">
                <a:solidFill>
                  <a:srgbClr val="000000"/>
                </a:solidFill>
                <a:latin typeface="Times New Roman" panose="02020603050405020304" pitchFamily="18" charset="0"/>
                <a:ea typeface="Times New Roman" panose="02020603050405020304" pitchFamily="18" charset="0"/>
              </a:rPr>
            </a:br>
            <a:endParaRPr lang="ru-RU" dirty="0"/>
          </a:p>
        </p:txBody>
      </p:sp>
      <p:sp>
        <p:nvSpPr>
          <p:cNvPr id="5" name="Текст 4">
            <a:extLst>
              <a:ext uri="{FF2B5EF4-FFF2-40B4-BE49-F238E27FC236}">
                <a16:creationId xmlns:a16="http://schemas.microsoft.com/office/drawing/2014/main" id="{B6B39B92-43FD-4575-983F-CBAE0732EA76}"/>
              </a:ext>
            </a:extLst>
          </p:cNvPr>
          <p:cNvSpPr>
            <a:spLocks noGrp="1"/>
          </p:cNvSpPr>
          <p:nvPr>
            <p:ph type="body" idx="1"/>
          </p:nvPr>
        </p:nvSpPr>
        <p:spPr/>
        <p:txBody>
          <a:bodyPr>
            <a:normAutofit fontScale="85000" lnSpcReduction="10000"/>
          </a:bodyPr>
          <a:lstStyle/>
          <a:p>
            <a:br>
              <a:rPr lang="ru-RU" sz="1200" dirty="0">
                <a:latin typeface="Times New Roman" panose="02020603050405020304" pitchFamily="18" charset="0"/>
                <a:ea typeface="Times New Roman" panose="02020603050405020304" pitchFamily="18" charset="0"/>
              </a:rPr>
            </a:br>
            <a:r>
              <a:rPr lang="uk-UA" dirty="0">
                <a:solidFill>
                  <a:srgbClr val="000000"/>
                </a:solidFill>
                <a:latin typeface="Times New Roman" panose="02020603050405020304" pitchFamily="18" charset="0"/>
                <a:ea typeface="Times New Roman" panose="02020603050405020304" pitchFamily="18" charset="0"/>
              </a:rPr>
              <a:t>Проблеми перекладу галузевих текстів. Поняття спеціалізації перекладача. Термінологічна база. Контекстуальні збіги. Точність технічного перекладу. Редагування галузевих текстів як екстралінгвістична задача.</a:t>
            </a:r>
            <a:endParaRPr lang="ru-RU" dirty="0"/>
          </a:p>
        </p:txBody>
      </p:sp>
    </p:spTree>
    <p:extLst>
      <p:ext uri="{BB962C8B-B14F-4D97-AF65-F5344CB8AC3E}">
        <p14:creationId xmlns:p14="http://schemas.microsoft.com/office/powerpoint/2010/main" val="263365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6CBA682-E781-4F05-B1E7-7C2A325FE757}"/>
              </a:ext>
            </a:extLst>
          </p:cNvPr>
          <p:cNvSpPr/>
          <p:nvPr/>
        </p:nvSpPr>
        <p:spPr>
          <a:xfrm>
            <a:off x="3210477" y="288798"/>
            <a:ext cx="312906" cy="400110"/>
          </a:xfrm>
          <a:prstGeom prst="rect">
            <a:avLst/>
          </a:prstGeom>
        </p:spPr>
        <p:txBody>
          <a:bodyPr wrap="none">
            <a:spAutoFit/>
          </a:bodyPr>
          <a:lstStyle/>
          <a:p>
            <a:r>
              <a:rPr lang="uk-UA" sz="2000" cap="all" dirty="0">
                <a:solidFill>
                  <a:srgbClr val="000000"/>
                </a:solidFill>
                <a:latin typeface="Times New Roman" panose="02020603050405020304" pitchFamily="18" charset="0"/>
                <a:ea typeface="Times New Roman" panose="02020603050405020304" pitchFamily="18" charset="0"/>
              </a:rPr>
              <a:t>. </a:t>
            </a:r>
            <a:endParaRPr lang="ru-RU" dirty="0"/>
          </a:p>
        </p:txBody>
      </p:sp>
      <p:sp>
        <p:nvSpPr>
          <p:cNvPr id="6" name="Прямоугольник 5">
            <a:extLst>
              <a:ext uri="{FF2B5EF4-FFF2-40B4-BE49-F238E27FC236}">
                <a16:creationId xmlns:a16="http://schemas.microsoft.com/office/drawing/2014/main" id="{FEFADBEE-3945-4315-80E0-B5C4E708E9AF}"/>
              </a:ext>
            </a:extLst>
          </p:cNvPr>
          <p:cNvSpPr/>
          <p:nvPr/>
        </p:nvSpPr>
        <p:spPr>
          <a:xfrm>
            <a:off x="675249" y="688909"/>
            <a:ext cx="11516751" cy="2308324"/>
          </a:xfrm>
          <a:prstGeom prst="rect">
            <a:avLst/>
          </a:prstGeom>
        </p:spPr>
        <p:txBody>
          <a:bodyPr wrap="square">
            <a:spAutoFit/>
          </a:bodyPr>
          <a:lstStyle/>
          <a:p>
            <a:r>
              <a:rPr lang="ru-RU" dirty="0">
                <a:solidFill>
                  <a:srgbClr val="000000"/>
                </a:solidFill>
                <a:latin typeface="Times New Roman" panose="02020603050405020304" pitchFamily="18" charset="0"/>
              </a:rPr>
              <a:t>Кочан І. М. </a:t>
            </a:r>
            <a:r>
              <a:rPr lang="ru-RU" dirty="0" err="1">
                <a:solidFill>
                  <a:srgbClr val="000000"/>
                </a:solidFill>
                <a:latin typeface="Times New Roman" panose="02020603050405020304" pitchFamily="18" charset="0"/>
              </a:rPr>
              <a:t>визначає</a:t>
            </a:r>
            <a:r>
              <a:rPr lang="ru-RU" dirty="0">
                <a:solidFill>
                  <a:srgbClr val="000000"/>
                </a:solidFill>
                <a:latin typeface="Times New Roman" panose="02020603050405020304" pitchFamily="18" charset="0"/>
              </a:rPr>
              <a:t> низку </a:t>
            </a:r>
            <a:r>
              <a:rPr lang="ru-RU" dirty="0" err="1">
                <a:solidFill>
                  <a:srgbClr val="000000"/>
                </a:solidFill>
                <a:latin typeface="Times New Roman" panose="02020603050405020304" pitchFamily="18" charset="0"/>
              </a:rPr>
              <a:t>недоліків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пов’язаних</a:t>
            </a:r>
            <a:r>
              <a:rPr lang="ru-RU" dirty="0">
                <a:solidFill>
                  <a:srgbClr val="000000"/>
                </a:solidFill>
                <a:latin typeface="Times New Roman" panose="02020603050405020304" pitchFamily="18" charset="0"/>
              </a:rPr>
              <a:t> з </a:t>
            </a:r>
            <a:r>
              <a:rPr lang="ru-RU" dirty="0" err="1">
                <a:solidFill>
                  <a:srgbClr val="000000"/>
                </a:solidFill>
                <a:latin typeface="Times New Roman" panose="02020603050405020304" pitchFamily="18" charset="0"/>
              </a:rPr>
              <a:t>унормуванням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кодифікацією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стандартизацією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українськомовних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терміносистем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як </a:t>
            </a:r>
            <a:r>
              <a:rPr lang="ru-RU" dirty="0" err="1">
                <a:solidFill>
                  <a:srgbClr val="000000"/>
                </a:solidFill>
                <a:latin typeface="Times New Roman" panose="02020603050405020304" pitchFamily="18" charset="0"/>
              </a:rPr>
              <a:t>відомо</a:t>
            </a:r>
            <a:r>
              <a:rPr lang="ru-RU" dirty="0">
                <a:solidFill>
                  <a:srgbClr val="000000"/>
                </a:solidFill>
                <a:latin typeface="Times New Roman" panose="02020603050405020304" pitchFamily="18" charset="0"/>
              </a:rPr>
              <a:t>, є </a:t>
            </a:r>
            <a:r>
              <a:rPr lang="ru-RU" dirty="0" err="1">
                <a:solidFill>
                  <a:srgbClr val="000000"/>
                </a:solidFill>
                <a:latin typeface="Times New Roman" panose="02020603050405020304" pitchFamily="18" charset="0"/>
              </a:rPr>
              <a:t>частиною</a:t>
            </a:r>
            <a:r>
              <a:rPr lang="ru-RU" dirty="0">
                <a:solidFill>
                  <a:srgbClr val="000000"/>
                </a:solidFill>
                <a:latin typeface="Times New Roman" panose="02020603050405020304" pitchFamily="18" charset="0"/>
              </a:rPr>
              <a:t> мовної </a:t>
            </a:r>
            <a:r>
              <a:rPr lang="ru-RU" dirty="0" err="1">
                <a:solidFill>
                  <a:srgbClr val="000000"/>
                </a:solidFill>
                <a:latin typeface="Times New Roman" panose="02020603050405020304" pitchFamily="18" charset="0"/>
              </a:rPr>
              <a:t>політики</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«1) </a:t>
            </a:r>
            <a:r>
              <a:rPr lang="ru-RU" dirty="0" err="1">
                <a:solidFill>
                  <a:srgbClr val="000000"/>
                </a:solidFill>
                <a:latin typeface="Times New Roman" panose="02020603050405020304" pitchFamily="18" charset="0"/>
              </a:rPr>
              <a:t>небажання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держави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взяти</a:t>
            </a:r>
            <a:r>
              <a:rPr lang="ru-RU" dirty="0">
                <a:solidFill>
                  <a:srgbClr val="000000"/>
                </a:solidFill>
                <a:latin typeface="Times New Roman" panose="02020603050405020304" pitchFamily="18" charset="0"/>
              </a:rPr>
              <a:t> на себе </a:t>
            </a:r>
            <a:r>
              <a:rPr lang="ru-RU" dirty="0" err="1">
                <a:solidFill>
                  <a:srgbClr val="000000"/>
                </a:solidFill>
                <a:latin typeface="Times New Roman" panose="02020603050405020304" pitchFamily="18" charset="0"/>
              </a:rPr>
              <a:t>координацію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термінологічної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праці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регулювання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термінологічної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роботи</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2) </a:t>
            </a:r>
            <a:r>
              <a:rPr lang="ru-RU" dirty="0" err="1">
                <a:solidFill>
                  <a:srgbClr val="000000"/>
                </a:solidFill>
                <a:latin typeface="Times New Roman" panose="02020603050405020304" pitchFamily="18" charset="0"/>
              </a:rPr>
              <a:t>недотримання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єдиних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нормативних</a:t>
            </a:r>
            <a:r>
              <a:rPr lang="ru-RU" dirty="0">
                <a:solidFill>
                  <a:srgbClr val="000000"/>
                </a:solidFill>
                <a:latin typeface="Times New Roman" panose="02020603050405020304" pitchFamily="18" charset="0"/>
              </a:rPr>
              <a:t> мовних засад, </a:t>
            </a:r>
            <a:r>
              <a:rPr lang="ru-RU" dirty="0" err="1">
                <a:solidFill>
                  <a:srgbClr val="000000"/>
                </a:solidFill>
                <a:latin typeface="Times New Roman" panose="02020603050405020304" pitchFamily="18" charset="0"/>
              </a:rPr>
              <a:t>які</a:t>
            </a:r>
            <a:r>
              <a:rPr lang="ru-RU" dirty="0">
                <a:solidFill>
                  <a:srgbClr val="000000"/>
                </a:solidFill>
                <a:latin typeface="Times New Roman" panose="02020603050405020304" pitchFamily="18" charset="0"/>
              </a:rPr>
              <a:t> б </a:t>
            </a:r>
            <a:r>
              <a:rPr lang="ru-RU" dirty="0" err="1">
                <a:solidFill>
                  <a:srgbClr val="000000"/>
                </a:solidFill>
                <a:latin typeface="Times New Roman" panose="02020603050405020304" pitchFamily="18" charset="0"/>
              </a:rPr>
              <a:t>усували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численні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розбіжності</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нормування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термінів</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їх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кодифікації</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3) </a:t>
            </a:r>
            <a:r>
              <a:rPr lang="ru-RU" dirty="0" err="1">
                <a:solidFill>
                  <a:srgbClr val="000000"/>
                </a:solidFill>
                <a:latin typeface="Times New Roman" panose="02020603050405020304" pitchFamily="18" charset="0"/>
              </a:rPr>
              <a:t>здійснення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термінологічних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досліджень</a:t>
            </a:r>
            <a:r>
              <a:rPr lang="ru-RU" dirty="0">
                <a:solidFill>
                  <a:srgbClr val="000000"/>
                </a:solidFill>
                <a:latin typeface="Times New Roman" panose="02020603050405020304" pitchFamily="18" charset="0"/>
              </a:rPr>
              <a:t> часто на </a:t>
            </a:r>
            <a:r>
              <a:rPr lang="ru-RU" dirty="0" err="1">
                <a:solidFill>
                  <a:srgbClr val="000000"/>
                </a:solidFill>
                <a:latin typeface="Times New Roman" panose="02020603050405020304" pitchFamily="18" charset="0"/>
              </a:rPr>
              <a:t>волонтерських</a:t>
            </a:r>
            <a:r>
              <a:rPr lang="ru-RU" dirty="0">
                <a:solidFill>
                  <a:srgbClr val="000000"/>
                </a:solidFill>
                <a:latin typeface="Times New Roman" panose="02020603050405020304" pitchFamily="18" charset="0"/>
              </a:rPr>
              <a:t> засадах, </a:t>
            </a:r>
            <a:r>
              <a:rPr lang="ru-RU" dirty="0" err="1">
                <a:solidFill>
                  <a:srgbClr val="000000"/>
                </a:solidFill>
                <a:latin typeface="Times New Roman" panose="02020603050405020304" pitchFamily="18" charset="0"/>
              </a:rPr>
              <a:t>тоді</a:t>
            </a:r>
            <a:r>
              <a:rPr lang="ru-RU" dirty="0">
                <a:solidFill>
                  <a:srgbClr val="000000"/>
                </a:solidFill>
                <a:latin typeface="Times New Roman" panose="02020603050405020304" pitchFamily="18" charset="0"/>
              </a:rPr>
              <a:t> як вони </a:t>
            </a:r>
            <a:r>
              <a:rPr lang="ru-RU" dirty="0" err="1">
                <a:solidFill>
                  <a:srgbClr val="000000"/>
                </a:solidFill>
                <a:latin typeface="Times New Roman" panose="02020603050405020304" pitchFamily="18" charset="0"/>
              </a:rPr>
              <a:t>потребують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відповідного</a:t>
            </a:r>
            <a:r>
              <a:rPr lang="ru-RU" dirty="0">
                <a:solidFill>
                  <a:srgbClr val="000000"/>
                </a:solidFill>
                <a:latin typeface="Times New Roman" panose="02020603050405020304" pitchFamily="18" charset="0"/>
              </a:rPr>
              <a:t> державного </a:t>
            </a:r>
            <a:r>
              <a:rPr lang="ru-RU" dirty="0" err="1">
                <a:solidFill>
                  <a:srgbClr val="000000"/>
                </a:solidFill>
                <a:latin typeface="Times New Roman" panose="02020603050405020304" pitchFamily="18" charset="0"/>
              </a:rPr>
              <a:t>фінансування</a:t>
            </a:r>
            <a:r>
              <a:rPr lang="ru-RU" dirty="0">
                <a:solidFill>
                  <a:srgbClr val="000000"/>
                </a:solidFill>
                <a:latin typeface="Times New Roman" panose="02020603050405020304" pitchFamily="18" charset="0"/>
              </a:rPr>
              <a:t>;</a:t>
            </a:r>
          </a:p>
          <a:p>
            <a:r>
              <a:rPr lang="ru-RU" dirty="0">
                <a:solidFill>
                  <a:srgbClr val="000000"/>
                </a:solidFill>
                <a:latin typeface="Times New Roman" panose="02020603050405020304" pitchFamily="18" charset="0"/>
              </a:rPr>
              <a:t>4) </a:t>
            </a:r>
            <a:r>
              <a:rPr lang="ru-RU" dirty="0" err="1">
                <a:solidFill>
                  <a:srgbClr val="000000"/>
                </a:solidFill>
                <a:latin typeface="Times New Roman" panose="02020603050405020304" pitchFamily="18" charset="0"/>
              </a:rPr>
              <a:t>недостатньо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тісна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співпраця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термінологів-фахівців</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лексикографів-філологів</a:t>
            </a:r>
            <a:r>
              <a:rPr lang="ru-RU" dirty="0">
                <a:solidFill>
                  <a:srgbClr val="000000"/>
                </a:solidFill>
                <a:latin typeface="Times New Roman" panose="02020603050405020304" pitchFamily="18" charset="0"/>
              </a:rPr>
              <a:t>»</a:t>
            </a:r>
            <a:endParaRPr lang="ru-RU" dirty="0"/>
          </a:p>
        </p:txBody>
      </p:sp>
      <p:sp>
        <p:nvSpPr>
          <p:cNvPr id="7" name="Прямоугольник 6">
            <a:extLst>
              <a:ext uri="{FF2B5EF4-FFF2-40B4-BE49-F238E27FC236}">
                <a16:creationId xmlns:a16="http://schemas.microsoft.com/office/drawing/2014/main" id="{7020BF87-133F-413B-A743-F4715C3319E6}"/>
              </a:ext>
            </a:extLst>
          </p:cNvPr>
          <p:cNvSpPr/>
          <p:nvPr/>
        </p:nvSpPr>
        <p:spPr>
          <a:xfrm>
            <a:off x="145366" y="5568926"/>
            <a:ext cx="11901268" cy="1200329"/>
          </a:xfrm>
          <a:prstGeom prst="rect">
            <a:avLst/>
          </a:prstGeom>
        </p:spPr>
        <p:txBody>
          <a:bodyPr wrap="square">
            <a:spAutoFit/>
          </a:bodyPr>
          <a:lstStyle/>
          <a:p>
            <a:r>
              <a:rPr lang="ru-RU" dirty="0" err="1"/>
              <a:t>Філіппова</a:t>
            </a:r>
            <a:r>
              <a:rPr lang="ru-RU" dirty="0"/>
              <a:t> Н. </a:t>
            </a:r>
            <a:r>
              <a:rPr lang="ru-RU" dirty="0" err="1"/>
              <a:t>Розроблення</a:t>
            </a:r>
            <a:r>
              <a:rPr lang="ru-RU" dirty="0"/>
              <a:t> </a:t>
            </a:r>
            <a:r>
              <a:rPr lang="ru-RU" dirty="0" err="1"/>
              <a:t>термінологічного</a:t>
            </a:r>
            <a:r>
              <a:rPr lang="ru-RU" dirty="0"/>
              <a:t> </a:t>
            </a:r>
            <a:r>
              <a:rPr lang="ru-RU" dirty="0" err="1"/>
              <a:t>українсько-російсько-англійського</a:t>
            </a:r>
            <a:r>
              <a:rPr lang="ru-RU" dirty="0"/>
              <a:t> онлайн-словника «</a:t>
            </a:r>
            <a:r>
              <a:rPr lang="ru-RU" dirty="0" err="1"/>
              <a:t>суднові</a:t>
            </a:r>
            <a:r>
              <a:rPr lang="ru-RU" dirty="0"/>
              <a:t> </a:t>
            </a:r>
            <a:r>
              <a:rPr lang="ru-RU" dirty="0" err="1"/>
              <a:t>трубопровідні</a:t>
            </a:r>
            <a:r>
              <a:rPr lang="ru-RU" dirty="0"/>
              <a:t> </a:t>
            </a:r>
            <a:r>
              <a:rPr lang="ru-RU" dirty="0" err="1"/>
              <a:t>системи</a:t>
            </a:r>
            <a:r>
              <a:rPr lang="ru-RU" dirty="0"/>
              <a:t>» / Н. </a:t>
            </a:r>
            <a:r>
              <a:rPr lang="ru-RU" dirty="0" err="1"/>
              <a:t>Філіппова</a:t>
            </a:r>
            <a:r>
              <a:rPr lang="ru-RU" dirty="0"/>
              <a:t>, В. </a:t>
            </a:r>
            <a:r>
              <a:rPr lang="ru-RU" dirty="0" err="1"/>
              <a:t>Мітєнкова</a:t>
            </a:r>
            <a:r>
              <a:rPr lang="ru-RU" dirty="0"/>
              <a:t>. // </a:t>
            </a:r>
            <a:r>
              <a:rPr lang="ru-RU" dirty="0" err="1"/>
              <a:t>Вісник</a:t>
            </a:r>
            <a:r>
              <a:rPr lang="ru-RU" dirty="0"/>
              <a:t> </a:t>
            </a:r>
            <a:r>
              <a:rPr lang="ru-RU" dirty="0" err="1"/>
              <a:t>Національного</a:t>
            </a:r>
            <a:r>
              <a:rPr lang="ru-RU" dirty="0"/>
              <a:t> </a:t>
            </a:r>
            <a:r>
              <a:rPr lang="ru-RU" dirty="0" err="1"/>
              <a:t>університету</a:t>
            </a:r>
            <a:r>
              <a:rPr lang="ru-RU" dirty="0"/>
              <a:t> «</a:t>
            </a:r>
            <a:r>
              <a:rPr lang="ru-RU" dirty="0" err="1"/>
              <a:t>Львівська</a:t>
            </a:r>
            <a:r>
              <a:rPr lang="ru-RU" dirty="0"/>
              <a:t> </a:t>
            </a:r>
            <a:r>
              <a:rPr lang="ru-RU" dirty="0" err="1"/>
              <a:t>політехніка</a:t>
            </a:r>
            <a:r>
              <a:rPr lang="ru-RU" dirty="0"/>
              <a:t>», </a:t>
            </a:r>
            <a:r>
              <a:rPr lang="ru-RU" dirty="0" err="1"/>
              <a:t>серія</a:t>
            </a:r>
            <a:r>
              <a:rPr lang="ru-RU" dirty="0"/>
              <a:t> «</a:t>
            </a:r>
            <a:r>
              <a:rPr lang="ru-RU" dirty="0" err="1"/>
              <a:t>Проблеми</a:t>
            </a:r>
            <a:r>
              <a:rPr lang="ru-RU" dirty="0"/>
              <a:t> </a:t>
            </a:r>
            <a:r>
              <a:rPr lang="ru-RU" dirty="0" err="1"/>
              <a:t>української</a:t>
            </a:r>
            <a:r>
              <a:rPr lang="ru-RU" dirty="0"/>
              <a:t> </a:t>
            </a:r>
            <a:r>
              <a:rPr lang="ru-RU" dirty="0" err="1"/>
              <a:t>термінології</a:t>
            </a:r>
            <a:r>
              <a:rPr lang="ru-RU" dirty="0"/>
              <a:t>». – 2018. – №890. – С. 30–35.</a:t>
            </a:r>
            <a:r>
              <a:rPr lang="en-US" dirty="0"/>
              <a:t> </a:t>
            </a:r>
            <a:r>
              <a:rPr lang="en-US" b="1" dirty="0"/>
              <a:t>http://tc.terminology.lp.edu.ua/TK_Wisnyk890/TK_wisnyk890_2_filippova_mit'enkova.htm</a:t>
            </a:r>
            <a:endParaRPr lang="ru-RU" b="1" dirty="0"/>
          </a:p>
        </p:txBody>
      </p:sp>
      <p:sp>
        <p:nvSpPr>
          <p:cNvPr id="8" name="Прямоугольник 7">
            <a:extLst>
              <a:ext uri="{FF2B5EF4-FFF2-40B4-BE49-F238E27FC236}">
                <a16:creationId xmlns:a16="http://schemas.microsoft.com/office/drawing/2014/main" id="{51D2B170-AA4C-42B8-BFED-DBEAA31D0F3E}"/>
              </a:ext>
            </a:extLst>
          </p:cNvPr>
          <p:cNvSpPr/>
          <p:nvPr/>
        </p:nvSpPr>
        <p:spPr>
          <a:xfrm>
            <a:off x="737855" y="3429000"/>
            <a:ext cx="11107142" cy="1200329"/>
          </a:xfrm>
          <a:prstGeom prst="rect">
            <a:avLst/>
          </a:prstGeom>
        </p:spPr>
        <p:txBody>
          <a:bodyPr wrap="square">
            <a:spAutoFit/>
          </a:bodyPr>
          <a:lstStyle/>
          <a:p>
            <a:r>
              <a:rPr lang="ru-RU" dirty="0" err="1">
                <a:solidFill>
                  <a:srgbClr val="000000"/>
                </a:solidFill>
                <a:latin typeface="Times New Roman" panose="02020603050405020304" pitchFamily="18" charset="0"/>
              </a:rPr>
              <a:t>Термінологію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цієї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групи</a:t>
            </a:r>
            <a:r>
              <a:rPr lang="ru-RU"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розрізнено</a:t>
            </a:r>
            <a:r>
              <a:rPr lang="ru-RU" b="1" dirty="0">
                <a:solidFill>
                  <a:srgbClr val="000000"/>
                </a:solidFill>
                <a:latin typeface="Times New Roman" panose="02020603050405020304" pitchFamily="18" charset="0"/>
              </a:rPr>
              <a:t> представлено </a:t>
            </a:r>
            <a:r>
              <a:rPr lang="ru-RU" dirty="0">
                <a:solidFill>
                  <a:srgbClr val="000000"/>
                </a:solidFill>
                <a:latin typeface="Times New Roman" panose="02020603050405020304" pitchFamily="18" charset="0"/>
              </a:rPr>
              <a:t>у великих </a:t>
            </a:r>
            <a:r>
              <a:rPr lang="ru-RU" dirty="0" err="1">
                <a:solidFill>
                  <a:srgbClr val="000000"/>
                </a:solidFill>
                <a:latin typeface="Times New Roman" panose="02020603050405020304" pitchFamily="18" charset="0"/>
              </a:rPr>
              <a:t>обсягом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суднобудівних</a:t>
            </a:r>
            <a:r>
              <a:rPr lang="ru-RU" dirty="0">
                <a:solidFill>
                  <a:srgbClr val="000000"/>
                </a:solidFill>
                <a:latin typeface="Times New Roman" panose="02020603050405020304" pitchFamily="18" charset="0"/>
              </a:rPr>
              <a:t> словниках і словниках </a:t>
            </a:r>
            <a:r>
              <a:rPr lang="ru-RU" dirty="0" err="1">
                <a:solidFill>
                  <a:srgbClr val="000000"/>
                </a:solidFill>
                <a:latin typeface="Times New Roman" panose="02020603050405020304" pitchFamily="18" charset="0"/>
              </a:rPr>
              <a:t>із</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морської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справи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переважно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перекладних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значний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обсяг</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яких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суттєво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знижує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швидкість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пошуку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потрібного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терміна</a:t>
            </a:r>
            <a:r>
              <a:rPr lang="ru-RU" dirty="0">
                <a:solidFill>
                  <a:srgbClr val="000000"/>
                </a:solidFill>
                <a:latin typeface="Times New Roman" panose="02020603050405020304" pitchFamily="18" charset="0"/>
              </a:rPr>
              <a:t>, а </a:t>
            </a:r>
            <a:r>
              <a:rPr lang="ru-RU" b="1" dirty="0" err="1">
                <a:solidFill>
                  <a:srgbClr val="000000"/>
                </a:solidFill>
                <a:latin typeface="Times New Roman" panose="02020603050405020304" pitchFamily="18" charset="0"/>
              </a:rPr>
              <a:t>відсутність</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прикладів</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використання</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термінів</a:t>
            </a:r>
            <a:r>
              <a:rPr lang="ru-RU" b="1" dirty="0">
                <a:solidFill>
                  <a:srgbClr val="000000"/>
                </a:solidFill>
                <a:latin typeface="Times New Roman" panose="02020603050405020304" pitchFamily="18" charset="0"/>
              </a:rPr>
              <a:t> у </a:t>
            </a:r>
            <a:r>
              <a:rPr lang="ru-RU" b="1" dirty="0" err="1">
                <a:solidFill>
                  <a:srgbClr val="000000"/>
                </a:solidFill>
                <a:latin typeface="Times New Roman" panose="02020603050405020304" pitchFamily="18" charset="0"/>
              </a:rPr>
              <a:t>контексті</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a:t>
            </a:r>
            <a:r>
              <a:rPr lang="ru-RU" dirty="0" err="1">
                <a:solidFill>
                  <a:srgbClr val="000000"/>
                </a:solidFill>
                <a:latin typeface="Times New Roman" panose="02020603050405020304" pitchFamily="18" charset="0"/>
              </a:rPr>
              <a:t>навіть</a:t>
            </a:r>
            <a:r>
              <a:rPr lang="ru-RU" dirty="0">
                <a:solidFill>
                  <a:srgbClr val="000000"/>
                </a:solidFill>
                <a:latin typeface="Times New Roman" panose="02020603050405020304" pitchFamily="18" charset="0"/>
              </a:rPr>
              <a:t> за </a:t>
            </a:r>
            <a:r>
              <a:rPr lang="ru-RU" dirty="0" err="1">
                <a:solidFill>
                  <a:srgbClr val="000000"/>
                </a:solidFill>
                <a:latin typeface="Times New Roman" panose="02020603050405020304" pitchFamily="18" charset="0"/>
              </a:rPr>
              <a:t>наявності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стислих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обсягом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дефініцій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значно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ускладнює</a:t>
            </a:r>
            <a:r>
              <a:rPr lang="ru-RU" dirty="0">
                <a:solidFill>
                  <a:srgbClr val="000000"/>
                </a:solidFill>
                <a:latin typeface="Times New Roman" panose="02020603050405020304" pitchFamily="18" charset="0"/>
              </a:rPr>
              <a:t> роботу </a:t>
            </a:r>
            <a:r>
              <a:rPr lang="ru-RU" dirty="0" err="1">
                <a:solidFill>
                  <a:srgbClr val="000000"/>
                </a:solidFill>
                <a:latin typeface="Times New Roman" panose="02020603050405020304" pitchFamily="18" charset="0"/>
              </a:rPr>
              <a:t>щодо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вибору</a:t>
            </a:r>
            <a:r>
              <a:rPr lang="ru-RU" dirty="0">
                <a:solidFill>
                  <a:srgbClr val="000000"/>
                </a:solidFill>
                <a:latin typeface="Times New Roman" panose="02020603050405020304" pitchFamily="18" charset="0"/>
              </a:rPr>
              <a:t> точного </a:t>
            </a:r>
            <a:r>
              <a:rPr lang="ru-RU" dirty="0" err="1">
                <a:solidFill>
                  <a:srgbClr val="000000"/>
                </a:solidFill>
                <a:latin typeface="Times New Roman" panose="02020603050405020304" pitchFamily="18" charset="0"/>
              </a:rPr>
              <a:t>еквіваленту</a:t>
            </a:r>
            <a:endParaRPr lang="ru-RU" dirty="0"/>
          </a:p>
        </p:txBody>
      </p:sp>
      <p:sp>
        <p:nvSpPr>
          <p:cNvPr id="9" name="Прямоугольник 8">
            <a:extLst>
              <a:ext uri="{FF2B5EF4-FFF2-40B4-BE49-F238E27FC236}">
                <a16:creationId xmlns:a16="http://schemas.microsoft.com/office/drawing/2014/main" id="{D4B34DC9-0D8B-4A5F-B169-6299F08F762B}"/>
              </a:ext>
            </a:extLst>
          </p:cNvPr>
          <p:cNvSpPr/>
          <p:nvPr/>
        </p:nvSpPr>
        <p:spPr>
          <a:xfrm>
            <a:off x="4338874" y="257142"/>
            <a:ext cx="3148491" cy="400110"/>
          </a:xfrm>
          <a:prstGeom prst="rect">
            <a:avLst/>
          </a:prstGeom>
        </p:spPr>
        <p:txBody>
          <a:bodyPr wrap="none">
            <a:spAutoFit/>
          </a:bodyPr>
          <a:lstStyle/>
          <a:p>
            <a:r>
              <a:rPr lang="uk-UA" sz="2000" cap="all" dirty="0">
                <a:solidFill>
                  <a:srgbClr val="000000"/>
                </a:solidFill>
                <a:latin typeface="Times New Roman" panose="02020603050405020304" pitchFamily="18" charset="0"/>
                <a:ea typeface="Times New Roman" panose="02020603050405020304" pitchFamily="18" charset="0"/>
              </a:rPr>
              <a:t>Термінологічна база</a:t>
            </a:r>
            <a:endParaRPr lang="ru-RU" dirty="0"/>
          </a:p>
        </p:txBody>
      </p:sp>
    </p:spTree>
    <p:extLst>
      <p:ext uri="{BB962C8B-B14F-4D97-AF65-F5344CB8AC3E}">
        <p14:creationId xmlns:p14="http://schemas.microsoft.com/office/powerpoint/2010/main" val="327091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C1D0C9C-BDD4-4B75-A7C7-E4C70A98E31C}"/>
              </a:ext>
            </a:extLst>
          </p:cNvPr>
          <p:cNvSpPr/>
          <p:nvPr/>
        </p:nvSpPr>
        <p:spPr>
          <a:xfrm>
            <a:off x="478302" y="151180"/>
            <a:ext cx="11479237" cy="5909310"/>
          </a:xfrm>
          <a:prstGeom prst="rect">
            <a:avLst/>
          </a:prstGeom>
        </p:spPr>
        <p:txBody>
          <a:bodyPr wrap="square">
            <a:spAutoFit/>
          </a:bodyPr>
          <a:lstStyle/>
          <a:p>
            <a:r>
              <a:rPr lang="en-US" b="1" dirty="0"/>
              <a:t>Context</a:t>
            </a:r>
            <a:r>
              <a:rPr lang="en-US" dirty="0"/>
              <a:t> </a:t>
            </a:r>
            <a:endParaRPr lang="uk-UA" dirty="0"/>
          </a:p>
          <a:p>
            <a:pPr algn="just"/>
            <a:r>
              <a:rPr lang="en-US" sz="2400" dirty="0"/>
              <a:t>This is a broad notion that can be used to refer to various aspects of the situation in which an act of translation takes place. According to the perspective adopted in observing a text, the context may refer either to the immediate situation or to the culture in which a text is produced or received. Historically, the importance of the notion of context was made evident by the work of Bronislaw Malinowski, a social anthropologist studying the Trobriand islanders of New Guinea in the second decade of the twentieth century. In carrying out his ethnographic work, Malinowski realized that, in order to provide English equivalents for the native language terms and texts that he wished to study, contextual specifications were often needed, i.e. reference had to be made to the situation and culture in which the linguistic items had originally been placed. Based on the work by Malinowski and, later, other linguists working within the same tradition (e.g. M. A. K. Halliday), a distinction is often made between the ‘context of situation’, i.e. the immediate context in which an utterance is produced, and the ‘context of culture’, i.e. the institutions and customs of a given linguistic community. The term co-text is sometimes used to refer to the immediate linguistic context surrounding a given word or phrase.</a:t>
            </a:r>
            <a:endParaRPr lang="ru-RU" sz="2400" dirty="0"/>
          </a:p>
        </p:txBody>
      </p:sp>
      <p:sp>
        <p:nvSpPr>
          <p:cNvPr id="6" name="Прямоугольник 5">
            <a:extLst>
              <a:ext uri="{FF2B5EF4-FFF2-40B4-BE49-F238E27FC236}">
                <a16:creationId xmlns:a16="http://schemas.microsoft.com/office/drawing/2014/main" id="{1437A8E8-C24F-4C25-B52F-D6E54B45DE48}"/>
              </a:ext>
            </a:extLst>
          </p:cNvPr>
          <p:cNvSpPr/>
          <p:nvPr/>
        </p:nvSpPr>
        <p:spPr>
          <a:xfrm>
            <a:off x="487680" y="6060489"/>
            <a:ext cx="11582400" cy="646331"/>
          </a:xfrm>
          <a:prstGeom prst="rect">
            <a:avLst/>
          </a:prstGeom>
        </p:spPr>
        <p:txBody>
          <a:bodyPr wrap="square">
            <a:spAutoFit/>
          </a:bodyPr>
          <a:lstStyle/>
          <a:p>
            <a:r>
              <a:rPr lang="en-US" b="1" dirty="0"/>
              <a:t>Palumbo G. Key Terms in Translation Studies / Giuseppe Palumbo. – New York: Continuum International Publishing Group, 2009. – 221 с.</a:t>
            </a:r>
            <a:endParaRPr lang="ru-RU" b="1" dirty="0"/>
          </a:p>
        </p:txBody>
      </p:sp>
    </p:spTree>
    <p:extLst>
      <p:ext uri="{BB962C8B-B14F-4D97-AF65-F5344CB8AC3E}">
        <p14:creationId xmlns:p14="http://schemas.microsoft.com/office/powerpoint/2010/main" val="268074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D7F68F3-E333-4411-8FF0-8FC4FD0945FD}"/>
              </a:ext>
            </a:extLst>
          </p:cNvPr>
          <p:cNvSpPr/>
          <p:nvPr/>
        </p:nvSpPr>
        <p:spPr>
          <a:xfrm>
            <a:off x="4463630" y="232526"/>
            <a:ext cx="3264740" cy="400110"/>
          </a:xfrm>
          <a:prstGeom prst="rect">
            <a:avLst/>
          </a:prstGeom>
        </p:spPr>
        <p:txBody>
          <a:bodyPr wrap="none">
            <a:spAutoFit/>
          </a:bodyPr>
          <a:lstStyle/>
          <a:p>
            <a:r>
              <a:rPr lang="uk-UA" sz="2000" cap="all" dirty="0">
                <a:solidFill>
                  <a:srgbClr val="000000"/>
                </a:solidFill>
                <a:latin typeface="Times New Roman" panose="02020603050405020304" pitchFamily="18" charset="0"/>
                <a:ea typeface="Times New Roman" panose="02020603050405020304" pitchFamily="18" charset="0"/>
              </a:rPr>
              <a:t>Контекстуальні збіги.</a:t>
            </a:r>
            <a:endParaRPr lang="ru-RU" dirty="0"/>
          </a:p>
        </p:txBody>
      </p:sp>
      <p:sp>
        <p:nvSpPr>
          <p:cNvPr id="5" name="Прямоугольник 4">
            <a:extLst>
              <a:ext uri="{FF2B5EF4-FFF2-40B4-BE49-F238E27FC236}">
                <a16:creationId xmlns:a16="http://schemas.microsoft.com/office/drawing/2014/main" id="{E9C3DE93-5D2C-4476-A1E5-09328AE8237C}"/>
              </a:ext>
            </a:extLst>
          </p:cNvPr>
          <p:cNvSpPr/>
          <p:nvPr/>
        </p:nvSpPr>
        <p:spPr>
          <a:xfrm>
            <a:off x="295421" y="1166843"/>
            <a:ext cx="11352627" cy="4154984"/>
          </a:xfrm>
          <a:prstGeom prst="rect">
            <a:avLst/>
          </a:prstGeom>
        </p:spPr>
        <p:txBody>
          <a:bodyPr wrap="square">
            <a:spAutoFit/>
          </a:bodyPr>
          <a:lstStyle/>
          <a:p>
            <a:r>
              <a:rPr lang="en-US" sz="2400" dirty="0">
                <a:solidFill>
                  <a:srgbClr val="1D272B"/>
                </a:solidFill>
                <a:latin typeface="noto-sans"/>
              </a:rPr>
              <a:t>We should first mention that most language service providers use </a:t>
            </a:r>
            <a:r>
              <a:rPr lang="en-US" sz="2400" u="sng" dirty="0">
                <a:solidFill>
                  <a:srgbClr val="1D272B"/>
                </a:solidFill>
                <a:latin typeface="noto-sans"/>
                <a:hlinkClick r:id="rId2"/>
              </a:rPr>
              <a:t>translation memory</a:t>
            </a:r>
            <a:r>
              <a:rPr lang="en-US" sz="2400" dirty="0">
                <a:solidFill>
                  <a:srgbClr val="1D272B"/>
                </a:solidFill>
                <a:latin typeface="noto-sans"/>
              </a:rPr>
              <a:t> technology to store human translations in a database to create consistency and savings on future projects where the same content is repeated. This is especially important for clients that update their documentation frequently.</a:t>
            </a:r>
          </a:p>
          <a:p>
            <a:r>
              <a:rPr lang="en-US" sz="2400" dirty="0">
                <a:solidFill>
                  <a:srgbClr val="1D272B"/>
                </a:solidFill>
                <a:latin typeface="noto-sans"/>
              </a:rPr>
              <a:t>So what is the difference between a 100% match and a context match? A 100% match is a sentence in a document that is identical to a previously translated sentence that is stored in the database. A context match is a 100% match that also has the same exact preceding sentence and subsequent sentence. This gives us a little more certainty of the pedigree of the 100% match.</a:t>
            </a:r>
            <a:br>
              <a:rPr lang="en-US" sz="2400" dirty="0">
                <a:solidFill>
                  <a:srgbClr val="1D272B"/>
                </a:solidFill>
                <a:latin typeface="noto-sans"/>
              </a:rPr>
            </a:br>
            <a:r>
              <a:rPr lang="en-US" sz="2400" dirty="0">
                <a:solidFill>
                  <a:srgbClr val="1D272B"/>
                </a:solidFill>
                <a:latin typeface="noto-sans"/>
              </a:rPr>
              <a:t>The reasoning behind this confidence is that a 100% match in context is far better than a plain 100% match. I believe this is especially true for short segments.</a:t>
            </a:r>
            <a:endParaRPr lang="en-US" sz="2400" b="0" i="0" dirty="0">
              <a:solidFill>
                <a:srgbClr val="1D272B"/>
              </a:solidFill>
              <a:effectLst/>
              <a:latin typeface="noto-sans"/>
            </a:endParaRPr>
          </a:p>
        </p:txBody>
      </p:sp>
      <p:sp>
        <p:nvSpPr>
          <p:cNvPr id="6" name="Прямоугольник 5">
            <a:extLst>
              <a:ext uri="{FF2B5EF4-FFF2-40B4-BE49-F238E27FC236}">
                <a16:creationId xmlns:a16="http://schemas.microsoft.com/office/drawing/2014/main" id="{9EF8E00A-BD2A-4DE7-84A3-8C6DE53EF85B}"/>
              </a:ext>
            </a:extLst>
          </p:cNvPr>
          <p:cNvSpPr/>
          <p:nvPr/>
        </p:nvSpPr>
        <p:spPr>
          <a:xfrm>
            <a:off x="3433034" y="5691157"/>
            <a:ext cx="8590671" cy="369332"/>
          </a:xfrm>
          <a:prstGeom prst="rect">
            <a:avLst/>
          </a:prstGeom>
        </p:spPr>
        <p:txBody>
          <a:bodyPr wrap="square">
            <a:spAutoFit/>
          </a:bodyPr>
          <a:lstStyle/>
          <a:p>
            <a:r>
              <a:rPr lang="en-US" b="1" dirty="0"/>
              <a:t>https://www.argotrans.com/blog/what-context-match-relative-translation-memory/</a:t>
            </a:r>
            <a:endParaRPr lang="ru-RU" b="1" dirty="0"/>
          </a:p>
        </p:txBody>
      </p:sp>
    </p:spTree>
    <p:extLst>
      <p:ext uri="{BB962C8B-B14F-4D97-AF65-F5344CB8AC3E}">
        <p14:creationId xmlns:p14="http://schemas.microsoft.com/office/powerpoint/2010/main" val="346602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6378BD9-20CA-4CCD-B7D5-CE764AB92638}"/>
              </a:ext>
            </a:extLst>
          </p:cNvPr>
          <p:cNvSpPr/>
          <p:nvPr/>
        </p:nvSpPr>
        <p:spPr>
          <a:xfrm>
            <a:off x="3686718" y="345068"/>
            <a:ext cx="4818563" cy="400110"/>
          </a:xfrm>
          <a:prstGeom prst="rect">
            <a:avLst/>
          </a:prstGeom>
        </p:spPr>
        <p:txBody>
          <a:bodyPr wrap="none">
            <a:spAutoFit/>
          </a:bodyPr>
          <a:lstStyle/>
          <a:p>
            <a:r>
              <a:rPr lang="uk-UA" sz="2000" cap="all" dirty="0">
                <a:solidFill>
                  <a:srgbClr val="000000"/>
                </a:solidFill>
                <a:latin typeface="Times New Roman" panose="02020603050405020304" pitchFamily="18" charset="0"/>
                <a:ea typeface="Times New Roman" panose="02020603050405020304" pitchFamily="18" charset="0"/>
              </a:rPr>
              <a:t>Точність технічного перекладу. </a:t>
            </a:r>
            <a:endParaRPr lang="ru-RU" dirty="0"/>
          </a:p>
        </p:txBody>
      </p:sp>
      <p:sp>
        <p:nvSpPr>
          <p:cNvPr id="5" name="Прямоугольник 4">
            <a:extLst>
              <a:ext uri="{FF2B5EF4-FFF2-40B4-BE49-F238E27FC236}">
                <a16:creationId xmlns:a16="http://schemas.microsoft.com/office/drawing/2014/main" id="{BAF7BFC9-6D10-415C-90DE-D487EDABA0C9}"/>
              </a:ext>
            </a:extLst>
          </p:cNvPr>
          <p:cNvSpPr/>
          <p:nvPr/>
        </p:nvSpPr>
        <p:spPr>
          <a:xfrm>
            <a:off x="844061" y="972954"/>
            <a:ext cx="10719582" cy="4678204"/>
          </a:xfrm>
          <a:prstGeom prst="rect">
            <a:avLst/>
          </a:prstGeom>
        </p:spPr>
        <p:txBody>
          <a:bodyPr wrap="square">
            <a:spAutoFit/>
          </a:bodyPr>
          <a:lstStyle/>
          <a:p>
            <a:r>
              <a:rPr lang="en-US" dirty="0">
                <a:solidFill>
                  <a:srgbClr val="000000"/>
                </a:solidFill>
                <a:latin typeface="Linux Libertine"/>
              </a:rPr>
              <a:t> </a:t>
            </a:r>
            <a:endParaRPr lang="ru-RU" dirty="0">
              <a:solidFill>
                <a:srgbClr val="000000"/>
              </a:solidFill>
              <a:latin typeface="Linux Libertine"/>
            </a:endParaRPr>
          </a:p>
          <a:p>
            <a:r>
              <a:rPr lang="ru-RU" sz="2800" dirty="0">
                <a:solidFill>
                  <a:srgbClr val="202122"/>
                </a:solidFill>
                <a:latin typeface="Arial" panose="020B0604020202020204" pitchFamily="34" charset="0"/>
              </a:rPr>
              <a:t>В </a:t>
            </a:r>
            <a:r>
              <a:rPr lang="ru-RU" sz="2800" dirty="0" err="1">
                <a:solidFill>
                  <a:srgbClr val="202122"/>
                </a:solidFill>
                <a:latin typeface="Arial" panose="020B0604020202020204" pitchFamily="34" charset="0"/>
              </a:rPr>
              <a:t>залежності</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від</a:t>
            </a:r>
            <a:r>
              <a:rPr lang="ru-RU" sz="2800" dirty="0">
                <a:solidFill>
                  <a:srgbClr val="202122"/>
                </a:solidFill>
                <a:latin typeface="Arial" panose="020B0604020202020204" pitchFamily="34" charset="0"/>
              </a:rPr>
              <a:t> форм (</a:t>
            </a:r>
            <a:r>
              <a:rPr lang="ru-RU" sz="2800" dirty="0" err="1">
                <a:solidFill>
                  <a:srgbClr val="202122"/>
                </a:solidFill>
                <a:latin typeface="Arial" panose="020B0604020202020204" pitchFamily="34" charset="0"/>
              </a:rPr>
              <a:t>способів</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обробки</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вихідного</a:t>
            </a:r>
            <a:r>
              <a:rPr lang="ru-RU" sz="2800" dirty="0">
                <a:solidFill>
                  <a:srgbClr val="202122"/>
                </a:solidFill>
                <a:latin typeface="Arial" panose="020B0604020202020204" pitchFamily="34" charset="0"/>
              </a:rPr>
              <a:t> тексту </a:t>
            </a:r>
            <a:r>
              <a:rPr lang="ru-RU" sz="2800" dirty="0" err="1">
                <a:solidFill>
                  <a:srgbClr val="202122"/>
                </a:solidFill>
                <a:latin typeface="Arial" panose="020B0604020202020204" pitchFamily="34" charset="0"/>
              </a:rPr>
              <a:t>перекладачем</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виділяються</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різні</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види</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технічного</a:t>
            </a:r>
            <a:r>
              <a:rPr lang="ru-RU" sz="2800" dirty="0">
                <a:solidFill>
                  <a:srgbClr val="202122"/>
                </a:solidFill>
                <a:latin typeface="Arial" panose="020B0604020202020204" pitchFamily="34" charset="0"/>
              </a:rPr>
              <a:t> перекладу:</a:t>
            </a:r>
          </a:p>
          <a:p>
            <a:pPr>
              <a:buFont typeface="Arial" panose="020B0604020202020204" pitchFamily="34" charset="0"/>
              <a:buChar char="•"/>
            </a:pPr>
            <a:r>
              <a:rPr lang="ru-RU" sz="2800" dirty="0" err="1">
                <a:solidFill>
                  <a:srgbClr val="202122"/>
                </a:solidFill>
                <a:latin typeface="Arial" panose="020B0604020202020204" pitchFamily="34" charset="0"/>
              </a:rPr>
              <a:t>повний</a:t>
            </a:r>
            <a:r>
              <a:rPr lang="ru-RU" sz="2800" dirty="0">
                <a:solidFill>
                  <a:srgbClr val="202122"/>
                </a:solidFill>
                <a:latin typeface="Arial" panose="020B0604020202020204" pitchFamily="34" charset="0"/>
              </a:rPr>
              <a:t> </a:t>
            </a:r>
            <a:r>
              <a:rPr lang="ru-RU" sz="2800" dirty="0" err="1">
                <a:latin typeface="Arial" panose="020B0604020202020204" pitchFamily="34" charset="0"/>
              </a:rPr>
              <a:t>письмовий</a:t>
            </a:r>
            <a:r>
              <a:rPr lang="ru-RU" sz="2800" dirty="0">
                <a:latin typeface="Arial" panose="020B0604020202020204" pitchFamily="34" charset="0"/>
              </a:rPr>
              <a:t> переклад</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основна</a:t>
            </a:r>
            <a:r>
              <a:rPr lang="ru-RU" sz="2800" dirty="0">
                <a:solidFill>
                  <a:srgbClr val="202122"/>
                </a:solidFill>
                <a:latin typeface="Arial" panose="020B0604020202020204" pitchFamily="34" charset="0"/>
              </a:rPr>
              <a:t> форма </a:t>
            </a:r>
            <a:r>
              <a:rPr lang="ru-RU" sz="2800" dirty="0" err="1">
                <a:solidFill>
                  <a:srgbClr val="202122"/>
                </a:solidFill>
                <a:latin typeface="Arial" panose="020B0604020202020204" pitchFamily="34" charset="0"/>
              </a:rPr>
              <a:t>технічного</a:t>
            </a:r>
            <a:r>
              <a:rPr lang="ru-RU" sz="2800" dirty="0">
                <a:solidFill>
                  <a:srgbClr val="202122"/>
                </a:solidFill>
                <a:latin typeface="Arial" panose="020B0604020202020204" pitchFamily="34" charset="0"/>
              </a:rPr>
              <a:t> перекладу)</a:t>
            </a:r>
          </a:p>
          <a:p>
            <a:pPr>
              <a:buFont typeface="Arial" panose="020B0604020202020204" pitchFamily="34" charset="0"/>
              <a:buChar char="•"/>
            </a:pPr>
            <a:r>
              <a:rPr lang="ru-RU" sz="2800" dirty="0" err="1">
                <a:solidFill>
                  <a:srgbClr val="202122"/>
                </a:solidFill>
                <a:latin typeface="Arial" panose="020B0604020202020204" pitchFamily="34" charset="0"/>
              </a:rPr>
              <a:t>реферативний</a:t>
            </a:r>
            <a:r>
              <a:rPr lang="ru-RU" sz="2800" dirty="0">
                <a:solidFill>
                  <a:srgbClr val="202122"/>
                </a:solidFill>
                <a:latin typeface="Arial" panose="020B0604020202020204" pitchFamily="34" charset="0"/>
              </a:rPr>
              <a:t> переклад</a:t>
            </a:r>
          </a:p>
          <a:p>
            <a:pPr>
              <a:buFont typeface="Arial" panose="020B0604020202020204" pitchFamily="34" charset="0"/>
              <a:buChar char="•"/>
            </a:pPr>
            <a:r>
              <a:rPr lang="ru-RU" sz="2800" dirty="0" err="1">
                <a:latin typeface="Arial" panose="020B0604020202020204" pitchFamily="34" charset="0"/>
                <a:hlinkClick r:id="rId2" tooltip="Анотація">
                  <a:extLst>
                    <a:ext uri="{A12FA001-AC4F-418D-AE19-62706E023703}">
                      <ahyp:hlinkClr xmlns:ahyp="http://schemas.microsoft.com/office/drawing/2018/hyperlinkcolor" val="tx"/>
                    </a:ext>
                  </a:extLst>
                </a:hlinkClick>
              </a:rPr>
              <a:t>анотаційний</a:t>
            </a:r>
            <a:r>
              <a:rPr lang="ru-RU" sz="2800" dirty="0">
                <a:solidFill>
                  <a:srgbClr val="202122"/>
                </a:solidFill>
                <a:latin typeface="Arial" panose="020B0604020202020204" pitchFamily="34" charset="0"/>
              </a:rPr>
              <a:t> переклад</a:t>
            </a:r>
          </a:p>
          <a:p>
            <a:pPr>
              <a:buFont typeface="Arial" panose="020B0604020202020204" pitchFamily="34" charset="0"/>
              <a:buChar char="•"/>
            </a:pPr>
            <a:r>
              <a:rPr lang="ru-RU" sz="2800" dirty="0">
                <a:solidFill>
                  <a:srgbClr val="202122"/>
                </a:solidFill>
                <a:latin typeface="Arial" panose="020B0604020202020204" pitchFamily="34" charset="0"/>
              </a:rPr>
              <a:t>переклад </a:t>
            </a:r>
            <a:r>
              <a:rPr lang="ru-RU" sz="2800" dirty="0" err="1">
                <a:solidFill>
                  <a:srgbClr val="202122"/>
                </a:solidFill>
                <a:latin typeface="Arial" panose="020B0604020202020204" pitchFamily="34" charset="0"/>
              </a:rPr>
              <a:t>заголовків</a:t>
            </a:r>
            <a:endParaRPr lang="ru-RU" sz="2800" dirty="0">
              <a:solidFill>
                <a:srgbClr val="202122"/>
              </a:solidFill>
              <a:latin typeface="Arial" panose="020B0604020202020204" pitchFamily="34" charset="0"/>
            </a:endParaRPr>
          </a:p>
          <a:p>
            <a:pPr>
              <a:buFont typeface="Arial" panose="020B0604020202020204" pitchFamily="34" charset="0"/>
              <a:buChar char="•"/>
            </a:pPr>
            <a:r>
              <a:rPr lang="ru-RU" sz="2800" dirty="0" err="1">
                <a:solidFill>
                  <a:srgbClr val="202122"/>
                </a:solidFill>
                <a:latin typeface="Arial" panose="020B0604020202020204" pitchFamily="34" charset="0"/>
              </a:rPr>
              <a:t>усний</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технічний</a:t>
            </a:r>
            <a:r>
              <a:rPr lang="ru-RU" sz="2800" dirty="0">
                <a:solidFill>
                  <a:srgbClr val="202122"/>
                </a:solidFill>
                <a:latin typeface="Arial" panose="020B0604020202020204" pitchFamily="34" charset="0"/>
              </a:rPr>
              <a:t> переклад (</a:t>
            </a:r>
            <a:r>
              <a:rPr lang="ru-RU" sz="2800" dirty="0" err="1">
                <a:solidFill>
                  <a:srgbClr val="202122"/>
                </a:solidFill>
                <a:latin typeface="Arial" panose="020B0604020202020204" pitchFamily="34" charset="0"/>
              </a:rPr>
              <a:t>потрібно</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наприклад</a:t>
            </a:r>
            <a:r>
              <a:rPr lang="ru-RU" sz="2800" dirty="0">
                <a:solidFill>
                  <a:srgbClr val="202122"/>
                </a:solidFill>
                <a:latin typeface="Arial" panose="020B0604020202020204" pitchFamily="34" charset="0"/>
              </a:rPr>
              <a:t>, для </a:t>
            </a:r>
            <a:r>
              <a:rPr lang="ru-RU" sz="2800" dirty="0" err="1">
                <a:solidFill>
                  <a:srgbClr val="202122"/>
                </a:solidFill>
                <a:latin typeface="Arial" panose="020B0604020202020204" pitchFamily="34" charset="0"/>
              </a:rPr>
              <a:t>навчання</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використання</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іноземного</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обладнання</a:t>
            </a:r>
            <a:r>
              <a:rPr lang="ru-RU" sz="2800" dirty="0">
                <a:solidFill>
                  <a:srgbClr val="202122"/>
                </a:solidFill>
                <a:latin typeface="Arial" panose="020B0604020202020204" pitchFamily="34" charset="0"/>
              </a:rPr>
              <a:t> на великому </a:t>
            </a:r>
            <a:r>
              <a:rPr lang="ru-RU" sz="2800" dirty="0" err="1">
                <a:solidFill>
                  <a:srgbClr val="202122"/>
                </a:solidFill>
                <a:latin typeface="Arial" panose="020B0604020202020204" pitchFamily="34" charset="0"/>
              </a:rPr>
              <a:t>промисловому</a:t>
            </a:r>
            <a:r>
              <a:rPr lang="ru-RU" sz="2800" dirty="0">
                <a:solidFill>
                  <a:srgbClr val="202122"/>
                </a:solidFill>
                <a:latin typeface="Arial" panose="020B0604020202020204" pitchFamily="34" charset="0"/>
              </a:rPr>
              <a:t> </a:t>
            </a:r>
            <a:r>
              <a:rPr lang="ru-RU" sz="2800" dirty="0" err="1">
                <a:solidFill>
                  <a:srgbClr val="202122"/>
                </a:solidFill>
                <a:latin typeface="Arial" panose="020B0604020202020204" pitchFamily="34" charset="0"/>
              </a:rPr>
              <a:t>підприємстві</a:t>
            </a:r>
            <a:r>
              <a:rPr lang="ru-RU" sz="2800" dirty="0">
                <a:solidFill>
                  <a:srgbClr val="202122"/>
                </a:solidFill>
                <a:latin typeface="Arial" panose="020B0604020202020204" pitchFamily="34" charset="0"/>
              </a:rPr>
              <a:t>)</a:t>
            </a:r>
            <a:endParaRPr lang="ru-RU" sz="28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34262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9C97F31-28AD-403E-873C-534E376A1C62}"/>
              </a:ext>
            </a:extLst>
          </p:cNvPr>
          <p:cNvPicPr>
            <a:picLocks noChangeAspect="1"/>
          </p:cNvPicPr>
          <p:nvPr/>
        </p:nvPicPr>
        <p:blipFill>
          <a:blip r:embed="rId2"/>
          <a:stretch>
            <a:fillRect/>
          </a:stretch>
        </p:blipFill>
        <p:spPr>
          <a:xfrm>
            <a:off x="2686929" y="85577"/>
            <a:ext cx="6752493" cy="6752493"/>
          </a:xfrm>
          <a:prstGeom prst="rect">
            <a:avLst/>
          </a:prstGeom>
        </p:spPr>
      </p:pic>
    </p:spTree>
    <p:extLst>
      <p:ext uri="{BB962C8B-B14F-4D97-AF65-F5344CB8AC3E}">
        <p14:creationId xmlns:p14="http://schemas.microsoft.com/office/powerpoint/2010/main" val="367153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94E1EE7-2FF5-495B-9966-0BBB7B53604D}"/>
              </a:ext>
            </a:extLst>
          </p:cNvPr>
          <p:cNvPicPr>
            <a:picLocks noChangeAspect="1"/>
          </p:cNvPicPr>
          <p:nvPr/>
        </p:nvPicPr>
        <p:blipFill>
          <a:blip r:embed="rId2"/>
          <a:stretch>
            <a:fillRect/>
          </a:stretch>
        </p:blipFill>
        <p:spPr>
          <a:xfrm>
            <a:off x="0" y="379828"/>
            <a:ext cx="12192000" cy="6217920"/>
          </a:xfrm>
          <a:prstGeom prst="rect">
            <a:avLst/>
          </a:prstGeom>
        </p:spPr>
      </p:pic>
    </p:spTree>
    <p:extLst>
      <p:ext uri="{BB962C8B-B14F-4D97-AF65-F5344CB8AC3E}">
        <p14:creationId xmlns:p14="http://schemas.microsoft.com/office/powerpoint/2010/main" val="184849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D8E6CF-6CEF-4D27-B356-5DB9264D406F}"/>
              </a:ext>
            </a:extLst>
          </p:cNvPr>
          <p:cNvSpPr/>
          <p:nvPr/>
        </p:nvSpPr>
        <p:spPr>
          <a:xfrm>
            <a:off x="2408205" y="149442"/>
            <a:ext cx="7940572" cy="523220"/>
          </a:xfrm>
          <a:prstGeom prst="rect">
            <a:avLst/>
          </a:prstGeom>
        </p:spPr>
        <p:txBody>
          <a:bodyPr wrap="none">
            <a:spAutoFit/>
          </a:bodyPr>
          <a:lstStyle/>
          <a:p>
            <a:r>
              <a:rPr lang="en-US" sz="2800" b="1" dirty="0">
                <a:solidFill>
                  <a:schemeClr val="accent6">
                    <a:lumMod val="75000"/>
                  </a:schemeClr>
                </a:solidFill>
                <a:hlinkClick r:id="rId2">
                  <a:extLst>
                    <a:ext uri="{A12FA001-AC4F-418D-AE19-62706E023703}">
                      <ahyp:hlinkClr xmlns:ahyp="http://schemas.microsoft.com/office/drawing/2018/hyperlinkcolor" val="tx"/>
                    </a:ext>
                  </a:extLst>
                </a:hlinkClick>
              </a:rPr>
              <a:t>https://www.microsoft.com/en-us/language/search</a:t>
            </a:r>
            <a:r>
              <a:rPr lang="en-US" sz="2800" b="1" dirty="0">
                <a:solidFill>
                  <a:schemeClr val="accent6">
                    <a:lumMod val="75000"/>
                  </a:schemeClr>
                </a:solidFill>
              </a:rPr>
              <a:t> </a:t>
            </a:r>
            <a:endParaRPr lang="ru-RU" sz="2800" b="1" dirty="0">
              <a:solidFill>
                <a:schemeClr val="accent6">
                  <a:lumMod val="75000"/>
                </a:schemeClr>
              </a:solidFill>
            </a:endParaRPr>
          </a:p>
        </p:txBody>
      </p:sp>
      <p:pic>
        <p:nvPicPr>
          <p:cNvPr id="3" name="Рисунок 2">
            <a:extLst>
              <a:ext uri="{FF2B5EF4-FFF2-40B4-BE49-F238E27FC236}">
                <a16:creationId xmlns:a16="http://schemas.microsoft.com/office/drawing/2014/main" id="{FB147E34-99FA-4CEC-A886-A461F803EF13}"/>
              </a:ext>
            </a:extLst>
          </p:cNvPr>
          <p:cNvPicPr>
            <a:picLocks noChangeAspect="1"/>
          </p:cNvPicPr>
          <p:nvPr/>
        </p:nvPicPr>
        <p:blipFill>
          <a:blip r:embed="rId3"/>
          <a:stretch>
            <a:fillRect/>
          </a:stretch>
        </p:blipFill>
        <p:spPr>
          <a:xfrm>
            <a:off x="0" y="828767"/>
            <a:ext cx="12192000" cy="5501695"/>
          </a:xfrm>
          <a:prstGeom prst="rect">
            <a:avLst/>
          </a:prstGeom>
        </p:spPr>
      </p:pic>
    </p:spTree>
    <p:extLst>
      <p:ext uri="{BB962C8B-B14F-4D97-AF65-F5344CB8AC3E}">
        <p14:creationId xmlns:p14="http://schemas.microsoft.com/office/powerpoint/2010/main" val="222456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AB7C95-B2BF-49E8-950B-5185F3CFC73C}"/>
              </a:ext>
            </a:extLst>
          </p:cNvPr>
          <p:cNvPicPr>
            <a:picLocks noChangeAspect="1"/>
          </p:cNvPicPr>
          <p:nvPr/>
        </p:nvPicPr>
        <p:blipFill>
          <a:blip r:embed="rId2"/>
          <a:stretch>
            <a:fillRect/>
          </a:stretch>
        </p:blipFill>
        <p:spPr>
          <a:xfrm>
            <a:off x="1645920" y="26043"/>
            <a:ext cx="9045526" cy="6698269"/>
          </a:xfrm>
          <a:prstGeom prst="rect">
            <a:avLst/>
          </a:prstGeom>
        </p:spPr>
      </p:pic>
    </p:spTree>
    <p:extLst>
      <p:ext uri="{BB962C8B-B14F-4D97-AF65-F5344CB8AC3E}">
        <p14:creationId xmlns:p14="http://schemas.microsoft.com/office/powerpoint/2010/main" val="153132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77CEED-A13C-47D6-9ECD-979948EA9C2B}"/>
              </a:ext>
            </a:extLst>
          </p:cNvPr>
          <p:cNvPicPr>
            <a:picLocks noChangeAspect="1"/>
          </p:cNvPicPr>
          <p:nvPr/>
        </p:nvPicPr>
        <p:blipFill>
          <a:blip r:embed="rId2"/>
          <a:stretch>
            <a:fillRect/>
          </a:stretch>
        </p:blipFill>
        <p:spPr>
          <a:xfrm>
            <a:off x="1519311" y="-26044"/>
            <a:ext cx="9242474" cy="6844111"/>
          </a:xfrm>
          <a:prstGeom prst="rect">
            <a:avLst/>
          </a:prstGeom>
        </p:spPr>
      </p:pic>
    </p:spTree>
    <p:extLst>
      <p:ext uri="{BB962C8B-B14F-4D97-AF65-F5344CB8AC3E}">
        <p14:creationId xmlns:p14="http://schemas.microsoft.com/office/powerpoint/2010/main" val="423004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AEBCC7-775B-4333-A7D0-AF6BC3CAC4BD}"/>
              </a:ext>
            </a:extLst>
          </p:cNvPr>
          <p:cNvPicPr>
            <a:picLocks noChangeAspect="1"/>
          </p:cNvPicPr>
          <p:nvPr/>
        </p:nvPicPr>
        <p:blipFill>
          <a:blip r:embed="rId2"/>
          <a:stretch>
            <a:fillRect/>
          </a:stretch>
        </p:blipFill>
        <p:spPr>
          <a:xfrm>
            <a:off x="1317086" y="794311"/>
            <a:ext cx="9259949" cy="4931240"/>
          </a:xfrm>
          <a:prstGeom prst="rect">
            <a:avLst/>
          </a:prstGeom>
        </p:spPr>
      </p:pic>
      <p:sp>
        <p:nvSpPr>
          <p:cNvPr id="3" name="Прямоугольник 2">
            <a:extLst>
              <a:ext uri="{FF2B5EF4-FFF2-40B4-BE49-F238E27FC236}">
                <a16:creationId xmlns:a16="http://schemas.microsoft.com/office/drawing/2014/main" id="{75E89595-2310-4E86-B862-83786CB3436B}"/>
              </a:ext>
            </a:extLst>
          </p:cNvPr>
          <p:cNvSpPr/>
          <p:nvPr/>
        </p:nvSpPr>
        <p:spPr>
          <a:xfrm>
            <a:off x="3839271" y="6063689"/>
            <a:ext cx="4215578" cy="369332"/>
          </a:xfrm>
          <a:prstGeom prst="rect">
            <a:avLst/>
          </a:prstGeom>
        </p:spPr>
        <p:txBody>
          <a:bodyPr wrap="none">
            <a:spAutoFit/>
          </a:bodyPr>
          <a:lstStyle/>
          <a:p>
            <a:r>
              <a:rPr lang="en-US" dirty="0"/>
              <a:t>https://english_ukrainian.en-academic.com/</a:t>
            </a:r>
            <a:endParaRPr lang="ru-RU" dirty="0"/>
          </a:p>
        </p:txBody>
      </p:sp>
    </p:spTree>
    <p:extLst>
      <p:ext uri="{BB962C8B-B14F-4D97-AF65-F5344CB8AC3E}">
        <p14:creationId xmlns:p14="http://schemas.microsoft.com/office/powerpoint/2010/main" val="75440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C26349A-D5C0-4FD3-9092-3344AA4119CB}"/>
              </a:ext>
            </a:extLst>
          </p:cNvPr>
          <p:cNvSpPr/>
          <p:nvPr/>
        </p:nvSpPr>
        <p:spPr>
          <a:xfrm>
            <a:off x="293077" y="267856"/>
            <a:ext cx="11605846" cy="5324535"/>
          </a:xfrm>
          <a:prstGeom prst="rect">
            <a:avLst/>
          </a:prstGeom>
        </p:spPr>
        <p:txBody>
          <a:bodyPr wrap="square">
            <a:spAutoFit/>
          </a:bodyPr>
          <a:lstStyle/>
          <a:p>
            <a:r>
              <a:rPr lang="ru-RU" sz="2000" dirty="0"/>
              <a:t>1) </a:t>
            </a:r>
            <a:r>
              <a:rPr lang="ru-RU" sz="2000" dirty="0" err="1"/>
              <a:t>необхідне</a:t>
            </a:r>
            <a:r>
              <a:rPr lang="ru-RU" sz="2000" dirty="0"/>
              <a:t> не </a:t>
            </a:r>
            <a:r>
              <a:rPr lang="ru-RU" sz="2000" dirty="0" err="1"/>
              <a:t>лише</a:t>
            </a:r>
            <a:r>
              <a:rPr lang="ru-RU" sz="2000" dirty="0"/>
              <a:t> </a:t>
            </a:r>
            <a:r>
              <a:rPr lang="ru-RU" sz="2000" dirty="0" err="1"/>
              <a:t>загальне</a:t>
            </a:r>
            <a:r>
              <a:rPr lang="ru-RU" sz="2000" dirty="0"/>
              <a:t> </a:t>
            </a:r>
            <a:r>
              <a:rPr lang="ru-RU" sz="2000" dirty="0" err="1"/>
              <a:t>знання</a:t>
            </a:r>
            <a:r>
              <a:rPr lang="ru-RU" sz="2000" dirty="0"/>
              <a:t> </a:t>
            </a:r>
            <a:r>
              <a:rPr lang="ru-RU" sz="2000" dirty="0" err="1"/>
              <a:t>мови</a:t>
            </a:r>
            <a:r>
              <a:rPr lang="ru-RU" sz="2000" dirty="0"/>
              <a:t> </a:t>
            </a:r>
            <a:r>
              <a:rPr lang="ru-RU" sz="2000" dirty="0" err="1"/>
              <a:t>оригіналу</a:t>
            </a:r>
            <a:r>
              <a:rPr lang="ru-RU" sz="2000" dirty="0"/>
              <a:t> та перекладу, але й </a:t>
            </a:r>
            <a:r>
              <a:rPr lang="ru-RU" sz="2000" dirty="0" err="1"/>
              <a:t>фонові</a:t>
            </a:r>
            <a:r>
              <a:rPr lang="ru-RU" sz="2000" dirty="0"/>
              <a:t> та </a:t>
            </a:r>
            <a:r>
              <a:rPr lang="ru-RU" sz="2000" dirty="0" err="1"/>
              <a:t>спеціальні</a:t>
            </a:r>
            <a:r>
              <a:rPr lang="ru-RU" sz="2000" dirty="0"/>
              <a:t> </a:t>
            </a:r>
            <a:r>
              <a:rPr lang="ru-RU" sz="2000" dirty="0" err="1"/>
              <a:t>знання</a:t>
            </a:r>
            <a:r>
              <a:rPr lang="ru-RU" sz="2000" dirty="0"/>
              <a:t>, а </a:t>
            </a:r>
            <a:r>
              <a:rPr lang="ru-RU" sz="2000" dirty="0" err="1"/>
              <a:t>також</a:t>
            </a:r>
            <a:r>
              <a:rPr lang="ru-RU" sz="2000" dirty="0"/>
              <a:t> </a:t>
            </a:r>
            <a:r>
              <a:rPr lang="ru-RU" sz="2000" dirty="0" err="1"/>
              <a:t>готовність</a:t>
            </a:r>
            <a:r>
              <a:rPr lang="ru-RU" sz="2000" dirty="0"/>
              <a:t> до </a:t>
            </a:r>
            <a:r>
              <a:rPr lang="ru-RU" sz="2000" dirty="0" err="1"/>
              <a:t>постійної</a:t>
            </a:r>
            <a:r>
              <a:rPr lang="ru-RU" sz="2000" dirty="0"/>
              <a:t> </a:t>
            </a:r>
            <a:r>
              <a:rPr lang="ru-RU" sz="2000" dirty="0" err="1"/>
              <a:t>пошукової</a:t>
            </a:r>
            <a:r>
              <a:rPr lang="ru-RU" sz="2000" dirty="0"/>
              <a:t> </a:t>
            </a:r>
            <a:r>
              <a:rPr lang="ru-RU" sz="2000" dirty="0" err="1"/>
              <a:t>роботи</a:t>
            </a:r>
            <a:r>
              <a:rPr lang="ru-RU" sz="2000" dirty="0"/>
              <a:t>;</a:t>
            </a:r>
          </a:p>
          <a:p>
            <a:r>
              <a:rPr lang="ru-RU" sz="2000" dirty="0"/>
              <a:t>2) переклад </a:t>
            </a:r>
            <a:r>
              <a:rPr lang="ru-RU" sz="2000" dirty="0" err="1"/>
              <a:t>незрозумілих</a:t>
            </a:r>
            <a:r>
              <a:rPr lang="ru-RU" sz="2000" dirty="0"/>
              <a:t> / </a:t>
            </a:r>
            <a:r>
              <a:rPr lang="ru-RU" sz="2000" dirty="0" err="1"/>
              <a:t>нових</a:t>
            </a:r>
            <a:r>
              <a:rPr lang="ru-RU" sz="2000" dirty="0"/>
              <a:t> для </a:t>
            </a:r>
            <a:r>
              <a:rPr lang="ru-RU" sz="2000" dirty="0" err="1"/>
              <a:t>перекладача</a:t>
            </a:r>
            <a:r>
              <a:rPr lang="ru-RU" sz="2000" dirty="0"/>
              <a:t> </a:t>
            </a:r>
            <a:r>
              <a:rPr lang="ru-RU" sz="2000" dirty="0" err="1"/>
              <a:t>термінів</a:t>
            </a:r>
            <a:r>
              <a:rPr lang="ru-RU" sz="2000" dirty="0"/>
              <a:t> </a:t>
            </a:r>
            <a:r>
              <a:rPr lang="ru-RU" sz="2000" dirty="0" err="1"/>
              <a:t>можна</a:t>
            </a:r>
            <a:r>
              <a:rPr lang="ru-RU" sz="2000" dirty="0"/>
              <a:t> </a:t>
            </a:r>
            <a:r>
              <a:rPr lang="ru-RU" sz="2000" dirty="0" err="1"/>
              <a:t>виконувати</a:t>
            </a:r>
            <a:r>
              <a:rPr lang="ru-RU" sz="2000" dirty="0"/>
              <a:t> за таким алгоритмом: </a:t>
            </a:r>
          </a:p>
          <a:p>
            <a:pPr lvl="2"/>
            <a:r>
              <a:rPr lang="ru-RU" sz="2000" dirty="0"/>
              <a:t>А) </a:t>
            </a:r>
            <a:r>
              <a:rPr lang="ru-RU" sz="2000" dirty="0" err="1"/>
              <a:t>перевірити</a:t>
            </a:r>
            <a:r>
              <a:rPr lang="ru-RU" sz="2000" dirty="0"/>
              <a:t> </a:t>
            </a:r>
            <a:r>
              <a:rPr lang="ru-RU" sz="2000" dirty="0" err="1"/>
              <a:t>наявність</a:t>
            </a:r>
            <a:r>
              <a:rPr lang="ru-RU" sz="2000" dirty="0"/>
              <a:t> </a:t>
            </a:r>
            <a:r>
              <a:rPr lang="ru-RU" sz="2000" dirty="0" err="1"/>
              <a:t>терміна</a:t>
            </a:r>
            <a:r>
              <a:rPr lang="ru-RU" sz="2000" dirty="0"/>
              <a:t> в словнику; </a:t>
            </a:r>
          </a:p>
          <a:p>
            <a:pPr lvl="2"/>
            <a:r>
              <a:rPr lang="ru-RU" sz="2000" dirty="0"/>
              <a:t>Б) </a:t>
            </a:r>
            <a:r>
              <a:rPr lang="ru-RU" sz="2000" dirty="0" err="1"/>
              <a:t>визначити</a:t>
            </a:r>
            <a:r>
              <a:rPr lang="ru-RU" sz="2000" dirty="0"/>
              <a:t>, </a:t>
            </a:r>
            <a:r>
              <a:rPr lang="ru-RU" sz="2000" dirty="0" err="1"/>
              <a:t>чи</a:t>
            </a:r>
            <a:r>
              <a:rPr lang="ru-RU" sz="2000" dirty="0"/>
              <a:t> </a:t>
            </a:r>
            <a:r>
              <a:rPr lang="ru-RU" sz="2000" dirty="0" err="1"/>
              <a:t>належить</a:t>
            </a:r>
            <a:r>
              <a:rPr lang="ru-RU" sz="2000" dirty="0"/>
              <a:t> </a:t>
            </a:r>
            <a:r>
              <a:rPr lang="ru-RU" sz="2000" dirty="0" err="1"/>
              <a:t>термін</a:t>
            </a:r>
            <a:r>
              <a:rPr lang="ru-RU" sz="2000" dirty="0"/>
              <a:t> до </a:t>
            </a:r>
            <a:r>
              <a:rPr lang="ru-RU" sz="2000" dirty="0" err="1"/>
              <a:t>однозначних</a:t>
            </a:r>
            <a:r>
              <a:rPr lang="ru-RU" sz="2000" dirty="0"/>
              <a:t> </a:t>
            </a:r>
            <a:r>
              <a:rPr lang="ru-RU" sz="2000" dirty="0" err="1"/>
              <a:t>чи</a:t>
            </a:r>
            <a:r>
              <a:rPr lang="ru-RU" sz="2000" dirty="0"/>
              <a:t> </a:t>
            </a:r>
            <a:r>
              <a:rPr lang="ru-RU" sz="2000" dirty="0" err="1"/>
              <a:t>багатозначних</a:t>
            </a:r>
            <a:r>
              <a:rPr lang="ru-RU" sz="2000" dirty="0"/>
              <a:t>, за </a:t>
            </a:r>
            <a:r>
              <a:rPr lang="ru-RU" sz="2000" dirty="0" err="1"/>
              <a:t>наявності</a:t>
            </a:r>
            <a:r>
              <a:rPr lang="ru-RU" sz="2000" dirty="0"/>
              <a:t> </a:t>
            </a:r>
            <a:r>
              <a:rPr lang="ru-RU" sz="2000" dirty="0" err="1"/>
              <a:t>помітки</a:t>
            </a:r>
            <a:r>
              <a:rPr lang="ru-RU" sz="2000" dirty="0"/>
              <a:t> про </a:t>
            </a:r>
            <a:r>
              <a:rPr lang="ru-RU" sz="2000" dirty="0" err="1"/>
              <a:t>належність</a:t>
            </a:r>
            <a:r>
              <a:rPr lang="ru-RU" sz="2000" dirty="0"/>
              <a:t> </a:t>
            </a:r>
            <a:r>
              <a:rPr lang="ru-RU" sz="2000" dirty="0" err="1"/>
              <a:t>терміна</a:t>
            </a:r>
            <a:r>
              <a:rPr lang="ru-RU" sz="2000" dirty="0"/>
              <a:t> </a:t>
            </a:r>
            <a:r>
              <a:rPr lang="ru-RU" sz="2000" dirty="0" err="1"/>
              <a:t>певній</a:t>
            </a:r>
            <a:r>
              <a:rPr lang="ru-RU" sz="2000" dirty="0"/>
              <a:t> </a:t>
            </a:r>
            <a:r>
              <a:rPr lang="ru-RU" sz="2000" dirty="0" err="1"/>
              <a:t>галузі</a:t>
            </a:r>
            <a:r>
              <a:rPr lang="ru-RU" sz="2000" dirty="0"/>
              <a:t>, </a:t>
            </a:r>
            <a:r>
              <a:rPr lang="ru-RU" sz="2000" dirty="0" err="1"/>
              <a:t>використовувати</a:t>
            </a:r>
            <a:r>
              <a:rPr lang="ru-RU" sz="2000" dirty="0"/>
              <a:t> </a:t>
            </a:r>
            <a:r>
              <a:rPr lang="ru-RU" sz="2000" dirty="0" err="1"/>
              <a:t>фіксований</a:t>
            </a:r>
            <a:r>
              <a:rPr lang="ru-RU" sz="2000" dirty="0"/>
              <a:t> </a:t>
            </a:r>
            <a:r>
              <a:rPr lang="ru-RU" sz="2000" dirty="0" err="1"/>
              <a:t>еквівалент</a:t>
            </a:r>
            <a:r>
              <a:rPr lang="ru-RU" sz="2000" dirty="0"/>
              <a:t>; </a:t>
            </a:r>
          </a:p>
          <a:p>
            <a:pPr lvl="2"/>
            <a:r>
              <a:rPr lang="uk-UA" sz="2000" dirty="0"/>
              <a:t>В) </a:t>
            </a:r>
            <a:r>
              <a:rPr lang="ru-RU" sz="2000" dirty="0"/>
              <a:t> (за </a:t>
            </a:r>
            <a:r>
              <a:rPr lang="ru-RU" sz="2000" dirty="0" err="1"/>
              <a:t>відсутності</a:t>
            </a:r>
            <a:r>
              <a:rPr lang="ru-RU" sz="2000" dirty="0"/>
              <a:t> </a:t>
            </a:r>
            <a:r>
              <a:rPr lang="ru-RU" sz="2000" dirty="0" err="1"/>
              <a:t>сталого</a:t>
            </a:r>
            <a:r>
              <a:rPr lang="ru-RU" sz="2000" dirty="0"/>
              <a:t> </a:t>
            </a:r>
            <a:r>
              <a:rPr lang="ru-RU" sz="2000" dirty="0" err="1"/>
              <a:t>еквівалента</a:t>
            </a:r>
            <a:r>
              <a:rPr lang="ru-RU" sz="2000" dirty="0"/>
              <a:t>) </a:t>
            </a:r>
            <a:r>
              <a:rPr lang="ru-RU" sz="2000" dirty="0" err="1"/>
              <a:t>звернутися</a:t>
            </a:r>
            <a:r>
              <a:rPr lang="ru-RU" sz="2000" dirty="0"/>
              <a:t> за </a:t>
            </a:r>
            <a:r>
              <a:rPr lang="ru-RU" sz="2000" dirty="0" err="1"/>
              <a:t>роз’ясненням</a:t>
            </a:r>
            <a:r>
              <a:rPr lang="ru-RU" sz="2000" dirty="0"/>
              <a:t> до </a:t>
            </a:r>
            <a:r>
              <a:rPr lang="ru-RU" sz="2000" dirty="0" err="1"/>
              <a:t>фахівців</a:t>
            </a:r>
            <a:r>
              <a:rPr lang="ru-RU" sz="2000" dirty="0"/>
              <a:t> </a:t>
            </a:r>
            <a:r>
              <a:rPr lang="ru-RU" sz="2000" dirty="0" err="1"/>
              <a:t>чи</a:t>
            </a:r>
            <a:r>
              <a:rPr lang="ru-RU" sz="2000" dirty="0"/>
              <a:t> </a:t>
            </a:r>
            <a:r>
              <a:rPr lang="ru-RU" sz="2000" dirty="0" err="1"/>
              <a:t>більш</a:t>
            </a:r>
            <a:r>
              <a:rPr lang="ru-RU" sz="2000" dirty="0"/>
              <a:t> </a:t>
            </a:r>
            <a:r>
              <a:rPr lang="ru-RU" sz="2000" dirty="0" err="1"/>
              <a:t>досвідчених</a:t>
            </a:r>
            <a:r>
              <a:rPr lang="ru-RU" sz="2000" dirty="0"/>
              <a:t> </a:t>
            </a:r>
            <a:r>
              <a:rPr lang="ru-RU" sz="2000" dirty="0" err="1"/>
              <a:t>колегперекладачів</a:t>
            </a:r>
            <a:r>
              <a:rPr lang="ru-RU" sz="2000" dirty="0"/>
              <a:t>, </a:t>
            </a:r>
            <a:r>
              <a:rPr lang="ru-RU" sz="2000" dirty="0" err="1"/>
              <a:t>після</a:t>
            </a:r>
            <a:r>
              <a:rPr lang="ru-RU" sz="2000" dirty="0"/>
              <a:t> </a:t>
            </a:r>
            <a:r>
              <a:rPr lang="ru-RU" sz="2000" dirty="0" err="1"/>
              <a:t>чого</a:t>
            </a:r>
            <a:r>
              <a:rPr lang="ru-RU" sz="2000" dirty="0"/>
              <a:t> </a:t>
            </a:r>
            <a:r>
              <a:rPr lang="ru-RU" sz="2000" dirty="0" err="1"/>
              <a:t>скористатися</a:t>
            </a:r>
            <a:r>
              <a:rPr lang="ru-RU" sz="2000" dirty="0"/>
              <a:t> </a:t>
            </a:r>
            <a:r>
              <a:rPr lang="ru-RU" sz="2000" dirty="0" err="1"/>
              <a:t>запропонованим</a:t>
            </a:r>
            <a:r>
              <a:rPr lang="ru-RU" sz="2000" dirty="0"/>
              <a:t> </a:t>
            </a:r>
            <a:r>
              <a:rPr lang="ru-RU" sz="2000" dirty="0" err="1"/>
              <a:t>варіантом</a:t>
            </a:r>
            <a:r>
              <a:rPr lang="ru-RU" sz="2000" dirty="0"/>
              <a:t> </a:t>
            </a:r>
            <a:r>
              <a:rPr lang="ru-RU" sz="2000" dirty="0" err="1"/>
              <a:t>або</a:t>
            </a:r>
            <a:r>
              <a:rPr lang="ru-RU" sz="2000" dirty="0"/>
              <a:t> </a:t>
            </a:r>
            <a:r>
              <a:rPr lang="ru-RU" sz="2000" dirty="0" err="1"/>
              <a:t>створити</a:t>
            </a:r>
            <a:r>
              <a:rPr lang="ru-RU" sz="2000" dirty="0"/>
              <a:t> </a:t>
            </a:r>
            <a:r>
              <a:rPr lang="ru-RU" sz="2000" dirty="0" err="1"/>
              <a:t>власний</a:t>
            </a:r>
            <a:r>
              <a:rPr lang="ru-RU" sz="2000" dirty="0"/>
              <a:t> переклад за </a:t>
            </a:r>
            <a:r>
              <a:rPr lang="ru-RU" sz="2000" dirty="0" err="1"/>
              <a:t>допомогою</a:t>
            </a:r>
            <a:r>
              <a:rPr lang="ru-RU" sz="2000" dirty="0"/>
              <a:t> </a:t>
            </a:r>
            <a:r>
              <a:rPr lang="ru-RU" sz="2000" dirty="0" err="1"/>
              <a:t>транскрипції</a:t>
            </a:r>
            <a:r>
              <a:rPr lang="ru-RU" sz="2000" dirty="0"/>
              <a:t> / кальки / </a:t>
            </a:r>
            <a:r>
              <a:rPr lang="ru-RU" sz="2000" dirty="0" err="1"/>
              <a:t>експлікації</a:t>
            </a:r>
            <a:r>
              <a:rPr lang="ru-RU" sz="2000" dirty="0"/>
              <a:t>;</a:t>
            </a:r>
          </a:p>
          <a:p>
            <a:r>
              <a:rPr lang="ru-RU" sz="2000" dirty="0"/>
              <a:t>3) переклад </a:t>
            </a:r>
            <a:r>
              <a:rPr lang="ru-RU" sz="2000" dirty="0" err="1"/>
              <a:t>абревіатур</a:t>
            </a:r>
            <a:r>
              <a:rPr lang="ru-RU" sz="2000" dirty="0"/>
              <a:t> не </a:t>
            </a:r>
            <a:r>
              <a:rPr lang="ru-RU" sz="2000" dirty="0" err="1"/>
              <a:t>завжди</a:t>
            </a:r>
            <a:r>
              <a:rPr lang="ru-RU" sz="2000" dirty="0"/>
              <a:t> </a:t>
            </a:r>
            <a:r>
              <a:rPr lang="ru-RU" sz="2000" dirty="0" err="1"/>
              <a:t>можливий</a:t>
            </a:r>
            <a:r>
              <a:rPr lang="ru-RU" sz="2000" dirty="0"/>
              <a:t> </a:t>
            </a:r>
            <a:r>
              <a:rPr lang="ru-RU" sz="2000" dirty="0" err="1"/>
              <a:t>абревіатурним</a:t>
            </a:r>
            <a:r>
              <a:rPr lang="ru-RU" sz="2000" dirty="0"/>
              <a:t> </a:t>
            </a:r>
            <a:r>
              <a:rPr lang="ru-RU" sz="2000" dirty="0" err="1"/>
              <a:t>відповідником</a:t>
            </a:r>
            <a:r>
              <a:rPr lang="ru-RU" sz="2000" dirty="0"/>
              <a:t>, а </a:t>
            </a:r>
            <a:r>
              <a:rPr lang="ru-RU" sz="2000" dirty="0" err="1"/>
              <a:t>самі</a:t>
            </a:r>
            <a:r>
              <a:rPr lang="ru-RU" sz="2000" dirty="0"/>
              <a:t> </a:t>
            </a:r>
            <a:r>
              <a:rPr lang="ru-RU" sz="2000" dirty="0" err="1"/>
              <a:t>абревіатури</a:t>
            </a:r>
            <a:r>
              <a:rPr lang="ru-RU" sz="2000" dirty="0"/>
              <a:t> </a:t>
            </a:r>
            <a:r>
              <a:rPr lang="ru-RU" sz="2000" dirty="0" err="1"/>
              <a:t>можуть</a:t>
            </a:r>
            <a:r>
              <a:rPr lang="ru-RU" sz="2000" dirty="0"/>
              <a:t> </a:t>
            </a:r>
            <a:r>
              <a:rPr lang="ru-RU" sz="2000" dirty="0" err="1"/>
              <a:t>мати</a:t>
            </a:r>
            <a:r>
              <a:rPr lang="ru-RU" sz="2000" dirty="0"/>
              <a:t> </a:t>
            </a:r>
            <a:r>
              <a:rPr lang="ru-RU" sz="2000" dirty="0" err="1"/>
              <a:t>локальний</a:t>
            </a:r>
            <a:r>
              <a:rPr lang="ru-RU" sz="2000" dirty="0"/>
              <a:t> характер і не </a:t>
            </a:r>
            <a:r>
              <a:rPr lang="ru-RU" sz="2000" dirty="0" err="1"/>
              <a:t>фіксуватися</a:t>
            </a:r>
            <a:r>
              <a:rPr lang="ru-RU" sz="2000" dirty="0"/>
              <a:t> у словниках;</a:t>
            </a:r>
          </a:p>
          <a:p>
            <a:r>
              <a:rPr lang="ru-RU" sz="2000" dirty="0"/>
              <a:t>4) «</a:t>
            </a:r>
            <a:r>
              <a:rPr lang="ru-RU" sz="2000" dirty="0" err="1"/>
              <a:t>хибні</a:t>
            </a:r>
            <a:r>
              <a:rPr lang="ru-RU" sz="2000" dirty="0"/>
              <a:t> </a:t>
            </a:r>
            <a:r>
              <a:rPr lang="ru-RU" sz="2000" dirty="0" err="1"/>
              <a:t>друзі</a:t>
            </a:r>
            <a:r>
              <a:rPr lang="ru-RU" sz="2000" dirty="0"/>
              <a:t> </a:t>
            </a:r>
            <a:r>
              <a:rPr lang="ru-RU" sz="2000" dirty="0" err="1"/>
              <a:t>перекладача</a:t>
            </a:r>
            <a:r>
              <a:rPr lang="ru-RU" sz="2000" dirty="0"/>
              <a:t>»;</a:t>
            </a:r>
          </a:p>
          <a:p>
            <a:r>
              <a:rPr lang="ru-RU" sz="2000" dirty="0"/>
              <a:t>5) </a:t>
            </a:r>
            <a:r>
              <a:rPr lang="ru-RU" sz="2000" dirty="0" err="1"/>
              <a:t>професіоналізми</a:t>
            </a:r>
            <a:r>
              <a:rPr lang="ru-RU" sz="2000" dirty="0"/>
              <a:t> часто є </a:t>
            </a:r>
            <a:r>
              <a:rPr lang="ru-RU" sz="2000" dirty="0" err="1"/>
              <a:t>локальними</a:t>
            </a:r>
            <a:r>
              <a:rPr lang="ru-RU" sz="2000" dirty="0"/>
              <a:t> </a:t>
            </a:r>
            <a:r>
              <a:rPr lang="ru-RU" sz="2000" dirty="0" err="1"/>
              <a:t>одиницями</a:t>
            </a:r>
            <a:r>
              <a:rPr lang="ru-RU" sz="2000" dirty="0"/>
              <a:t>, не </a:t>
            </a:r>
            <a:r>
              <a:rPr lang="ru-RU" sz="2000" dirty="0" err="1"/>
              <a:t>зрозумілими</a:t>
            </a:r>
            <a:r>
              <a:rPr lang="ru-RU" sz="2000" dirty="0"/>
              <a:t> за межами </a:t>
            </a:r>
            <a:r>
              <a:rPr lang="ru-RU" sz="2000" dirty="0" err="1"/>
              <a:t>певної</a:t>
            </a:r>
            <a:r>
              <a:rPr lang="ru-RU" sz="2000" dirty="0"/>
              <a:t> </a:t>
            </a:r>
            <a:r>
              <a:rPr lang="ru-RU" sz="2000" dirty="0" err="1"/>
              <a:t>професії</a:t>
            </a:r>
            <a:r>
              <a:rPr lang="ru-RU" sz="2000" dirty="0"/>
              <a:t> </a:t>
            </a:r>
            <a:r>
              <a:rPr lang="ru-RU" sz="2000" dirty="0" err="1"/>
              <a:t>чи</a:t>
            </a:r>
            <a:r>
              <a:rPr lang="ru-RU" sz="2000" dirty="0"/>
              <a:t> </a:t>
            </a:r>
            <a:r>
              <a:rPr lang="ru-RU" sz="2000" dirty="0" err="1"/>
              <a:t>навіть</a:t>
            </a:r>
            <a:endParaRPr lang="ru-RU" sz="2000" dirty="0"/>
          </a:p>
          <a:p>
            <a:r>
              <a:rPr lang="ru-RU" sz="2000" dirty="0" err="1"/>
              <a:t>підприємства</a:t>
            </a:r>
            <a:r>
              <a:rPr lang="ru-RU" sz="2000" dirty="0"/>
              <a:t>; </a:t>
            </a:r>
            <a:r>
              <a:rPr lang="ru-RU" sz="2000" dirty="0" err="1"/>
              <a:t>їх</a:t>
            </a:r>
            <a:r>
              <a:rPr lang="ru-RU" sz="2000" dirty="0"/>
              <a:t> </a:t>
            </a:r>
            <a:r>
              <a:rPr lang="ru-RU" sz="2000" dirty="0" err="1"/>
              <a:t>рідко</a:t>
            </a:r>
            <a:r>
              <a:rPr lang="ru-RU" sz="2000" dirty="0"/>
              <a:t> </a:t>
            </a:r>
            <a:r>
              <a:rPr lang="ru-RU" sz="2000" dirty="0" err="1"/>
              <a:t>фіксують</a:t>
            </a:r>
            <a:r>
              <a:rPr lang="ru-RU" sz="2000" dirty="0"/>
              <a:t> словники; переклад </a:t>
            </a:r>
            <a:r>
              <a:rPr lang="ru-RU" sz="2000" dirty="0" err="1"/>
              <a:t>виконують</a:t>
            </a:r>
            <a:r>
              <a:rPr lang="ru-RU" sz="2000" dirty="0"/>
              <a:t> </a:t>
            </a:r>
            <a:r>
              <a:rPr lang="ru-RU" sz="2000" dirty="0" err="1"/>
              <a:t>загальним</a:t>
            </a:r>
            <a:r>
              <a:rPr lang="ru-RU" sz="2000" dirty="0"/>
              <a:t> </a:t>
            </a:r>
            <a:r>
              <a:rPr lang="ru-RU" sz="2000" dirty="0" err="1"/>
              <a:t>нейтральним</a:t>
            </a:r>
            <a:r>
              <a:rPr lang="ru-RU" sz="2000" dirty="0"/>
              <a:t> </a:t>
            </a:r>
            <a:r>
              <a:rPr lang="ru-RU" sz="2000" dirty="0" err="1"/>
              <a:t>терміном</a:t>
            </a:r>
            <a:r>
              <a:rPr lang="ru-RU" sz="2000" dirty="0"/>
              <a:t> </a:t>
            </a:r>
            <a:r>
              <a:rPr lang="ru-RU" sz="2000" dirty="0" err="1"/>
              <a:t>або</a:t>
            </a:r>
            <a:r>
              <a:rPr lang="ru-RU" sz="2000" dirty="0"/>
              <a:t> </a:t>
            </a:r>
            <a:r>
              <a:rPr lang="ru-RU" dirty="0"/>
              <a:t>(у </a:t>
            </a:r>
            <a:r>
              <a:rPr lang="ru-RU" sz="2000" dirty="0" err="1"/>
              <a:t>разі</a:t>
            </a:r>
            <a:r>
              <a:rPr lang="ru-RU" sz="2000" dirty="0"/>
              <a:t> </a:t>
            </a:r>
            <a:r>
              <a:rPr lang="ru-RU" sz="2000" dirty="0" err="1"/>
              <a:t>наявності</a:t>
            </a:r>
            <a:r>
              <a:rPr lang="ru-RU" sz="2000" dirty="0"/>
              <a:t>) </a:t>
            </a:r>
            <a:r>
              <a:rPr lang="ru-RU" sz="2000" dirty="0" err="1"/>
              <a:t>еквівалентом-професіоналізмом</a:t>
            </a:r>
            <a:r>
              <a:rPr lang="ru-RU" sz="2000" dirty="0"/>
              <a:t>;</a:t>
            </a:r>
          </a:p>
          <a:p>
            <a:r>
              <a:rPr lang="ru-RU" sz="2000" dirty="0"/>
              <a:t>6) </a:t>
            </a:r>
            <a:r>
              <a:rPr lang="ru-RU" sz="2000" dirty="0" err="1"/>
              <a:t>обов’язково</a:t>
            </a:r>
            <a:r>
              <a:rPr lang="ru-RU" sz="2000" dirty="0"/>
              <a:t> </a:t>
            </a:r>
            <a:r>
              <a:rPr lang="ru-RU" sz="2000" dirty="0" err="1"/>
              <a:t>слід</a:t>
            </a:r>
            <a:r>
              <a:rPr lang="ru-RU" sz="2000" dirty="0"/>
              <a:t> </a:t>
            </a:r>
            <a:r>
              <a:rPr lang="ru-RU" sz="2000" dirty="0" err="1"/>
              <a:t>враховувати</a:t>
            </a:r>
            <a:r>
              <a:rPr lang="ru-RU" sz="2000" dirty="0"/>
              <a:t> </a:t>
            </a:r>
            <a:r>
              <a:rPr lang="ru-RU" sz="2000" dirty="0" err="1"/>
              <a:t>досвід</a:t>
            </a:r>
            <a:r>
              <a:rPr lang="ru-RU" sz="2000" dirty="0"/>
              <a:t> </a:t>
            </a:r>
            <a:r>
              <a:rPr lang="ru-RU" sz="2000" dirty="0" err="1"/>
              <a:t>попередників</a:t>
            </a:r>
            <a:r>
              <a:rPr lang="ru-RU" sz="2000" dirty="0"/>
              <a:t> і </a:t>
            </a:r>
            <a:r>
              <a:rPr lang="ru-RU" sz="2000" dirty="0" err="1"/>
              <a:t>традиції</a:t>
            </a:r>
            <a:r>
              <a:rPr lang="ru-RU" sz="2000" dirty="0"/>
              <a:t>, </a:t>
            </a:r>
            <a:r>
              <a:rPr lang="ru-RU" sz="2000" dirty="0" err="1"/>
              <a:t>що</a:t>
            </a:r>
            <a:r>
              <a:rPr lang="ru-RU" sz="2000" dirty="0"/>
              <a:t> </a:t>
            </a:r>
            <a:r>
              <a:rPr lang="ru-RU" sz="2000" dirty="0" err="1"/>
              <a:t>існують</a:t>
            </a:r>
            <a:r>
              <a:rPr lang="ru-RU" sz="2000" dirty="0"/>
              <a:t> на </a:t>
            </a:r>
            <a:r>
              <a:rPr lang="ru-RU" sz="2000" dirty="0" err="1"/>
              <a:t>підприємстві</a:t>
            </a:r>
            <a:r>
              <a:rPr lang="ru-RU" sz="2000" dirty="0"/>
              <a:t>.</a:t>
            </a:r>
          </a:p>
        </p:txBody>
      </p:sp>
      <p:sp>
        <p:nvSpPr>
          <p:cNvPr id="3" name="Прямоугольник 2">
            <a:extLst>
              <a:ext uri="{FF2B5EF4-FFF2-40B4-BE49-F238E27FC236}">
                <a16:creationId xmlns:a16="http://schemas.microsoft.com/office/drawing/2014/main" id="{24BDAD6E-E5E5-459C-AEFF-4D8AD27CBB12}"/>
              </a:ext>
            </a:extLst>
          </p:cNvPr>
          <p:cNvSpPr/>
          <p:nvPr/>
        </p:nvSpPr>
        <p:spPr>
          <a:xfrm>
            <a:off x="391551" y="5909127"/>
            <a:ext cx="11031416" cy="646331"/>
          </a:xfrm>
          <a:prstGeom prst="rect">
            <a:avLst/>
          </a:prstGeom>
        </p:spPr>
        <p:txBody>
          <a:bodyPr wrap="square">
            <a:spAutoFit/>
          </a:bodyPr>
          <a:lstStyle/>
          <a:p>
            <a:r>
              <a:rPr lang="ru-RU" b="1" dirty="0"/>
              <a:t>Бережна М. </a:t>
            </a:r>
            <a:r>
              <a:rPr lang="ru-RU" b="1" dirty="0" err="1"/>
              <a:t>Етапи</a:t>
            </a:r>
            <a:r>
              <a:rPr lang="ru-RU" b="1" dirty="0"/>
              <a:t> перекладу </a:t>
            </a:r>
            <a:r>
              <a:rPr lang="ru-RU" b="1" dirty="0" err="1"/>
              <a:t>термінів</a:t>
            </a:r>
            <a:r>
              <a:rPr lang="ru-RU" b="1" dirty="0"/>
              <a:t> та </a:t>
            </a:r>
            <a:r>
              <a:rPr lang="ru-RU" b="1" dirty="0" err="1"/>
              <a:t>професіоналізмів</a:t>
            </a:r>
            <a:r>
              <a:rPr lang="ru-RU" b="1" dirty="0"/>
              <a:t> (на </a:t>
            </a:r>
            <a:r>
              <a:rPr lang="ru-RU" b="1" dirty="0" err="1"/>
              <a:t>матеріалі</a:t>
            </a:r>
            <a:r>
              <a:rPr lang="ru-RU" b="1" dirty="0"/>
              <a:t> </a:t>
            </a:r>
            <a:r>
              <a:rPr lang="ru-RU" b="1" dirty="0" err="1"/>
              <a:t>текстів</a:t>
            </a:r>
            <a:r>
              <a:rPr lang="ru-RU" b="1" dirty="0"/>
              <a:t> </a:t>
            </a:r>
            <a:r>
              <a:rPr lang="ru-RU" b="1" dirty="0" err="1"/>
              <a:t>металургійної</a:t>
            </a:r>
            <a:r>
              <a:rPr lang="ru-RU" b="1" dirty="0"/>
              <a:t> тематики) / М. Бережна, К. </a:t>
            </a:r>
            <a:r>
              <a:rPr lang="ru-RU" b="1" dirty="0" err="1"/>
              <a:t>Лозовська</a:t>
            </a:r>
            <a:r>
              <a:rPr lang="ru-RU" b="1" dirty="0"/>
              <a:t>. // </a:t>
            </a:r>
            <a:r>
              <a:rPr lang="en-US" b="1" dirty="0"/>
              <a:t>Science and Education a New Dimension. Philology,. – 2020. – </a:t>
            </a:r>
            <a:r>
              <a:rPr lang="ru-RU" b="1" dirty="0"/>
              <a:t>С. 7–11.</a:t>
            </a:r>
          </a:p>
        </p:txBody>
      </p:sp>
    </p:spTree>
    <p:extLst>
      <p:ext uri="{BB962C8B-B14F-4D97-AF65-F5344CB8AC3E}">
        <p14:creationId xmlns:p14="http://schemas.microsoft.com/office/powerpoint/2010/main" val="68036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AD6611F-0B3E-41BF-91A9-ED5A14F70D91}"/>
              </a:ext>
            </a:extLst>
          </p:cNvPr>
          <p:cNvSpPr/>
          <p:nvPr/>
        </p:nvSpPr>
        <p:spPr>
          <a:xfrm>
            <a:off x="3594419" y="246594"/>
            <a:ext cx="5397055" cy="400110"/>
          </a:xfrm>
          <a:prstGeom prst="rect">
            <a:avLst/>
          </a:prstGeom>
        </p:spPr>
        <p:txBody>
          <a:bodyPr wrap="none">
            <a:spAutoFit/>
          </a:bodyPr>
          <a:lstStyle/>
          <a:p>
            <a:r>
              <a:rPr lang="uk-UA" sz="2000" cap="all" dirty="0">
                <a:solidFill>
                  <a:srgbClr val="000000"/>
                </a:solidFill>
                <a:latin typeface="Times New Roman" panose="02020603050405020304" pitchFamily="18" charset="0"/>
                <a:ea typeface="Times New Roman" panose="02020603050405020304" pitchFamily="18" charset="0"/>
              </a:rPr>
              <a:t>Поняття спеціалізації перекладача. </a:t>
            </a:r>
            <a:endParaRPr lang="ru-RU" dirty="0"/>
          </a:p>
        </p:txBody>
      </p:sp>
      <p:sp>
        <p:nvSpPr>
          <p:cNvPr id="5" name="Прямоугольник 4">
            <a:extLst>
              <a:ext uri="{FF2B5EF4-FFF2-40B4-BE49-F238E27FC236}">
                <a16:creationId xmlns:a16="http://schemas.microsoft.com/office/drawing/2014/main" id="{35FC5F50-D093-4091-9084-FD0AB03212CF}"/>
              </a:ext>
            </a:extLst>
          </p:cNvPr>
          <p:cNvSpPr/>
          <p:nvPr/>
        </p:nvSpPr>
        <p:spPr>
          <a:xfrm>
            <a:off x="715108" y="575956"/>
            <a:ext cx="10761784" cy="6924973"/>
          </a:xfrm>
          <a:prstGeom prst="rect">
            <a:avLst/>
          </a:prstGeom>
        </p:spPr>
        <p:txBody>
          <a:bodyPr wrap="square">
            <a:spAutoFit/>
          </a:bodyPr>
          <a:lstStyle/>
          <a:p>
            <a:pPr algn="just"/>
            <a:r>
              <a:rPr lang="ru-RU" dirty="0">
                <a:solidFill>
                  <a:srgbClr val="252525"/>
                </a:solidFill>
                <a:latin typeface="-apple-system"/>
              </a:rPr>
              <a:t> </a:t>
            </a:r>
            <a:r>
              <a:rPr lang="ru-RU" sz="2400" b="1" dirty="0" err="1">
                <a:solidFill>
                  <a:srgbClr val="252525"/>
                </a:solidFill>
                <a:latin typeface="-apple-system"/>
              </a:rPr>
              <a:t>письмовий</a:t>
            </a:r>
            <a:r>
              <a:rPr lang="ru-RU" sz="2400" b="1" dirty="0">
                <a:solidFill>
                  <a:srgbClr val="252525"/>
                </a:solidFill>
                <a:latin typeface="-apple-system"/>
              </a:rPr>
              <a:t> переклад</a:t>
            </a:r>
            <a:r>
              <a:rPr lang="ru-RU" sz="2400" dirty="0">
                <a:solidFill>
                  <a:srgbClr val="252525"/>
                </a:solidFill>
                <a:latin typeface="-apple-system"/>
              </a:rPr>
              <a:t>: </a:t>
            </a:r>
            <a:r>
              <a:rPr lang="ru-RU" sz="2400" i="1" dirty="0">
                <a:solidFill>
                  <a:srgbClr val="252525"/>
                </a:solidFill>
                <a:latin typeface="-apple-system"/>
              </a:rPr>
              <a:t>переклад </a:t>
            </a:r>
            <a:r>
              <a:rPr lang="ru-RU" sz="2400" i="1" dirty="0" err="1">
                <a:solidFill>
                  <a:srgbClr val="252525"/>
                </a:solidFill>
                <a:latin typeface="-apple-system"/>
              </a:rPr>
              <a:t>науково-технічних</a:t>
            </a:r>
            <a:r>
              <a:rPr lang="ru-RU" sz="2400" i="1" dirty="0">
                <a:solidFill>
                  <a:srgbClr val="252525"/>
                </a:solidFill>
                <a:latin typeface="-apple-system"/>
              </a:rPr>
              <a:t> </a:t>
            </a:r>
            <a:r>
              <a:rPr lang="ru-RU" sz="2400" i="1" dirty="0" err="1">
                <a:solidFill>
                  <a:srgbClr val="252525"/>
                </a:solidFill>
                <a:latin typeface="-apple-system"/>
              </a:rPr>
              <a:t>текстів</a:t>
            </a:r>
            <a:r>
              <a:rPr lang="ru-RU" sz="2400" i="1" dirty="0">
                <a:solidFill>
                  <a:srgbClr val="252525"/>
                </a:solidFill>
                <a:latin typeface="-apple-system"/>
              </a:rPr>
              <a:t>, </a:t>
            </a:r>
            <a:r>
              <a:rPr lang="ru-RU" sz="2400" i="1" dirty="0">
                <a:latin typeface="-apple-system"/>
              </a:rPr>
              <a:t>переклад </a:t>
            </a:r>
            <a:r>
              <a:rPr lang="ru-RU" sz="2400" i="1" dirty="0" err="1">
                <a:latin typeface="-apple-system"/>
              </a:rPr>
              <a:t>комп'ютерних</a:t>
            </a:r>
            <a:r>
              <a:rPr lang="ru-RU" sz="2400" i="1" dirty="0">
                <a:latin typeface="-apple-system"/>
              </a:rPr>
              <a:t> </a:t>
            </a:r>
            <a:r>
              <a:rPr lang="ru-RU" sz="2400" i="1" dirty="0" err="1">
                <a:latin typeface="-apple-system"/>
              </a:rPr>
              <a:t>текстів</a:t>
            </a:r>
            <a:r>
              <a:rPr lang="ru-RU" sz="2400" i="1" dirty="0">
                <a:latin typeface="-apple-system"/>
              </a:rPr>
              <a:t> і </a:t>
            </a:r>
            <a:r>
              <a:rPr lang="ru-RU" sz="2400" i="1" dirty="0" err="1">
                <a:latin typeface="-apple-system"/>
              </a:rPr>
              <a:t>локалізація</a:t>
            </a:r>
            <a:r>
              <a:rPr lang="ru-RU" sz="2400" i="1" dirty="0">
                <a:latin typeface="-apple-system"/>
              </a:rPr>
              <a:t> </a:t>
            </a:r>
            <a:r>
              <a:rPr lang="ru-RU" sz="2400" i="1" dirty="0" err="1">
                <a:latin typeface="-apple-system"/>
              </a:rPr>
              <a:t>програмного</a:t>
            </a:r>
            <a:r>
              <a:rPr lang="ru-RU" sz="2400" i="1" dirty="0">
                <a:latin typeface="-apple-system"/>
              </a:rPr>
              <a:t> </a:t>
            </a:r>
            <a:r>
              <a:rPr lang="ru-RU" sz="2400" i="1" dirty="0" err="1">
                <a:latin typeface="-apple-system"/>
              </a:rPr>
              <a:t>забезпечення</a:t>
            </a:r>
            <a:r>
              <a:rPr lang="ru-RU" sz="2400" i="1" dirty="0">
                <a:latin typeface="-apple-system"/>
              </a:rPr>
              <a:t>, переклад </a:t>
            </a:r>
            <a:r>
              <a:rPr lang="ru-RU" sz="2400" i="1" dirty="0" err="1">
                <a:latin typeface="-apple-system"/>
              </a:rPr>
              <a:t>ділових</a:t>
            </a:r>
            <a:r>
              <a:rPr lang="ru-RU" sz="2400" i="1" dirty="0">
                <a:latin typeface="-apple-system"/>
              </a:rPr>
              <a:t> та </a:t>
            </a:r>
            <a:r>
              <a:rPr lang="ru-RU" sz="2400" i="1" dirty="0" err="1">
                <a:latin typeface="-apple-system"/>
              </a:rPr>
              <a:t>юридичних</a:t>
            </a:r>
            <a:r>
              <a:rPr lang="ru-RU" sz="2400" i="1" dirty="0">
                <a:latin typeface="-apple-system"/>
              </a:rPr>
              <a:t> </a:t>
            </a:r>
            <a:r>
              <a:rPr lang="ru-RU" sz="2400" i="1" dirty="0" err="1">
                <a:latin typeface="-apple-system"/>
                <a:hlinkClick r:id="rId2">
                  <a:extLst>
                    <a:ext uri="{A12FA001-AC4F-418D-AE19-62706E023703}">
                      <ahyp:hlinkClr xmlns:ahyp="http://schemas.microsoft.com/office/drawing/2018/hyperlinkcolor" val="tx"/>
                    </a:ext>
                  </a:extLst>
                </a:hlinkClick>
              </a:rPr>
              <a:t>текстів</a:t>
            </a:r>
            <a:r>
              <a:rPr lang="ru-RU" sz="2400" i="1" dirty="0">
                <a:latin typeface="-apple-system"/>
              </a:rPr>
              <a:t>, переклад </a:t>
            </a:r>
            <a:r>
              <a:rPr lang="ru-RU" sz="2400" i="1" dirty="0" err="1">
                <a:latin typeface="-apple-system"/>
              </a:rPr>
              <a:t>ділової</a:t>
            </a:r>
            <a:r>
              <a:rPr lang="ru-RU" sz="2400" i="1" dirty="0">
                <a:latin typeface="-apple-system"/>
              </a:rPr>
              <a:t> переписки, переклад </a:t>
            </a:r>
            <a:r>
              <a:rPr lang="ru-RU" sz="2400" i="1" dirty="0" err="1">
                <a:latin typeface="-apple-system"/>
              </a:rPr>
              <a:t>паспортів</a:t>
            </a:r>
            <a:r>
              <a:rPr lang="ru-RU" sz="2400" i="1" dirty="0">
                <a:latin typeface="-apple-system"/>
              </a:rPr>
              <a:t>, </a:t>
            </a:r>
            <a:r>
              <a:rPr lang="ru-RU" sz="2400" i="1" dirty="0" err="1">
                <a:latin typeface="-apple-system"/>
              </a:rPr>
              <a:t>дипломів</a:t>
            </a:r>
            <a:r>
              <a:rPr lang="ru-RU" sz="2400" i="1" dirty="0">
                <a:latin typeface="-apple-system"/>
              </a:rPr>
              <a:t> і </a:t>
            </a:r>
            <a:r>
              <a:rPr lang="ru-RU" sz="2400" i="1" dirty="0" err="1">
                <a:latin typeface="-apple-system"/>
              </a:rPr>
              <a:t>бланків</a:t>
            </a:r>
            <a:r>
              <a:rPr lang="ru-RU" sz="2400" i="1" dirty="0">
                <a:latin typeface="-apple-system"/>
              </a:rPr>
              <a:t>, переклад </a:t>
            </a:r>
            <a:r>
              <a:rPr lang="ru-RU" sz="2400" i="1" dirty="0" err="1">
                <a:latin typeface="-apple-system"/>
              </a:rPr>
              <a:t>стандартних</a:t>
            </a:r>
            <a:r>
              <a:rPr lang="ru-RU" sz="2400" i="1" dirty="0">
                <a:latin typeface="-apple-system"/>
              </a:rPr>
              <a:t> </a:t>
            </a:r>
            <a:r>
              <a:rPr lang="ru-RU" sz="2400" i="1" dirty="0" err="1">
                <a:latin typeface="-apple-system"/>
              </a:rPr>
              <a:t>документів</a:t>
            </a:r>
            <a:r>
              <a:rPr lang="ru-RU" sz="2400" i="1" dirty="0">
                <a:latin typeface="-apple-system"/>
              </a:rPr>
              <a:t>, переклад з </a:t>
            </a:r>
            <a:r>
              <a:rPr lang="ru-RU" sz="2400" i="1" dirty="0" err="1">
                <a:latin typeface="-apple-system"/>
              </a:rPr>
              <a:t>нотаріальним</a:t>
            </a:r>
            <a:r>
              <a:rPr lang="ru-RU" sz="2400" i="1" dirty="0">
                <a:latin typeface="-apple-system"/>
              </a:rPr>
              <a:t> </a:t>
            </a:r>
            <a:r>
              <a:rPr lang="ru-RU" sz="2400" i="1" dirty="0" err="1">
                <a:latin typeface="-apple-system"/>
              </a:rPr>
              <a:t>посвідченням</a:t>
            </a:r>
            <a:r>
              <a:rPr lang="ru-RU" sz="2400" i="1" dirty="0">
                <a:latin typeface="-apple-system"/>
              </a:rPr>
              <a:t>, переклад </a:t>
            </a:r>
            <a:r>
              <a:rPr lang="ru-RU" sz="2400" i="1" dirty="0" err="1">
                <a:latin typeface="-apple-system"/>
              </a:rPr>
              <a:t>медичних</a:t>
            </a:r>
            <a:r>
              <a:rPr lang="ru-RU" sz="2400" i="1" dirty="0">
                <a:latin typeface="-apple-system"/>
              </a:rPr>
              <a:t> </a:t>
            </a:r>
            <a:r>
              <a:rPr lang="ru-RU" sz="2400" i="1" dirty="0" err="1">
                <a:latin typeface="-apple-system"/>
              </a:rPr>
              <a:t>текстів</a:t>
            </a:r>
            <a:r>
              <a:rPr lang="ru-RU" sz="2400" i="1" dirty="0">
                <a:latin typeface="-apple-system"/>
              </a:rPr>
              <a:t>, переклад </a:t>
            </a:r>
            <a:r>
              <a:rPr lang="ru-RU" sz="2400" i="1" dirty="0" err="1">
                <a:solidFill>
                  <a:srgbClr val="252525"/>
                </a:solidFill>
                <a:latin typeface="-apple-system"/>
              </a:rPr>
              <a:t>сайтів</a:t>
            </a:r>
            <a:r>
              <a:rPr lang="ru-RU" sz="2400" i="1" dirty="0">
                <a:solidFill>
                  <a:srgbClr val="252525"/>
                </a:solidFill>
                <a:latin typeface="-apple-system"/>
              </a:rPr>
              <a:t>, переклад </a:t>
            </a:r>
            <a:r>
              <a:rPr lang="ru-RU" sz="2400" i="1" dirty="0" err="1">
                <a:solidFill>
                  <a:srgbClr val="252525"/>
                </a:solidFill>
                <a:latin typeface="-apple-system"/>
              </a:rPr>
              <a:t>суспільно-політичних</a:t>
            </a:r>
            <a:r>
              <a:rPr lang="ru-RU" sz="2400" i="1" dirty="0">
                <a:solidFill>
                  <a:srgbClr val="252525"/>
                </a:solidFill>
                <a:latin typeface="-apple-system"/>
              </a:rPr>
              <a:t> </a:t>
            </a:r>
            <a:r>
              <a:rPr lang="ru-RU" sz="2400" i="1" dirty="0" err="1">
                <a:solidFill>
                  <a:srgbClr val="252525"/>
                </a:solidFill>
                <a:latin typeface="-apple-system"/>
              </a:rPr>
              <a:t>текстів</a:t>
            </a:r>
            <a:r>
              <a:rPr lang="ru-RU" sz="2400" i="1" dirty="0">
                <a:solidFill>
                  <a:srgbClr val="252525"/>
                </a:solidFill>
                <a:latin typeface="-apple-system"/>
              </a:rPr>
              <a:t>, переклад </a:t>
            </a:r>
            <a:r>
              <a:rPr lang="ru-RU" sz="2400" i="1" dirty="0" err="1">
                <a:solidFill>
                  <a:srgbClr val="252525"/>
                </a:solidFill>
                <a:latin typeface="-apple-system"/>
              </a:rPr>
              <a:t>інструкцій</a:t>
            </a:r>
            <a:r>
              <a:rPr lang="ru-RU" sz="2400" i="1" dirty="0">
                <a:solidFill>
                  <a:srgbClr val="252525"/>
                </a:solidFill>
                <a:latin typeface="-apple-system"/>
              </a:rPr>
              <a:t>, переклад </a:t>
            </a:r>
            <a:r>
              <a:rPr lang="ru-RU" sz="2400" i="1" dirty="0" err="1">
                <a:solidFill>
                  <a:srgbClr val="252525"/>
                </a:solidFill>
                <a:latin typeface="-apple-system"/>
              </a:rPr>
              <a:t>технічних</a:t>
            </a:r>
            <a:r>
              <a:rPr lang="ru-RU" sz="2400" i="1" dirty="0">
                <a:solidFill>
                  <a:srgbClr val="252525"/>
                </a:solidFill>
                <a:latin typeface="-apple-system"/>
              </a:rPr>
              <a:t> </a:t>
            </a:r>
            <a:r>
              <a:rPr lang="ru-RU" sz="2400" i="1" dirty="0" err="1">
                <a:solidFill>
                  <a:srgbClr val="252525"/>
                </a:solidFill>
                <a:latin typeface="-apple-system"/>
              </a:rPr>
              <a:t>документів</a:t>
            </a:r>
            <a:r>
              <a:rPr lang="ru-RU" sz="2400" i="1" dirty="0">
                <a:solidFill>
                  <a:srgbClr val="252525"/>
                </a:solidFill>
                <a:latin typeface="-apple-system"/>
              </a:rPr>
              <a:t>, переклад </a:t>
            </a:r>
            <a:r>
              <a:rPr lang="ru-RU" sz="2400" i="1" dirty="0" err="1">
                <a:solidFill>
                  <a:srgbClr val="252525"/>
                </a:solidFill>
                <a:latin typeface="-apple-system"/>
              </a:rPr>
              <a:t>художньої</a:t>
            </a:r>
            <a:r>
              <a:rPr lang="ru-RU" sz="2400" i="1" dirty="0">
                <a:solidFill>
                  <a:srgbClr val="252525"/>
                </a:solidFill>
                <a:latin typeface="-apple-system"/>
              </a:rPr>
              <a:t> </a:t>
            </a:r>
            <a:r>
              <a:rPr lang="ru-RU" sz="2400" i="1" dirty="0" err="1">
                <a:solidFill>
                  <a:srgbClr val="252525"/>
                </a:solidFill>
                <a:latin typeface="-apple-system"/>
              </a:rPr>
              <a:t>літератури</a:t>
            </a:r>
            <a:r>
              <a:rPr lang="ru-RU" sz="2400" i="1" dirty="0">
                <a:solidFill>
                  <a:srgbClr val="252525"/>
                </a:solidFill>
                <a:latin typeface="-apple-system"/>
              </a:rPr>
              <a:t>, </a:t>
            </a:r>
            <a:r>
              <a:rPr lang="ru-RU" sz="2400" i="1" dirty="0" err="1">
                <a:solidFill>
                  <a:srgbClr val="252525"/>
                </a:solidFill>
                <a:latin typeface="-apple-system"/>
              </a:rPr>
              <a:t>розшифровка</a:t>
            </a:r>
            <a:r>
              <a:rPr lang="ru-RU" sz="2400" i="1" dirty="0">
                <a:solidFill>
                  <a:srgbClr val="252525"/>
                </a:solidFill>
                <a:latin typeface="-apple-system"/>
              </a:rPr>
              <a:t> та переклад </a:t>
            </a:r>
            <a:r>
              <a:rPr lang="ru-RU" sz="2400" i="1" dirty="0" err="1">
                <a:solidFill>
                  <a:srgbClr val="252525"/>
                </a:solidFill>
                <a:latin typeface="-apple-system"/>
              </a:rPr>
              <a:t>аудіозаписів</a:t>
            </a:r>
            <a:r>
              <a:rPr lang="ru-RU" sz="2400" i="1" dirty="0">
                <a:solidFill>
                  <a:srgbClr val="252525"/>
                </a:solidFill>
                <a:latin typeface="-apple-system"/>
              </a:rPr>
              <a:t> </a:t>
            </a:r>
            <a:r>
              <a:rPr lang="ru-RU" sz="2400" i="1" dirty="0" err="1">
                <a:solidFill>
                  <a:srgbClr val="252525"/>
                </a:solidFill>
                <a:latin typeface="-apple-system"/>
              </a:rPr>
              <a:t>або</a:t>
            </a:r>
            <a:r>
              <a:rPr lang="ru-RU" sz="2400" i="1" dirty="0">
                <a:solidFill>
                  <a:srgbClr val="252525"/>
                </a:solidFill>
                <a:latin typeface="-apple-system"/>
              </a:rPr>
              <a:t> DVD з </a:t>
            </a:r>
            <a:r>
              <a:rPr lang="ru-RU" sz="2400" i="1" dirty="0" err="1">
                <a:solidFill>
                  <a:srgbClr val="252525"/>
                </a:solidFill>
                <a:latin typeface="-apple-system"/>
              </a:rPr>
              <a:t>фільмом</a:t>
            </a:r>
            <a:r>
              <a:rPr lang="ru-RU" sz="2400" i="1" dirty="0">
                <a:solidFill>
                  <a:srgbClr val="252525"/>
                </a:solidFill>
                <a:latin typeface="-apple-system"/>
              </a:rPr>
              <a:t>, </a:t>
            </a:r>
            <a:r>
              <a:rPr lang="ru-RU" sz="2400" i="1" dirty="0" err="1">
                <a:solidFill>
                  <a:srgbClr val="252525"/>
                </a:solidFill>
                <a:latin typeface="-apple-system"/>
              </a:rPr>
              <a:t>редагування</a:t>
            </a:r>
            <a:r>
              <a:rPr lang="ru-RU" sz="2400" i="1" dirty="0">
                <a:solidFill>
                  <a:srgbClr val="252525"/>
                </a:solidFill>
                <a:latin typeface="-apple-system"/>
              </a:rPr>
              <a:t> чужого перекладу, </a:t>
            </a:r>
            <a:r>
              <a:rPr lang="ru-RU" sz="2400" i="1" dirty="0" err="1">
                <a:solidFill>
                  <a:srgbClr val="252525"/>
                </a:solidFill>
                <a:latin typeface="-apple-system"/>
              </a:rPr>
              <a:t>внесення</a:t>
            </a:r>
            <a:r>
              <a:rPr lang="ru-RU" sz="2400" i="1" dirty="0">
                <a:solidFill>
                  <a:srgbClr val="252525"/>
                </a:solidFill>
                <a:latin typeface="-apple-system"/>
              </a:rPr>
              <a:t> правки в </a:t>
            </a:r>
            <a:r>
              <a:rPr lang="ru-RU" sz="2400" i="1" dirty="0" err="1">
                <a:solidFill>
                  <a:srgbClr val="252525"/>
                </a:solidFill>
                <a:latin typeface="-apple-system"/>
              </a:rPr>
              <a:t>свій</a:t>
            </a:r>
            <a:r>
              <a:rPr lang="ru-RU" sz="2400" i="1" dirty="0">
                <a:solidFill>
                  <a:srgbClr val="252525"/>
                </a:solidFill>
                <a:latin typeface="-apple-system"/>
              </a:rPr>
              <a:t> </a:t>
            </a:r>
            <a:r>
              <a:rPr lang="ru-RU" sz="2400" i="1" dirty="0" err="1">
                <a:solidFill>
                  <a:srgbClr val="252525"/>
                </a:solidFill>
                <a:latin typeface="-apple-system"/>
              </a:rPr>
              <a:t>чи</a:t>
            </a:r>
            <a:r>
              <a:rPr lang="ru-RU" sz="2400" i="1" dirty="0">
                <a:solidFill>
                  <a:srgbClr val="252525"/>
                </a:solidFill>
                <a:latin typeface="-apple-system"/>
              </a:rPr>
              <a:t> </a:t>
            </a:r>
            <a:r>
              <a:rPr lang="ru-RU" sz="2400" i="1" dirty="0" err="1">
                <a:solidFill>
                  <a:srgbClr val="252525"/>
                </a:solidFill>
                <a:latin typeface="-apple-system"/>
              </a:rPr>
              <a:t>чужий</a:t>
            </a:r>
            <a:r>
              <a:rPr lang="ru-RU" sz="2400" i="1" dirty="0">
                <a:solidFill>
                  <a:srgbClr val="252525"/>
                </a:solidFill>
                <a:latin typeface="-apple-system"/>
              </a:rPr>
              <a:t> переклад та </a:t>
            </a:r>
            <a:r>
              <a:rPr lang="ru-RU" sz="2400" i="1" dirty="0" err="1">
                <a:solidFill>
                  <a:srgbClr val="252525"/>
                </a:solidFill>
                <a:latin typeface="-apple-system"/>
              </a:rPr>
              <a:t>інші</a:t>
            </a:r>
            <a:r>
              <a:rPr lang="ru-RU" sz="2400" i="1" dirty="0">
                <a:solidFill>
                  <a:srgbClr val="252525"/>
                </a:solidFill>
                <a:latin typeface="-apple-system"/>
              </a:rPr>
              <a:t>.  </a:t>
            </a:r>
          </a:p>
          <a:p>
            <a:pPr algn="just"/>
            <a:endParaRPr lang="ru-RU" sz="2400" dirty="0">
              <a:solidFill>
                <a:srgbClr val="252525"/>
              </a:solidFill>
              <a:latin typeface="-apple-system"/>
            </a:endParaRPr>
          </a:p>
          <a:p>
            <a:pPr algn="just"/>
            <a:r>
              <a:rPr lang="ru-RU" sz="2400" dirty="0">
                <a:solidFill>
                  <a:srgbClr val="252525"/>
                </a:solidFill>
                <a:latin typeface="-apple-system"/>
              </a:rPr>
              <a:t> </a:t>
            </a:r>
            <a:r>
              <a:rPr lang="ru-RU" sz="2400" b="1" dirty="0" err="1">
                <a:solidFill>
                  <a:srgbClr val="252525"/>
                </a:solidFill>
                <a:latin typeface="-apple-system"/>
              </a:rPr>
              <a:t>усний</a:t>
            </a:r>
            <a:r>
              <a:rPr lang="ru-RU" sz="2400" b="1" dirty="0">
                <a:solidFill>
                  <a:srgbClr val="252525"/>
                </a:solidFill>
                <a:latin typeface="-apple-system"/>
              </a:rPr>
              <a:t> переклад</a:t>
            </a:r>
            <a:r>
              <a:rPr lang="ru-RU" sz="2400" dirty="0">
                <a:solidFill>
                  <a:srgbClr val="252525"/>
                </a:solidFill>
                <a:latin typeface="-apple-system"/>
              </a:rPr>
              <a:t>: </a:t>
            </a:r>
            <a:r>
              <a:rPr lang="ru-RU" sz="2400" i="1" dirty="0" err="1">
                <a:solidFill>
                  <a:srgbClr val="252525"/>
                </a:solidFill>
                <a:latin typeface="-apple-system"/>
              </a:rPr>
              <a:t>усний</a:t>
            </a:r>
            <a:r>
              <a:rPr lang="ru-RU" sz="2400" i="1" dirty="0">
                <a:solidFill>
                  <a:srgbClr val="252525"/>
                </a:solidFill>
                <a:latin typeface="-apple-system"/>
              </a:rPr>
              <a:t> </a:t>
            </a:r>
            <a:r>
              <a:rPr lang="ru-RU" sz="2400" i="1" dirty="0" err="1">
                <a:solidFill>
                  <a:srgbClr val="252525"/>
                </a:solidFill>
                <a:latin typeface="-apple-system"/>
              </a:rPr>
              <a:t>послідовний</a:t>
            </a:r>
            <a:r>
              <a:rPr lang="ru-RU" sz="2400" i="1" dirty="0">
                <a:solidFill>
                  <a:srgbClr val="252525"/>
                </a:solidFill>
                <a:latin typeface="-apple-system"/>
              </a:rPr>
              <a:t> переклад, </a:t>
            </a:r>
            <a:r>
              <a:rPr lang="ru-RU" sz="2400" i="1" dirty="0" err="1">
                <a:solidFill>
                  <a:srgbClr val="252525"/>
                </a:solidFill>
                <a:latin typeface="-apple-system"/>
              </a:rPr>
              <a:t>усний</a:t>
            </a:r>
            <a:r>
              <a:rPr lang="ru-RU" sz="2400" i="1" dirty="0">
                <a:solidFill>
                  <a:srgbClr val="252525"/>
                </a:solidFill>
                <a:latin typeface="-apple-system"/>
              </a:rPr>
              <a:t> </a:t>
            </a:r>
            <a:r>
              <a:rPr lang="ru-RU" sz="2400" i="1" dirty="0" err="1">
                <a:solidFill>
                  <a:srgbClr val="252525"/>
                </a:solidFill>
                <a:latin typeface="-apple-system"/>
              </a:rPr>
              <a:t>синхронний</a:t>
            </a:r>
            <a:r>
              <a:rPr lang="ru-RU" sz="2400" i="1" dirty="0">
                <a:solidFill>
                  <a:srgbClr val="252525"/>
                </a:solidFill>
                <a:latin typeface="-apple-system"/>
              </a:rPr>
              <a:t> переклад, переклад </a:t>
            </a:r>
            <a:r>
              <a:rPr lang="ru-RU" sz="2400" i="1" dirty="0" err="1">
                <a:solidFill>
                  <a:srgbClr val="252525"/>
                </a:solidFill>
                <a:latin typeface="-apple-system"/>
              </a:rPr>
              <a:t>переговорів</a:t>
            </a:r>
            <a:r>
              <a:rPr lang="ru-RU" sz="2400" i="1" dirty="0">
                <a:solidFill>
                  <a:srgbClr val="252525"/>
                </a:solidFill>
                <a:latin typeface="-apple-system"/>
              </a:rPr>
              <a:t> і </a:t>
            </a:r>
            <a:r>
              <a:rPr lang="ru-RU" sz="2400" i="1" dirty="0" err="1">
                <a:solidFill>
                  <a:srgbClr val="252525"/>
                </a:solidFill>
                <a:latin typeface="-apple-system"/>
              </a:rPr>
              <a:t>ділових</a:t>
            </a:r>
            <a:r>
              <a:rPr lang="ru-RU" sz="2400" i="1" dirty="0">
                <a:solidFill>
                  <a:srgbClr val="252525"/>
                </a:solidFill>
                <a:latin typeface="-apple-system"/>
              </a:rPr>
              <a:t> </a:t>
            </a:r>
            <a:r>
              <a:rPr lang="ru-RU" sz="2400" i="1" dirty="0" err="1">
                <a:solidFill>
                  <a:srgbClr val="252525"/>
                </a:solidFill>
                <a:latin typeface="-apple-system"/>
              </a:rPr>
              <a:t>зустрічей</a:t>
            </a:r>
            <a:r>
              <a:rPr lang="ru-RU" sz="2400" i="1" dirty="0">
                <a:solidFill>
                  <a:srgbClr val="252525"/>
                </a:solidFill>
                <a:latin typeface="-apple-system"/>
              </a:rPr>
              <a:t>, переклад </a:t>
            </a:r>
            <a:r>
              <a:rPr lang="ru-RU" sz="2400" i="1" dirty="0" err="1">
                <a:solidFill>
                  <a:srgbClr val="252525"/>
                </a:solidFill>
                <a:latin typeface="-apple-system"/>
              </a:rPr>
              <a:t>навчальних</a:t>
            </a:r>
            <a:r>
              <a:rPr lang="ru-RU" sz="2400" i="1" dirty="0">
                <a:solidFill>
                  <a:srgbClr val="252525"/>
                </a:solidFill>
                <a:latin typeface="-apple-system"/>
              </a:rPr>
              <a:t> </a:t>
            </a:r>
            <a:r>
              <a:rPr lang="ru-RU" sz="2400" i="1" dirty="0" err="1">
                <a:solidFill>
                  <a:srgbClr val="252525"/>
                </a:solidFill>
                <a:latin typeface="-apple-system"/>
              </a:rPr>
              <a:t>семінарів</a:t>
            </a:r>
            <a:r>
              <a:rPr lang="ru-RU" sz="2400" i="1" dirty="0">
                <a:solidFill>
                  <a:srgbClr val="252525"/>
                </a:solidFill>
                <a:latin typeface="-apple-system"/>
              </a:rPr>
              <a:t> і </a:t>
            </a:r>
            <a:r>
              <a:rPr lang="ru-RU" sz="2400" i="1" dirty="0" err="1">
                <a:solidFill>
                  <a:srgbClr val="252525"/>
                </a:solidFill>
                <a:latin typeface="-apple-system"/>
              </a:rPr>
              <a:t>тренінгів</a:t>
            </a:r>
            <a:r>
              <a:rPr lang="ru-RU" sz="2400" i="1" dirty="0">
                <a:solidFill>
                  <a:srgbClr val="252525"/>
                </a:solidFill>
                <a:latin typeface="-apple-system"/>
              </a:rPr>
              <a:t>, переклад </a:t>
            </a:r>
            <a:r>
              <a:rPr lang="ru-RU" sz="2400" i="1" dirty="0" err="1">
                <a:solidFill>
                  <a:srgbClr val="252525"/>
                </a:solidFill>
                <a:latin typeface="-apple-system"/>
              </a:rPr>
              <a:t>презентацій</a:t>
            </a:r>
            <a:r>
              <a:rPr lang="ru-RU" sz="2400" i="1" dirty="0">
                <a:solidFill>
                  <a:srgbClr val="252525"/>
                </a:solidFill>
                <a:latin typeface="-apple-system"/>
              </a:rPr>
              <a:t>, переклад на </a:t>
            </a:r>
            <a:r>
              <a:rPr lang="ru-RU" sz="2400" i="1" dirty="0" err="1">
                <a:solidFill>
                  <a:srgbClr val="252525"/>
                </a:solidFill>
                <a:latin typeface="-apple-system"/>
              </a:rPr>
              <a:t>виставках</a:t>
            </a:r>
            <a:r>
              <a:rPr lang="ru-RU" sz="2400" i="1" dirty="0">
                <a:solidFill>
                  <a:srgbClr val="252525"/>
                </a:solidFill>
                <a:latin typeface="-apple-system"/>
              </a:rPr>
              <a:t>, </a:t>
            </a:r>
            <a:r>
              <a:rPr lang="ru-RU" sz="2400" i="1" dirty="0" err="1">
                <a:solidFill>
                  <a:srgbClr val="252525"/>
                </a:solidFill>
                <a:latin typeface="-apple-system"/>
              </a:rPr>
              <a:t>судовий</a:t>
            </a:r>
            <a:r>
              <a:rPr lang="ru-RU" sz="2400" i="1" dirty="0">
                <a:solidFill>
                  <a:srgbClr val="252525"/>
                </a:solidFill>
                <a:latin typeface="-apple-system"/>
              </a:rPr>
              <a:t> переклад, переклад </a:t>
            </a:r>
            <a:r>
              <a:rPr lang="ru-RU" sz="2400" i="1" dirty="0" err="1">
                <a:solidFill>
                  <a:srgbClr val="252525"/>
                </a:solidFill>
                <a:latin typeface="-apple-system"/>
              </a:rPr>
              <a:t>інтерв'ю</a:t>
            </a:r>
            <a:r>
              <a:rPr lang="ru-RU" sz="2400" i="1" dirty="0">
                <a:solidFill>
                  <a:srgbClr val="252525"/>
                </a:solidFill>
                <a:latin typeface="-apple-system"/>
              </a:rPr>
              <a:t>, переклад </a:t>
            </a:r>
            <a:r>
              <a:rPr lang="ru-RU" sz="2400" i="1" dirty="0" err="1">
                <a:solidFill>
                  <a:srgbClr val="252525"/>
                </a:solidFill>
                <a:latin typeface="-apple-system"/>
              </a:rPr>
              <a:t>прес-конференцій</a:t>
            </a:r>
            <a:r>
              <a:rPr lang="ru-RU" sz="2400" i="1" dirty="0">
                <a:solidFill>
                  <a:srgbClr val="252525"/>
                </a:solidFill>
                <a:latin typeface="-apple-system"/>
              </a:rPr>
              <a:t>, переклад </a:t>
            </a:r>
            <a:r>
              <a:rPr lang="ru-RU" sz="2400" i="1" dirty="0" err="1">
                <a:solidFill>
                  <a:srgbClr val="252525"/>
                </a:solidFill>
                <a:latin typeface="-apple-system"/>
              </a:rPr>
              <a:t>телефонних</a:t>
            </a:r>
            <a:r>
              <a:rPr lang="ru-RU" sz="2400" i="1" dirty="0">
                <a:solidFill>
                  <a:srgbClr val="252525"/>
                </a:solidFill>
                <a:latin typeface="-apple-system"/>
              </a:rPr>
              <a:t> </a:t>
            </a:r>
            <a:r>
              <a:rPr lang="ru-RU" sz="2400" i="1" dirty="0" err="1">
                <a:solidFill>
                  <a:srgbClr val="252525"/>
                </a:solidFill>
                <a:latin typeface="-apple-system"/>
              </a:rPr>
              <a:t>переговорів</a:t>
            </a:r>
            <a:r>
              <a:rPr lang="ru-RU" sz="2400" i="1" dirty="0">
                <a:solidFill>
                  <a:srgbClr val="252525"/>
                </a:solidFill>
                <a:latin typeface="-apple-system"/>
              </a:rPr>
              <a:t>, переклад </a:t>
            </a:r>
            <a:r>
              <a:rPr lang="ru-RU" sz="2400" i="1" dirty="0" err="1">
                <a:solidFill>
                  <a:srgbClr val="252525"/>
                </a:solidFill>
                <a:latin typeface="-apple-system"/>
              </a:rPr>
              <a:t>фільмів</a:t>
            </a:r>
            <a:r>
              <a:rPr lang="ru-RU" sz="2400" i="1" dirty="0">
                <a:solidFill>
                  <a:srgbClr val="252525"/>
                </a:solidFill>
                <a:latin typeface="-apple-system"/>
              </a:rPr>
              <a:t>, переклад та </a:t>
            </a:r>
            <a:r>
              <a:rPr lang="ru-RU" sz="2400" i="1" dirty="0" err="1">
                <a:solidFill>
                  <a:srgbClr val="252525"/>
                </a:solidFill>
                <a:latin typeface="-apple-system"/>
              </a:rPr>
              <a:t>мовний</a:t>
            </a:r>
            <a:r>
              <a:rPr lang="ru-RU" sz="2400" i="1" dirty="0">
                <a:solidFill>
                  <a:srgbClr val="252525"/>
                </a:solidFill>
                <a:latin typeface="-apple-system"/>
              </a:rPr>
              <a:t> </a:t>
            </a:r>
            <a:r>
              <a:rPr lang="ru-RU" sz="2400" i="1" dirty="0" err="1">
                <a:solidFill>
                  <a:srgbClr val="252525"/>
                </a:solidFill>
                <a:latin typeface="-apple-system"/>
              </a:rPr>
              <a:t>супровід</a:t>
            </a:r>
            <a:r>
              <a:rPr lang="ru-RU" sz="2400" i="1" dirty="0">
                <a:solidFill>
                  <a:srgbClr val="252525"/>
                </a:solidFill>
                <a:latin typeface="-apple-system"/>
              </a:rPr>
              <a:t> </a:t>
            </a:r>
            <a:r>
              <a:rPr lang="ru-RU" sz="2400" i="1" dirty="0" err="1">
                <a:solidFill>
                  <a:srgbClr val="252525"/>
                </a:solidFill>
                <a:latin typeface="-apple-system"/>
              </a:rPr>
              <a:t>іноземних</a:t>
            </a:r>
            <a:r>
              <a:rPr lang="ru-RU" sz="2400" i="1" dirty="0">
                <a:solidFill>
                  <a:srgbClr val="252525"/>
                </a:solidFill>
                <a:latin typeface="-apple-system"/>
              </a:rPr>
              <a:t> </a:t>
            </a:r>
            <a:r>
              <a:rPr lang="ru-RU" sz="2400" i="1" dirty="0" err="1">
                <a:solidFill>
                  <a:srgbClr val="252525"/>
                </a:solidFill>
                <a:latin typeface="-apple-system"/>
              </a:rPr>
              <a:t>делегацій</a:t>
            </a:r>
            <a:r>
              <a:rPr lang="ru-RU" sz="2400" i="1" dirty="0">
                <a:solidFill>
                  <a:srgbClr val="252525"/>
                </a:solidFill>
                <a:latin typeface="-apple-system"/>
              </a:rPr>
              <a:t>, переклад </a:t>
            </a:r>
            <a:r>
              <a:rPr lang="ru-RU" sz="2400" i="1" dirty="0" err="1">
                <a:solidFill>
                  <a:srgbClr val="252525"/>
                </a:solidFill>
                <a:latin typeface="-apple-system"/>
              </a:rPr>
              <a:t>екскурсій</a:t>
            </a:r>
            <a:r>
              <a:rPr lang="ru-RU" sz="2400" i="1" dirty="0">
                <a:solidFill>
                  <a:srgbClr val="252525"/>
                </a:solidFill>
                <a:latin typeface="-apple-system"/>
              </a:rPr>
              <a:t>, переклад </a:t>
            </a:r>
            <a:r>
              <a:rPr lang="ru-RU" sz="2400" i="1" dirty="0" err="1">
                <a:solidFill>
                  <a:srgbClr val="252525"/>
                </a:solidFill>
                <a:latin typeface="-apple-system"/>
              </a:rPr>
              <a:t>ділових</a:t>
            </a:r>
            <a:r>
              <a:rPr lang="ru-RU" sz="2400" i="1" dirty="0">
                <a:solidFill>
                  <a:srgbClr val="252525"/>
                </a:solidFill>
                <a:latin typeface="-apple-system"/>
              </a:rPr>
              <a:t> </a:t>
            </a:r>
            <a:r>
              <a:rPr lang="ru-RU" sz="2400" i="1" dirty="0" err="1">
                <a:solidFill>
                  <a:srgbClr val="252525"/>
                </a:solidFill>
                <a:latin typeface="-apple-system"/>
              </a:rPr>
              <a:t>обідів</a:t>
            </a:r>
            <a:r>
              <a:rPr lang="ru-RU" sz="2400" i="1" dirty="0">
                <a:solidFill>
                  <a:srgbClr val="252525"/>
                </a:solidFill>
                <a:latin typeface="-apple-system"/>
              </a:rPr>
              <a:t>, </a:t>
            </a:r>
            <a:r>
              <a:rPr lang="ru-RU" sz="2400" i="1" dirty="0" err="1">
                <a:solidFill>
                  <a:srgbClr val="252525"/>
                </a:solidFill>
                <a:latin typeface="-apple-system"/>
              </a:rPr>
              <a:t>військовий</a:t>
            </a:r>
            <a:r>
              <a:rPr lang="ru-RU" sz="2400" i="1" dirty="0">
                <a:solidFill>
                  <a:srgbClr val="252525"/>
                </a:solidFill>
                <a:latin typeface="-apple-system"/>
              </a:rPr>
              <a:t> переклад, </a:t>
            </a:r>
            <a:r>
              <a:rPr lang="ru-RU" sz="2400" i="1" dirty="0" err="1">
                <a:solidFill>
                  <a:srgbClr val="252525"/>
                </a:solidFill>
                <a:latin typeface="-apple-system"/>
              </a:rPr>
              <a:t>медичний</a:t>
            </a:r>
            <a:r>
              <a:rPr lang="ru-RU" sz="2400" i="1" dirty="0">
                <a:solidFill>
                  <a:srgbClr val="252525"/>
                </a:solidFill>
                <a:latin typeface="-apple-system"/>
              </a:rPr>
              <a:t> переклад (на </a:t>
            </a:r>
            <a:r>
              <a:rPr lang="ru-RU" sz="2400" i="1" dirty="0" err="1">
                <a:solidFill>
                  <a:srgbClr val="252525"/>
                </a:solidFill>
                <a:latin typeface="-apple-system"/>
              </a:rPr>
              <a:t>прийомі</a:t>
            </a:r>
            <a:r>
              <a:rPr lang="ru-RU" sz="2400" i="1" dirty="0">
                <a:solidFill>
                  <a:srgbClr val="252525"/>
                </a:solidFill>
                <a:latin typeface="-apple-system"/>
              </a:rPr>
              <a:t> у </a:t>
            </a:r>
            <a:r>
              <a:rPr lang="ru-RU" sz="2400" i="1" dirty="0" err="1">
                <a:solidFill>
                  <a:srgbClr val="252525"/>
                </a:solidFill>
                <a:latin typeface="-apple-system"/>
              </a:rPr>
              <a:t>лікаря</a:t>
            </a:r>
            <a:r>
              <a:rPr lang="ru-RU" sz="2400" i="1" dirty="0">
                <a:solidFill>
                  <a:srgbClr val="252525"/>
                </a:solidFill>
                <a:latin typeface="-apple-system"/>
              </a:rPr>
              <a:t>) </a:t>
            </a:r>
            <a:r>
              <a:rPr lang="ru-RU" sz="2400" i="1" dirty="0" err="1">
                <a:solidFill>
                  <a:srgbClr val="252525"/>
                </a:solidFill>
                <a:latin typeface="-apple-system"/>
              </a:rPr>
              <a:t>тощо</a:t>
            </a:r>
            <a:r>
              <a:rPr lang="ru-RU" sz="2400" i="1" dirty="0">
                <a:solidFill>
                  <a:srgbClr val="252525"/>
                </a:solidFill>
                <a:latin typeface="-apple-system"/>
              </a:rPr>
              <a:t>.</a:t>
            </a:r>
            <a:endParaRPr lang="ru-RU" sz="2400" dirty="0">
              <a:solidFill>
                <a:srgbClr val="252525"/>
              </a:solidFill>
              <a:latin typeface="-apple-system"/>
            </a:endParaRPr>
          </a:p>
          <a:p>
            <a:br>
              <a:rPr lang="ru-RU" dirty="0"/>
            </a:br>
            <a:endParaRPr lang="ru-RU" dirty="0"/>
          </a:p>
        </p:txBody>
      </p:sp>
    </p:spTree>
    <p:extLst>
      <p:ext uri="{BB962C8B-B14F-4D97-AF65-F5344CB8AC3E}">
        <p14:creationId xmlns:p14="http://schemas.microsoft.com/office/powerpoint/2010/main" val="38919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AB29118-F795-4568-85F5-9673DB2E4886}"/>
              </a:ext>
            </a:extLst>
          </p:cNvPr>
          <p:cNvSpPr/>
          <p:nvPr/>
        </p:nvSpPr>
        <p:spPr>
          <a:xfrm>
            <a:off x="309489" y="0"/>
            <a:ext cx="10438228" cy="5786199"/>
          </a:xfrm>
          <a:prstGeom prst="rect">
            <a:avLst/>
          </a:prstGeom>
        </p:spPr>
        <p:txBody>
          <a:bodyPr wrap="square">
            <a:spAutoFit/>
          </a:bodyPr>
          <a:lstStyle/>
          <a:p>
            <a:pPr algn="ctr"/>
            <a:r>
              <a:rPr lang="ru-RU" sz="2800" b="1" dirty="0" err="1"/>
              <a:t>основні</a:t>
            </a:r>
            <a:r>
              <a:rPr lang="ru-RU" sz="2800" b="1" dirty="0"/>
              <a:t> </a:t>
            </a:r>
            <a:r>
              <a:rPr lang="ru-RU" sz="2800" b="1" dirty="0" err="1"/>
              <a:t>прийоми</a:t>
            </a:r>
            <a:r>
              <a:rPr lang="ru-RU" sz="2800" b="1" dirty="0"/>
              <a:t> перекладу </a:t>
            </a:r>
            <a:r>
              <a:rPr lang="ru-RU" sz="2800" b="1" dirty="0" err="1"/>
              <a:t>термінів</a:t>
            </a:r>
            <a:r>
              <a:rPr lang="ru-RU" dirty="0"/>
              <a:t>:</a:t>
            </a:r>
          </a:p>
          <a:p>
            <a:r>
              <a:rPr lang="ru-RU" dirty="0"/>
              <a:t>1) </a:t>
            </a:r>
            <a:r>
              <a:rPr lang="ru-RU" b="1" dirty="0" err="1"/>
              <a:t>описовий</a:t>
            </a:r>
            <a:r>
              <a:rPr lang="ru-RU" b="1" dirty="0"/>
              <a:t> переклад </a:t>
            </a:r>
            <a:r>
              <a:rPr lang="ru-RU" dirty="0"/>
              <a:t>– передача слова за </a:t>
            </a:r>
            <a:r>
              <a:rPr lang="ru-RU" dirty="0" err="1"/>
              <a:t>допомогою</a:t>
            </a:r>
            <a:r>
              <a:rPr lang="ru-RU" dirty="0"/>
              <a:t> </a:t>
            </a:r>
            <a:r>
              <a:rPr lang="ru-RU" dirty="0" err="1"/>
              <a:t>розширеного</a:t>
            </a:r>
            <a:r>
              <a:rPr lang="ru-RU" dirty="0"/>
              <a:t> </a:t>
            </a:r>
            <a:r>
              <a:rPr lang="ru-RU" dirty="0" err="1"/>
              <a:t>пояснення</a:t>
            </a:r>
            <a:r>
              <a:rPr lang="ru-RU" dirty="0"/>
              <a:t> </a:t>
            </a:r>
            <a:r>
              <a:rPr lang="ru-RU" dirty="0" err="1"/>
              <a:t>значення</a:t>
            </a:r>
            <a:r>
              <a:rPr lang="ru-RU" dirty="0"/>
              <a:t> </a:t>
            </a:r>
            <a:r>
              <a:rPr lang="ru-RU" dirty="0" err="1"/>
              <a:t>англійського</a:t>
            </a:r>
            <a:r>
              <a:rPr lang="ru-RU" dirty="0"/>
              <a:t> слова. </a:t>
            </a:r>
            <a:r>
              <a:rPr lang="ru-RU" dirty="0" err="1"/>
              <a:t>Цей</a:t>
            </a:r>
            <a:r>
              <a:rPr lang="ru-RU" dirty="0"/>
              <a:t> </a:t>
            </a:r>
            <a:r>
              <a:rPr lang="ru-RU" dirty="0" err="1"/>
              <a:t>прийом</a:t>
            </a:r>
            <a:r>
              <a:rPr lang="ru-RU" dirty="0"/>
              <a:t> </a:t>
            </a:r>
            <a:r>
              <a:rPr lang="ru-RU" dirty="0" err="1"/>
              <a:t>використовують</a:t>
            </a:r>
            <a:r>
              <a:rPr lang="ru-RU" dirty="0"/>
              <a:t> у </a:t>
            </a:r>
            <a:r>
              <a:rPr lang="ru-RU" dirty="0" err="1"/>
              <a:t>випадку</a:t>
            </a:r>
            <a:r>
              <a:rPr lang="ru-RU" dirty="0"/>
              <a:t> </a:t>
            </a:r>
            <a:r>
              <a:rPr lang="ru-RU" dirty="0" err="1"/>
              <a:t>відсутності</a:t>
            </a:r>
            <a:r>
              <a:rPr lang="ru-RU" dirty="0"/>
              <a:t> </a:t>
            </a:r>
            <a:r>
              <a:rPr lang="ru-RU" dirty="0" err="1"/>
              <a:t>відповідного</a:t>
            </a:r>
            <a:r>
              <a:rPr lang="ru-RU" dirty="0"/>
              <a:t> </a:t>
            </a:r>
            <a:r>
              <a:rPr lang="ru-RU" dirty="0" err="1"/>
              <a:t>значення</a:t>
            </a:r>
            <a:r>
              <a:rPr lang="ru-RU" dirty="0"/>
              <a:t> слова в словнику і в </a:t>
            </a:r>
            <a:r>
              <a:rPr lang="ru-RU" dirty="0" err="1"/>
              <a:t>українській</a:t>
            </a:r>
            <a:r>
              <a:rPr lang="ru-RU" dirty="0"/>
              <a:t> </a:t>
            </a:r>
            <a:r>
              <a:rPr lang="ru-RU" dirty="0" err="1"/>
              <a:t>мові</a:t>
            </a:r>
            <a:r>
              <a:rPr lang="ru-RU" dirty="0"/>
              <a:t>. </a:t>
            </a:r>
            <a:r>
              <a:rPr lang="ru-RU" dirty="0" err="1"/>
              <a:t>Наприклад</a:t>
            </a:r>
            <a:r>
              <a:rPr lang="ru-RU" dirty="0"/>
              <a:t>: </a:t>
            </a:r>
            <a:r>
              <a:rPr lang="en-US" dirty="0"/>
              <a:t>custom</a:t>
            </a:r>
            <a:r>
              <a:rPr lang="uk-UA" dirty="0"/>
              <a:t> </a:t>
            </a:r>
            <a:r>
              <a:rPr lang="en-US" dirty="0" err="1"/>
              <a:t>sterminals</a:t>
            </a:r>
            <a:r>
              <a:rPr lang="en-US" dirty="0"/>
              <a:t> – </a:t>
            </a:r>
            <a:r>
              <a:rPr lang="ru-RU" dirty="0" err="1"/>
              <a:t>митні</a:t>
            </a:r>
            <a:r>
              <a:rPr lang="ru-RU" dirty="0"/>
              <a:t> </a:t>
            </a:r>
            <a:r>
              <a:rPr lang="ru-RU" dirty="0" err="1"/>
              <a:t>термінали</a:t>
            </a:r>
            <a:r>
              <a:rPr lang="ru-RU" dirty="0"/>
              <a:t>, де </a:t>
            </a:r>
            <a:r>
              <a:rPr lang="ru-RU" dirty="0" err="1"/>
              <a:t>здійснюється</a:t>
            </a:r>
            <a:r>
              <a:rPr lang="ru-RU" dirty="0"/>
              <a:t> </a:t>
            </a:r>
            <a:r>
              <a:rPr lang="ru-RU" dirty="0" err="1"/>
              <a:t>митний</a:t>
            </a:r>
            <a:r>
              <a:rPr lang="ru-RU" dirty="0"/>
              <a:t> контроль; </a:t>
            </a:r>
            <a:r>
              <a:rPr lang="en-US" dirty="0"/>
              <a:t>cross border workers – </a:t>
            </a:r>
            <a:r>
              <a:rPr lang="ru-RU" dirty="0" err="1"/>
              <a:t>працівники</a:t>
            </a:r>
            <a:r>
              <a:rPr lang="ru-RU" dirty="0"/>
              <a:t>, </a:t>
            </a:r>
            <a:r>
              <a:rPr lang="ru-RU" dirty="0" err="1"/>
              <a:t>що</a:t>
            </a:r>
            <a:r>
              <a:rPr lang="ru-RU" dirty="0"/>
              <a:t> </a:t>
            </a:r>
            <a:r>
              <a:rPr lang="ru-RU" dirty="0" err="1"/>
              <a:t>здійснюють</a:t>
            </a:r>
            <a:r>
              <a:rPr lang="ru-RU" dirty="0"/>
              <a:t> </a:t>
            </a:r>
            <a:r>
              <a:rPr lang="ru-RU" dirty="0" err="1"/>
              <a:t>роботи</a:t>
            </a:r>
            <a:r>
              <a:rPr lang="ru-RU" dirty="0"/>
              <a:t> на державному </a:t>
            </a:r>
            <a:r>
              <a:rPr lang="ru-RU" dirty="0" err="1"/>
              <a:t>кордоні</a:t>
            </a:r>
            <a:r>
              <a:rPr lang="ru-RU" dirty="0"/>
              <a:t>;</a:t>
            </a:r>
          </a:p>
          <a:p>
            <a:r>
              <a:rPr lang="ru-RU" dirty="0"/>
              <a:t>2) </a:t>
            </a:r>
            <a:r>
              <a:rPr lang="ru-RU" b="1" dirty="0"/>
              <a:t>переклад за </a:t>
            </a:r>
            <a:r>
              <a:rPr lang="ru-RU" b="1" dirty="0" err="1"/>
              <a:t>допомогою</a:t>
            </a:r>
            <a:r>
              <a:rPr lang="ru-RU" b="1" dirty="0"/>
              <a:t> </a:t>
            </a:r>
            <a:r>
              <a:rPr lang="ru-RU" b="1" dirty="0" err="1"/>
              <a:t>використання</a:t>
            </a:r>
            <a:r>
              <a:rPr lang="ru-RU" b="1" dirty="0"/>
              <a:t> родового </a:t>
            </a:r>
            <a:r>
              <a:rPr lang="ru-RU" b="1" dirty="0" err="1"/>
              <a:t>відмінка</a:t>
            </a:r>
            <a:r>
              <a:rPr lang="ru-RU" dirty="0"/>
              <a:t>. </a:t>
            </a:r>
            <a:r>
              <a:rPr lang="ru-RU" dirty="0" err="1"/>
              <a:t>Наприклад</a:t>
            </a:r>
            <a:r>
              <a:rPr lang="ru-RU" dirty="0"/>
              <a:t>: </a:t>
            </a:r>
            <a:r>
              <a:rPr lang="en-US" dirty="0"/>
              <a:t>Schengen States – </a:t>
            </a:r>
            <a:r>
              <a:rPr lang="ru-RU" dirty="0" err="1"/>
              <a:t>країни</a:t>
            </a:r>
            <a:r>
              <a:rPr lang="ru-RU" dirty="0"/>
              <a:t> </a:t>
            </a:r>
            <a:r>
              <a:rPr lang="ru-RU" dirty="0" err="1"/>
              <a:t>шенгенської</a:t>
            </a:r>
            <a:r>
              <a:rPr lang="ru-RU" dirty="0"/>
              <a:t> </a:t>
            </a:r>
            <a:r>
              <a:rPr lang="ru-RU" dirty="0" err="1"/>
              <a:t>групи</a:t>
            </a:r>
            <a:r>
              <a:rPr lang="ru-RU" dirty="0"/>
              <a:t>;   </a:t>
            </a:r>
            <a:r>
              <a:rPr lang="en-US" dirty="0"/>
              <a:t>risk analysis techniques – </a:t>
            </a:r>
            <a:r>
              <a:rPr lang="ru-RU" dirty="0"/>
              <a:t>система </a:t>
            </a:r>
            <a:r>
              <a:rPr lang="ru-RU" dirty="0" err="1"/>
              <a:t>аналізу</a:t>
            </a:r>
            <a:r>
              <a:rPr lang="ru-RU" dirty="0"/>
              <a:t> </a:t>
            </a:r>
            <a:r>
              <a:rPr lang="ru-RU" dirty="0" err="1"/>
              <a:t>ризиків</a:t>
            </a:r>
            <a:r>
              <a:rPr lang="ru-RU" dirty="0"/>
              <a:t>;</a:t>
            </a:r>
          </a:p>
          <a:p>
            <a:r>
              <a:rPr lang="ru-RU" dirty="0"/>
              <a:t>3) </a:t>
            </a:r>
            <a:r>
              <a:rPr lang="ru-RU" b="1" dirty="0" err="1"/>
              <a:t>калькування</a:t>
            </a:r>
            <a:r>
              <a:rPr lang="ru-RU" b="1" dirty="0"/>
              <a:t>, </a:t>
            </a:r>
            <a:r>
              <a:rPr lang="ru-RU" b="1" dirty="0" err="1"/>
              <a:t>або</a:t>
            </a:r>
            <a:r>
              <a:rPr lang="ru-RU" b="1" dirty="0"/>
              <a:t> </a:t>
            </a:r>
            <a:r>
              <a:rPr lang="ru-RU" b="1" dirty="0" err="1"/>
              <a:t>дослівний</a:t>
            </a:r>
            <a:r>
              <a:rPr lang="ru-RU" b="1" dirty="0"/>
              <a:t> переклад </a:t>
            </a:r>
            <a:r>
              <a:rPr lang="ru-RU" dirty="0"/>
              <a:t>– </a:t>
            </a:r>
            <a:r>
              <a:rPr lang="ru-RU" dirty="0" err="1"/>
              <a:t>це</a:t>
            </a:r>
            <a:r>
              <a:rPr lang="ru-RU" dirty="0"/>
              <a:t> переклад </a:t>
            </a:r>
            <a:r>
              <a:rPr lang="ru-RU" dirty="0" err="1"/>
              <a:t>англійського</a:t>
            </a:r>
            <a:r>
              <a:rPr lang="ru-RU" dirty="0"/>
              <a:t> слова </a:t>
            </a:r>
            <a:r>
              <a:rPr lang="ru-RU" dirty="0" err="1"/>
              <a:t>або</a:t>
            </a:r>
            <a:r>
              <a:rPr lang="ru-RU" dirty="0"/>
              <a:t> </a:t>
            </a:r>
            <a:r>
              <a:rPr lang="ru-RU" dirty="0" err="1"/>
              <a:t>виразу</a:t>
            </a:r>
            <a:r>
              <a:rPr lang="ru-RU" dirty="0"/>
              <a:t> шляхом </a:t>
            </a:r>
            <a:r>
              <a:rPr lang="ru-RU" dirty="0" err="1"/>
              <a:t>точної</a:t>
            </a:r>
            <a:r>
              <a:rPr lang="ru-RU" dirty="0"/>
              <a:t> </a:t>
            </a:r>
            <a:r>
              <a:rPr lang="ru-RU" dirty="0" err="1"/>
              <a:t>передачі</a:t>
            </a:r>
            <a:r>
              <a:rPr lang="ru-RU" dirty="0"/>
              <a:t> </a:t>
            </a:r>
            <a:r>
              <a:rPr lang="ru-RU" dirty="0" err="1"/>
              <a:t>його</a:t>
            </a:r>
            <a:r>
              <a:rPr lang="ru-RU" dirty="0"/>
              <a:t> </a:t>
            </a:r>
            <a:r>
              <a:rPr lang="ru-RU" dirty="0" err="1"/>
              <a:t>засобами</a:t>
            </a:r>
            <a:r>
              <a:rPr lang="ru-RU" dirty="0"/>
              <a:t> </a:t>
            </a:r>
            <a:r>
              <a:rPr lang="ru-RU" dirty="0" err="1"/>
              <a:t>української</a:t>
            </a:r>
            <a:r>
              <a:rPr lang="ru-RU" dirty="0"/>
              <a:t> </a:t>
            </a:r>
            <a:r>
              <a:rPr lang="ru-RU" dirty="0" err="1"/>
              <a:t>мови</a:t>
            </a:r>
            <a:r>
              <a:rPr lang="ru-RU" dirty="0"/>
              <a:t>. </a:t>
            </a:r>
            <a:r>
              <a:rPr lang="ru-RU" dirty="0" err="1"/>
              <a:t>Наприклад</a:t>
            </a:r>
            <a:r>
              <a:rPr lang="ru-RU" dirty="0"/>
              <a:t>: </a:t>
            </a:r>
            <a:r>
              <a:rPr lang="en-US" dirty="0"/>
              <a:t>Customs Service –</a:t>
            </a:r>
            <a:r>
              <a:rPr lang="uk-UA" dirty="0"/>
              <a:t> </a:t>
            </a:r>
            <a:r>
              <a:rPr lang="ru-RU" dirty="0" err="1"/>
              <a:t>митна</a:t>
            </a:r>
            <a:r>
              <a:rPr lang="ru-RU" dirty="0"/>
              <a:t> служба; </a:t>
            </a:r>
            <a:r>
              <a:rPr lang="en-US" dirty="0"/>
              <a:t>minimum check – </a:t>
            </a:r>
            <a:r>
              <a:rPr lang="ru-RU" dirty="0" err="1"/>
              <a:t>мінімальна</a:t>
            </a:r>
            <a:r>
              <a:rPr lang="ru-RU" dirty="0"/>
              <a:t> </a:t>
            </a:r>
            <a:r>
              <a:rPr lang="ru-RU" dirty="0" err="1"/>
              <a:t>перевірка</a:t>
            </a:r>
            <a:r>
              <a:rPr lang="ru-RU" dirty="0"/>
              <a:t>; </a:t>
            </a:r>
            <a:r>
              <a:rPr lang="en-US" dirty="0"/>
              <a:t>line</a:t>
            </a:r>
            <a:r>
              <a:rPr lang="uk-UA" dirty="0"/>
              <a:t> </a:t>
            </a:r>
            <a:r>
              <a:rPr lang="en-US" dirty="0"/>
              <a:t>watermark – </a:t>
            </a:r>
            <a:r>
              <a:rPr lang="ru-RU" dirty="0" err="1"/>
              <a:t>лінійний</a:t>
            </a:r>
            <a:r>
              <a:rPr lang="ru-RU" dirty="0"/>
              <a:t> </a:t>
            </a:r>
            <a:r>
              <a:rPr lang="ru-RU" dirty="0" err="1"/>
              <a:t>водяний</a:t>
            </a:r>
            <a:r>
              <a:rPr lang="ru-RU" dirty="0"/>
              <a:t> знак;</a:t>
            </a:r>
          </a:p>
          <a:p>
            <a:r>
              <a:rPr lang="ru-RU" dirty="0"/>
              <a:t>4) </a:t>
            </a:r>
            <a:r>
              <a:rPr lang="ru-RU" b="1" dirty="0" err="1"/>
              <a:t>транскрибування</a:t>
            </a:r>
            <a:r>
              <a:rPr lang="ru-RU" dirty="0"/>
              <a:t> – </a:t>
            </a:r>
            <a:r>
              <a:rPr lang="ru-RU" dirty="0" err="1"/>
              <a:t>це</a:t>
            </a:r>
            <a:r>
              <a:rPr lang="ru-RU" dirty="0"/>
              <a:t> передача </a:t>
            </a:r>
            <a:r>
              <a:rPr lang="ru-RU" dirty="0" err="1"/>
              <a:t>вимови</a:t>
            </a:r>
            <a:r>
              <a:rPr lang="ru-RU" dirty="0"/>
              <a:t> </a:t>
            </a:r>
            <a:r>
              <a:rPr lang="ru-RU" dirty="0" err="1"/>
              <a:t>англійського</a:t>
            </a:r>
            <a:r>
              <a:rPr lang="ru-RU" dirty="0"/>
              <a:t> слова </a:t>
            </a:r>
            <a:r>
              <a:rPr lang="ru-RU" dirty="0" err="1"/>
              <a:t>українськими</a:t>
            </a:r>
            <a:r>
              <a:rPr lang="ru-RU" dirty="0"/>
              <a:t> </a:t>
            </a:r>
            <a:r>
              <a:rPr lang="ru-RU" dirty="0" err="1"/>
              <a:t>літерами</a:t>
            </a:r>
            <a:r>
              <a:rPr lang="ru-RU" dirty="0"/>
              <a:t>, </a:t>
            </a:r>
            <a:r>
              <a:rPr lang="ru-RU" dirty="0" err="1"/>
              <a:t>тобто</a:t>
            </a:r>
            <a:r>
              <a:rPr lang="ru-RU" dirty="0"/>
              <a:t> передача </a:t>
            </a:r>
            <a:r>
              <a:rPr lang="ru-RU" dirty="0" err="1"/>
              <a:t>його</a:t>
            </a:r>
            <a:r>
              <a:rPr lang="ru-RU" dirty="0"/>
              <a:t> </a:t>
            </a:r>
            <a:r>
              <a:rPr lang="ru-RU" dirty="0" err="1"/>
              <a:t>фонетичного</a:t>
            </a:r>
            <a:r>
              <a:rPr lang="ru-RU" dirty="0"/>
              <a:t> </a:t>
            </a:r>
            <a:r>
              <a:rPr lang="ru-RU" dirty="0" err="1"/>
              <a:t>обліку</a:t>
            </a:r>
            <a:r>
              <a:rPr lang="ru-RU" dirty="0"/>
              <a:t>. </a:t>
            </a:r>
            <a:r>
              <a:rPr lang="ru-RU" dirty="0" err="1"/>
              <a:t>Використовується</a:t>
            </a:r>
            <a:r>
              <a:rPr lang="ru-RU" dirty="0"/>
              <a:t> як </a:t>
            </a:r>
            <a:r>
              <a:rPr lang="ru-RU" dirty="0" err="1"/>
              <a:t>основний</a:t>
            </a:r>
            <a:r>
              <a:rPr lang="ru-RU" dirty="0"/>
              <a:t> </a:t>
            </a:r>
            <a:r>
              <a:rPr lang="ru-RU" dirty="0" err="1"/>
              <a:t>прийом</a:t>
            </a:r>
            <a:r>
              <a:rPr lang="ru-RU" dirty="0"/>
              <a:t> перекладу при </a:t>
            </a:r>
            <a:r>
              <a:rPr lang="ru-RU" dirty="0" err="1"/>
              <a:t>передачі</a:t>
            </a:r>
            <a:r>
              <a:rPr lang="ru-RU" dirty="0"/>
              <a:t> </a:t>
            </a:r>
            <a:r>
              <a:rPr lang="ru-RU" dirty="0" err="1"/>
              <a:t>імен</a:t>
            </a:r>
            <a:r>
              <a:rPr lang="ru-RU" dirty="0"/>
              <a:t>, </a:t>
            </a:r>
            <a:r>
              <a:rPr lang="ru-RU" dirty="0" err="1"/>
              <a:t>назв</a:t>
            </a:r>
            <a:r>
              <a:rPr lang="ru-RU" dirty="0"/>
              <a:t> </a:t>
            </a:r>
            <a:r>
              <a:rPr lang="ru-RU" dirty="0" err="1"/>
              <a:t>фірм</a:t>
            </a:r>
            <a:r>
              <a:rPr lang="ru-RU" dirty="0"/>
              <a:t> і </a:t>
            </a:r>
            <a:r>
              <a:rPr lang="ru-RU" dirty="0" err="1"/>
              <a:t>корпорацій</a:t>
            </a:r>
            <a:r>
              <a:rPr lang="ru-RU" dirty="0"/>
              <a:t>. </a:t>
            </a:r>
            <a:r>
              <a:rPr lang="ru-RU" dirty="0" err="1"/>
              <a:t>Наприклад</a:t>
            </a:r>
            <a:r>
              <a:rPr lang="ru-RU" dirty="0"/>
              <a:t>: </a:t>
            </a:r>
            <a:r>
              <a:rPr lang="en-US" dirty="0"/>
              <a:t>Polaris – </a:t>
            </a:r>
            <a:r>
              <a:rPr lang="ru-RU" dirty="0" err="1"/>
              <a:t>Поляріс</a:t>
            </a:r>
            <a:r>
              <a:rPr lang="ru-RU" dirty="0"/>
              <a:t>;</a:t>
            </a:r>
          </a:p>
          <a:p>
            <a:r>
              <a:rPr lang="ru-RU" dirty="0"/>
              <a:t>5) </a:t>
            </a:r>
            <a:r>
              <a:rPr lang="ru-RU" dirty="0" err="1"/>
              <a:t>т</a:t>
            </a:r>
            <a:r>
              <a:rPr lang="ru-RU" b="1" dirty="0" err="1"/>
              <a:t>ранслітерація</a:t>
            </a:r>
            <a:r>
              <a:rPr lang="ru-RU" dirty="0"/>
              <a:t> – </a:t>
            </a:r>
            <a:r>
              <a:rPr lang="ru-RU" dirty="0" err="1"/>
              <a:t>це</a:t>
            </a:r>
            <a:r>
              <a:rPr lang="ru-RU" dirty="0"/>
              <a:t> передача </a:t>
            </a:r>
            <a:r>
              <a:rPr lang="ru-RU" dirty="0" err="1"/>
              <a:t>літерами</a:t>
            </a:r>
            <a:r>
              <a:rPr lang="ru-RU" dirty="0"/>
              <a:t> </a:t>
            </a:r>
            <a:r>
              <a:rPr lang="ru-RU" dirty="0" err="1"/>
              <a:t>українського</a:t>
            </a:r>
            <a:r>
              <a:rPr lang="ru-RU" dirty="0"/>
              <a:t> письма </a:t>
            </a:r>
            <a:r>
              <a:rPr lang="ru-RU" dirty="0" err="1"/>
              <a:t>літер</a:t>
            </a:r>
            <a:r>
              <a:rPr lang="ru-RU" dirty="0"/>
              <a:t> </a:t>
            </a:r>
            <a:r>
              <a:rPr lang="ru-RU" dirty="0" err="1"/>
              <a:t>англійського</a:t>
            </a:r>
            <a:r>
              <a:rPr lang="ru-RU" dirty="0"/>
              <a:t> письма, </a:t>
            </a:r>
            <a:r>
              <a:rPr lang="ru-RU" dirty="0" err="1"/>
              <a:t>незалежно</a:t>
            </a:r>
            <a:r>
              <a:rPr lang="ru-RU" dirty="0"/>
              <a:t> </a:t>
            </a:r>
            <a:r>
              <a:rPr lang="ru-RU" dirty="0" err="1"/>
              <a:t>від</a:t>
            </a:r>
            <a:r>
              <a:rPr lang="ru-RU" dirty="0"/>
              <a:t> </a:t>
            </a:r>
            <a:r>
              <a:rPr lang="ru-RU" dirty="0" err="1"/>
              <a:t>вимови</a:t>
            </a:r>
            <a:r>
              <a:rPr lang="ru-RU" dirty="0"/>
              <a:t> </a:t>
            </a:r>
            <a:r>
              <a:rPr lang="ru-RU" dirty="0" err="1"/>
              <a:t>англійського</a:t>
            </a:r>
            <a:r>
              <a:rPr lang="ru-RU" dirty="0"/>
              <a:t> слова. </a:t>
            </a:r>
            <a:r>
              <a:rPr lang="ru-RU" dirty="0" err="1"/>
              <a:t>Наприклад</a:t>
            </a:r>
            <a:r>
              <a:rPr lang="ru-RU" dirty="0"/>
              <a:t>: </a:t>
            </a:r>
            <a:r>
              <a:rPr lang="en-US" dirty="0"/>
              <a:t>confiscation – </a:t>
            </a:r>
            <a:r>
              <a:rPr lang="ru-RU" dirty="0" err="1"/>
              <a:t>конфіскація</a:t>
            </a:r>
            <a:r>
              <a:rPr lang="ru-RU" dirty="0"/>
              <a:t>; </a:t>
            </a:r>
            <a:r>
              <a:rPr lang="en-US" dirty="0"/>
              <a:t>cabotage – </a:t>
            </a:r>
            <a:r>
              <a:rPr lang="ru-RU" dirty="0"/>
              <a:t>каботаж; </a:t>
            </a:r>
            <a:r>
              <a:rPr lang="en-US" dirty="0"/>
              <a:t>migrant – </a:t>
            </a:r>
            <a:r>
              <a:rPr lang="ru-RU" dirty="0" err="1"/>
              <a:t>мігрант</a:t>
            </a:r>
            <a:r>
              <a:rPr lang="ru-RU" dirty="0"/>
              <a:t>. </a:t>
            </a:r>
            <a:r>
              <a:rPr lang="ru-RU" dirty="0" err="1"/>
              <a:t>Прийом</a:t>
            </a:r>
            <a:r>
              <a:rPr lang="ru-RU" dirty="0"/>
              <a:t> </a:t>
            </a:r>
            <a:r>
              <a:rPr lang="ru-RU" dirty="0" err="1"/>
              <a:t>транслітерації</a:t>
            </a:r>
            <a:r>
              <a:rPr lang="ru-RU" dirty="0"/>
              <a:t> </a:t>
            </a:r>
            <a:r>
              <a:rPr lang="ru-RU" dirty="0" err="1"/>
              <a:t>можна</a:t>
            </a:r>
            <a:r>
              <a:rPr lang="ru-RU" dirty="0"/>
              <a:t> </a:t>
            </a:r>
            <a:r>
              <a:rPr lang="ru-RU" dirty="0" err="1"/>
              <a:t>використовувати</a:t>
            </a:r>
            <a:r>
              <a:rPr lang="ru-RU" dirty="0"/>
              <a:t> в тих </a:t>
            </a:r>
            <a:r>
              <a:rPr lang="ru-RU" dirty="0" err="1"/>
              <a:t>випадках</a:t>
            </a:r>
            <a:r>
              <a:rPr lang="ru-RU" dirty="0"/>
              <a:t>, коли </a:t>
            </a:r>
            <a:r>
              <a:rPr lang="ru-RU" dirty="0" err="1"/>
              <a:t>реалія</a:t>
            </a:r>
            <a:r>
              <a:rPr lang="ru-RU" dirty="0"/>
              <a:t>, яку </a:t>
            </a:r>
            <a:r>
              <a:rPr lang="ru-RU" dirty="0" err="1"/>
              <a:t>передають</a:t>
            </a:r>
            <a:r>
              <a:rPr lang="ru-RU" dirty="0"/>
              <a:t>, в </a:t>
            </a:r>
            <a:r>
              <a:rPr lang="ru-RU" dirty="0" err="1"/>
              <a:t>її</a:t>
            </a:r>
            <a:r>
              <a:rPr lang="ru-RU" dirty="0"/>
              <a:t> </a:t>
            </a:r>
            <a:r>
              <a:rPr lang="ru-RU" dirty="0" err="1"/>
              <a:t>англійському</a:t>
            </a:r>
            <a:r>
              <a:rPr lang="ru-RU" dirty="0"/>
              <a:t> </a:t>
            </a:r>
            <a:r>
              <a:rPr lang="ru-RU" dirty="0" err="1"/>
              <a:t>звучанні</a:t>
            </a:r>
            <a:r>
              <a:rPr lang="ru-RU" dirty="0"/>
              <a:t> </a:t>
            </a:r>
            <a:r>
              <a:rPr lang="ru-RU" dirty="0" err="1"/>
              <a:t>викликає</a:t>
            </a:r>
            <a:r>
              <a:rPr lang="ru-RU" dirty="0"/>
              <a:t> в </a:t>
            </a:r>
            <a:r>
              <a:rPr lang="ru-RU" dirty="0" err="1"/>
              <a:t>українського</a:t>
            </a:r>
            <a:r>
              <a:rPr lang="ru-RU" dirty="0"/>
              <a:t> </a:t>
            </a:r>
            <a:r>
              <a:rPr lang="ru-RU" dirty="0" err="1"/>
              <a:t>читача</a:t>
            </a:r>
            <a:r>
              <a:rPr lang="ru-RU" dirty="0"/>
              <a:t> </a:t>
            </a:r>
            <a:r>
              <a:rPr lang="ru-RU" dirty="0" err="1"/>
              <a:t>чіткі</a:t>
            </a:r>
            <a:r>
              <a:rPr lang="ru-RU" dirty="0"/>
              <a:t> </a:t>
            </a:r>
            <a:r>
              <a:rPr lang="ru-RU" dirty="0" err="1"/>
              <a:t>асоціації</a:t>
            </a:r>
            <a:r>
              <a:rPr lang="ru-RU" dirty="0"/>
              <a:t>;</a:t>
            </a:r>
          </a:p>
          <a:p>
            <a:r>
              <a:rPr lang="ru-RU" dirty="0"/>
              <a:t>6) </a:t>
            </a:r>
            <a:r>
              <a:rPr lang="ru-RU" b="1" dirty="0"/>
              <a:t>переклад за </a:t>
            </a:r>
            <a:r>
              <a:rPr lang="ru-RU" b="1" dirty="0" err="1"/>
              <a:t>допомогою</a:t>
            </a:r>
            <a:r>
              <a:rPr lang="ru-RU" b="1" dirty="0"/>
              <a:t> </a:t>
            </a:r>
            <a:r>
              <a:rPr lang="ru-RU" b="1" dirty="0" err="1"/>
              <a:t>використання</a:t>
            </a:r>
            <a:r>
              <a:rPr lang="ru-RU" b="1" dirty="0"/>
              <a:t> </a:t>
            </a:r>
            <a:r>
              <a:rPr lang="ru-RU" b="1" dirty="0" err="1"/>
              <a:t>різних</a:t>
            </a:r>
            <a:r>
              <a:rPr lang="ru-RU" b="1" dirty="0"/>
              <a:t> </a:t>
            </a:r>
            <a:r>
              <a:rPr lang="ru-RU" b="1" dirty="0" err="1"/>
              <a:t>прийменників</a:t>
            </a:r>
            <a:r>
              <a:rPr lang="ru-RU" dirty="0"/>
              <a:t>. </a:t>
            </a:r>
            <a:r>
              <a:rPr lang="ru-RU" dirty="0" err="1"/>
              <a:t>Наприклад</a:t>
            </a:r>
            <a:r>
              <a:rPr lang="ru-RU" dirty="0"/>
              <a:t>: </a:t>
            </a:r>
            <a:r>
              <a:rPr lang="en-US" dirty="0"/>
              <a:t>confinement facility – </a:t>
            </a:r>
            <a:r>
              <a:rPr lang="ru-RU" dirty="0" err="1"/>
              <a:t>місце</a:t>
            </a:r>
            <a:r>
              <a:rPr lang="ru-RU" dirty="0"/>
              <a:t> </a:t>
            </a:r>
            <a:r>
              <a:rPr lang="ru-RU" dirty="0" err="1"/>
              <a:t>утримання</a:t>
            </a:r>
            <a:r>
              <a:rPr lang="ru-RU" dirty="0"/>
              <a:t> </a:t>
            </a:r>
            <a:r>
              <a:rPr lang="ru-RU" dirty="0" err="1"/>
              <a:t>під</a:t>
            </a:r>
            <a:r>
              <a:rPr lang="ru-RU" dirty="0"/>
              <a:t> </a:t>
            </a:r>
            <a:r>
              <a:rPr lang="ru-RU" dirty="0" err="1"/>
              <a:t>арештом</a:t>
            </a:r>
            <a:r>
              <a:rPr lang="ru-RU" dirty="0"/>
              <a:t>; </a:t>
            </a:r>
            <a:r>
              <a:rPr lang="en-US" dirty="0"/>
              <a:t>Contract Serviceman – </a:t>
            </a:r>
            <a:r>
              <a:rPr lang="ru-RU" dirty="0" err="1"/>
              <a:t>військовослужбовець</a:t>
            </a:r>
            <a:r>
              <a:rPr lang="ru-RU" dirty="0"/>
              <a:t> за контрактом; </a:t>
            </a:r>
            <a:r>
              <a:rPr lang="en-US" dirty="0"/>
              <a:t>barrier sentry – </a:t>
            </a:r>
            <a:r>
              <a:rPr lang="ru-RU" dirty="0" err="1"/>
              <a:t>вартовий</a:t>
            </a:r>
            <a:r>
              <a:rPr lang="ru-RU" dirty="0"/>
              <a:t> </a:t>
            </a:r>
            <a:r>
              <a:rPr lang="ru-RU" dirty="0" err="1"/>
              <a:t>біля</a:t>
            </a:r>
            <a:r>
              <a:rPr lang="ru-RU" dirty="0"/>
              <a:t> шлагбауму.</a:t>
            </a:r>
          </a:p>
        </p:txBody>
      </p:sp>
      <p:sp>
        <p:nvSpPr>
          <p:cNvPr id="3" name="Прямоугольник 2">
            <a:extLst>
              <a:ext uri="{FF2B5EF4-FFF2-40B4-BE49-F238E27FC236}">
                <a16:creationId xmlns:a16="http://schemas.microsoft.com/office/drawing/2014/main" id="{09D4BE8D-9BEF-482A-80E7-0B28E20407DB}"/>
              </a:ext>
            </a:extLst>
          </p:cNvPr>
          <p:cNvSpPr/>
          <p:nvPr/>
        </p:nvSpPr>
        <p:spPr>
          <a:xfrm>
            <a:off x="5528603" y="5657671"/>
            <a:ext cx="6096000" cy="1200329"/>
          </a:xfrm>
          <a:prstGeom prst="rect">
            <a:avLst/>
          </a:prstGeom>
        </p:spPr>
        <p:txBody>
          <a:bodyPr>
            <a:spAutoFit/>
          </a:bodyPr>
          <a:lstStyle/>
          <a:p>
            <a:r>
              <a:rPr lang="ru-RU" dirty="0" err="1">
                <a:solidFill>
                  <a:srgbClr val="000000"/>
                </a:solidFill>
                <a:latin typeface="times new roman" panose="02020603050405020304" pitchFamily="18" charset="0"/>
              </a:rPr>
              <a:t>Герасімова</a:t>
            </a:r>
            <a:r>
              <a:rPr lang="ru-RU" dirty="0">
                <a:solidFill>
                  <a:srgbClr val="000000"/>
                </a:solidFill>
                <a:latin typeface="times new roman" panose="02020603050405020304" pitchFamily="18" charset="0"/>
              </a:rPr>
              <a:t> О. </a:t>
            </a:r>
            <a:r>
              <a:rPr lang="ru-RU" dirty="0" err="1">
                <a:solidFill>
                  <a:srgbClr val="000000"/>
                </a:solidFill>
                <a:latin typeface="times new roman" panose="02020603050405020304" pitchFamily="18" charset="0"/>
              </a:rPr>
              <a:t>Особливості</a:t>
            </a:r>
            <a:r>
              <a:rPr lang="ru-RU" dirty="0">
                <a:solidFill>
                  <a:srgbClr val="000000"/>
                </a:solidFill>
                <a:latin typeface="times new roman" panose="02020603050405020304" pitchFamily="18" charset="0"/>
              </a:rPr>
              <a:t> перекладу </a:t>
            </a:r>
            <a:r>
              <a:rPr lang="ru-RU" dirty="0" err="1">
                <a:solidFill>
                  <a:srgbClr val="000000"/>
                </a:solidFill>
                <a:latin typeface="times new roman" panose="02020603050405020304" pitchFamily="18" charset="0"/>
              </a:rPr>
              <a:t>термінів</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прикладі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прикордонного</a:t>
            </a:r>
            <a:r>
              <a:rPr lang="ru-RU" dirty="0">
                <a:solidFill>
                  <a:srgbClr val="000000"/>
                </a:solidFill>
                <a:latin typeface="times new roman" panose="02020603050405020304" pitchFamily="18" charset="0"/>
              </a:rPr>
              <a:t> дискурсу) / О. М. </a:t>
            </a:r>
            <a:r>
              <a:rPr lang="ru-RU" dirty="0" err="1">
                <a:solidFill>
                  <a:srgbClr val="000000"/>
                </a:solidFill>
                <a:latin typeface="times new roman" panose="02020603050405020304" pitchFamily="18" charset="0"/>
              </a:rPr>
              <a:t>Герасімова</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Науковий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вісник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Міжнародного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гуманітарного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університету</a:t>
            </a:r>
            <a:r>
              <a:rPr lang="ru-RU" dirty="0">
                <a:solidFill>
                  <a:srgbClr val="000000"/>
                </a:solidFill>
                <a:latin typeface="times new roman" panose="02020603050405020304" pitchFamily="18" charset="0"/>
              </a:rPr>
              <a:t>. Сер.: </a:t>
            </a:r>
            <a:r>
              <a:rPr lang="ru-RU" dirty="0" err="1">
                <a:solidFill>
                  <a:srgbClr val="000000"/>
                </a:solidFill>
                <a:latin typeface="times new roman" panose="02020603050405020304" pitchFamily="18" charset="0"/>
              </a:rPr>
              <a:t>Філологія</a:t>
            </a:r>
            <a:r>
              <a:rPr lang="ru-RU" dirty="0">
                <a:solidFill>
                  <a:srgbClr val="000000"/>
                </a:solidFill>
                <a:latin typeface="times new roman" panose="02020603050405020304" pitchFamily="18" charset="0"/>
              </a:rPr>
              <a:t>.. – 2016. – С. 180–182.</a:t>
            </a:r>
            <a:endParaRPr lang="ru-RU" dirty="0"/>
          </a:p>
        </p:txBody>
      </p:sp>
    </p:spTree>
    <p:extLst>
      <p:ext uri="{BB962C8B-B14F-4D97-AF65-F5344CB8AC3E}">
        <p14:creationId xmlns:p14="http://schemas.microsoft.com/office/powerpoint/2010/main" val="239082555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170</TotalTime>
  <Words>1111</Words>
  <Application>Microsoft Office PowerPoint</Application>
  <PresentationFormat>Широкоэкранный</PresentationFormat>
  <Paragraphs>53</Paragraphs>
  <Slides>14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-apple-system</vt:lpstr>
      <vt:lpstr>Arial</vt:lpstr>
      <vt:lpstr>Calibri</vt:lpstr>
      <vt:lpstr>Linux Libertine</vt:lpstr>
      <vt:lpstr>noto-sans</vt:lpstr>
      <vt:lpstr>Times New Roman</vt:lpstr>
      <vt:lpstr>Times New Roman</vt:lpstr>
      <vt:lpstr>Tw Cen MT</vt:lpstr>
      <vt:lpstr>Капля</vt:lpstr>
      <vt:lpstr>Тема 8. Галузеві тексти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Галузеві тексти </dc:title>
  <dc:creator>Probook</dc:creator>
  <cp:lastModifiedBy>Probook</cp:lastModifiedBy>
  <cp:revision>22</cp:revision>
  <dcterms:created xsi:type="dcterms:W3CDTF">2021-05-26T17:51:34Z</dcterms:created>
  <dcterms:modified xsi:type="dcterms:W3CDTF">2021-05-26T20:41:59Z</dcterms:modified>
</cp:coreProperties>
</file>