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56" r:id="rId3"/>
    <p:sldId id="281" r:id="rId4"/>
    <p:sldId id="279" r:id="rId5"/>
    <p:sldId id="283" r:id="rId6"/>
    <p:sldId id="280" r:id="rId7"/>
    <p:sldId id="271" r:id="rId8"/>
    <p:sldId id="269" r:id="rId9"/>
    <p:sldId id="263" r:id="rId10"/>
    <p:sldId id="270" r:id="rId11"/>
    <p:sldId id="272" r:id="rId12"/>
    <p:sldId id="257" r:id="rId13"/>
    <p:sldId id="273" r:id="rId14"/>
    <p:sldId id="274" r:id="rId15"/>
    <p:sldId id="258" r:id="rId16"/>
    <p:sldId id="277" r:id="rId17"/>
    <p:sldId id="259" r:id="rId18"/>
    <p:sldId id="275" r:id="rId19"/>
    <p:sldId id="276" r:id="rId20"/>
    <p:sldId id="282" r:id="rId21"/>
    <p:sldId id="278" r:id="rId22"/>
    <p:sldId id="26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530-6441-454B-B1D6-7D7D34980A4E}" type="datetimeFigureOut">
              <a:rPr lang="ru-RU" smtClean="0"/>
              <a:t>вт 28.06.22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13FD-AA60-4B4F-AB11-66ED5260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35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530-6441-454B-B1D6-7D7D34980A4E}" type="datetimeFigureOut">
              <a:rPr lang="ru-RU" smtClean="0"/>
              <a:t>вт 28.06.22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13FD-AA60-4B4F-AB11-66ED5260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65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530-6441-454B-B1D6-7D7D34980A4E}" type="datetimeFigureOut">
              <a:rPr lang="ru-RU" smtClean="0"/>
              <a:t>вт 28.06.22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13FD-AA60-4B4F-AB11-66ED5260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894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530-6441-454B-B1D6-7D7D34980A4E}" type="datetimeFigureOut">
              <a:rPr lang="ru-RU" smtClean="0"/>
              <a:t>вт 28.06.22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13FD-AA60-4B4F-AB11-66ED5260FFC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8389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530-6441-454B-B1D6-7D7D34980A4E}" type="datetimeFigureOut">
              <a:rPr lang="ru-RU" smtClean="0"/>
              <a:t>вт 28.06.22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13FD-AA60-4B4F-AB11-66ED5260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26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530-6441-454B-B1D6-7D7D34980A4E}" type="datetimeFigureOut">
              <a:rPr lang="ru-RU" smtClean="0"/>
              <a:t>вт 28.06.22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13FD-AA60-4B4F-AB11-66ED5260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225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530-6441-454B-B1D6-7D7D34980A4E}" type="datetimeFigureOut">
              <a:rPr lang="ru-RU" smtClean="0"/>
              <a:t>вт 28.06.22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13FD-AA60-4B4F-AB11-66ED5260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295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530-6441-454B-B1D6-7D7D34980A4E}" type="datetimeFigureOut">
              <a:rPr lang="ru-RU" smtClean="0"/>
              <a:t>вт 28.06.22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13FD-AA60-4B4F-AB11-66ED5260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866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530-6441-454B-B1D6-7D7D34980A4E}" type="datetimeFigureOut">
              <a:rPr lang="ru-RU" smtClean="0"/>
              <a:t>вт 28.06.22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13FD-AA60-4B4F-AB11-66ED5260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17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005A3-C5BE-4084-B986-229FEB3DB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2BFBC7-B0E0-44DF-90CD-AA8357DAC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FFACC0-2663-4979-B523-9A8BBCC32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E0762F-C737-405A-B7D9-4212ADC72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F72FB5-F983-431E-BBAB-7F674251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24C10-749A-4212-99F3-7C586BBB3473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303850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DD268-ACB2-477B-8052-91059B8F1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D44945-02A0-482F-A914-724658346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548194-E4E1-46C6-AE9E-218EE638A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97CF75-B01E-4526-ACAF-83094464F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A18A43-608C-4B19-A72A-94595AAA8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DB793-0D3F-44FA-A43E-C454EE94AA60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933231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530-6441-454B-B1D6-7D7D34980A4E}" type="datetimeFigureOut">
              <a:rPr lang="ru-RU" smtClean="0"/>
              <a:t>вт 28.06.22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13FD-AA60-4B4F-AB11-66ED5260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492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42046-97F6-4019-B137-2CE9BE9B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04E151-B7CB-44A2-899F-2C3A8E4E7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5DC361-BA7A-411D-9B22-B6649A72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8E3EE3-34C0-42E3-957D-4A613DBE6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9C2316-EBD8-448A-AC05-90CB7D4F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210C7-84AD-438F-B877-88789C524863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213087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A29D6-4DFB-4E4E-852E-3D68F42BE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B88343-9505-4535-9EC3-880B15628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C9B504-1D17-42E8-A946-335346664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964986-3171-43C9-9867-C41B59793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330004-E4BF-4207-A1AA-41F09194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FECB01-FA7C-41C0-9A20-B1FE2EB9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C3E78-D9E2-480E-B479-FF5D93739DEC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608332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AD804-1EBF-4E35-94AB-C5E83198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94C488-6735-41E9-B746-BBEE10FBE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E3B25A-EE28-4245-9EC7-059370589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3B211A-B2C3-4704-9E5A-78B2FF87CC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36F462-5E7E-467F-AB72-3233A9832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FE75B8-05B0-478F-A3F2-9C82DDFC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E4468EB-D653-4B42-965B-E919747D4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C98EFD-E78A-489C-9D74-E752ACD1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BFAF3-F680-448F-9CE0-C6713184B6FB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139550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7ECF2-E899-4093-90BE-3F8650A07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81A4B1-A479-46C9-A53E-67B3A59ED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BD7A8B-C823-4EEF-9FFB-24A18DECB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44A6D2-59A8-43FC-8C9F-3B7929B0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4B5D3-8A0C-47F8-8308-2846F0E35667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451240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8DAF8D-A0E6-448D-8574-82676ECA9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AF2164-289A-490C-9F49-039B5AFFB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2A4209-41D6-4240-AEF3-9A46EA35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74DB2-876D-4F86-9FC1-435E5D9F5794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239030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6C1E0-30ED-4959-A014-9107AAFD4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11BE0F-803D-4DD6-9E12-DD580247E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D79E62-C5DA-4DF6-B696-200C53849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B07828-FCA5-4618-9883-3D79744D6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58A55F-2787-409D-9C1C-521A29068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1A607A-45ED-49B4-8ED4-BC79F5D13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3F9B7-1ED6-4620-A76F-E14A222FBF72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268448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82D6-9D90-4894-A851-4C0FEC827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AD3B28-B010-48C0-957D-D1B6A67414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20F2E4-2A2C-41F3-B64C-01A372472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5E53B9-C21F-4399-99D6-504789E2C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C301E3-8533-492E-9AFF-78101070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B0A360-BE87-4333-885C-E0A69C0C6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93E3D-7377-4336-9632-C0D92F80F575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804744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414A3-7D6A-4A54-B5C9-F607E0271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0B960A-062B-4A76-AC7A-FD739A824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89F9EF-6C75-4ACF-9BB9-ACF625A72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B1B594-0316-4EDA-9BE4-77A8EE8C7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709D5D-A5E2-4605-B30D-52448A46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5D106-4CFB-454D-8A9B-3FEC224E035A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021608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3286A7D-45BC-4190-9197-D50757F86F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81F12B-37CF-4E3E-9B3B-29ACB07D1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F86FDD-3B9D-40C5-9D74-32E881087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84405C-091A-41F1-B4DB-F2AF092B0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E0054F-538F-4121-A5F3-4218E897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A3A7E-E9EB-4EDC-BDA7-D7ADB203D2A5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51053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530-6441-454B-B1D6-7D7D34980A4E}" type="datetimeFigureOut">
              <a:rPr lang="ru-RU" smtClean="0"/>
              <a:t>вт 28.06.22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13FD-AA60-4B4F-AB11-66ED5260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0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530-6441-454B-B1D6-7D7D34980A4E}" type="datetimeFigureOut">
              <a:rPr lang="ru-RU" smtClean="0"/>
              <a:t>вт 28.06.22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13FD-AA60-4B4F-AB11-66ED5260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28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530-6441-454B-B1D6-7D7D34980A4E}" type="datetimeFigureOut">
              <a:rPr lang="ru-RU" smtClean="0"/>
              <a:t>вт 28.06.22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13FD-AA60-4B4F-AB11-66ED5260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14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530-6441-454B-B1D6-7D7D34980A4E}" type="datetimeFigureOut">
              <a:rPr lang="ru-RU" smtClean="0"/>
              <a:t>вт 28.06.22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13FD-AA60-4B4F-AB11-66ED5260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54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530-6441-454B-B1D6-7D7D34980A4E}" type="datetimeFigureOut">
              <a:rPr lang="ru-RU" smtClean="0"/>
              <a:t>вт 28.06.22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13FD-AA60-4B4F-AB11-66ED5260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44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530-6441-454B-B1D6-7D7D34980A4E}" type="datetimeFigureOut">
              <a:rPr lang="ru-RU" smtClean="0"/>
              <a:t>вт 28.06.22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13FD-AA60-4B4F-AB11-66ED5260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14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530-6441-454B-B1D6-7D7D34980A4E}" type="datetimeFigureOut">
              <a:rPr lang="ru-RU" smtClean="0"/>
              <a:t>вт 28.06.22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13FD-AA60-4B4F-AB11-66ED5260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15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2790530-6441-454B-B1D6-7D7D34980A4E}" type="datetimeFigureOut">
              <a:rPr lang="ru-RU" smtClean="0"/>
              <a:t>вт 28.06.22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DD13FD-AA60-4B4F-AB11-66ED5260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15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51DA176-4BC7-470A-B0D0-4EB4D4C75B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D06E0D5-7E92-48C3-8401-6583C1594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/>
              <a:t>Образец текста</a:t>
            </a:r>
          </a:p>
          <a:p>
            <a:pPr lvl="1"/>
            <a:r>
              <a:rPr lang="uk-UA" altLang="ru-RU"/>
              <a:t>Второй уровень</a:t>
            </a:r>
          </a:p>
          <a:p>
            <a:pPr lvl="2"/>
            <a:r>
              <a:rPr lang="uk-UA" altLang="ru-RU"/>
              <a:t>Третий уровень</a:t>
            </a:r>
          </a:p>
          <a:p>
            <a:pPr lvl="3"/>
            <a:r>
              <a:rPr lang="uk-UA" altLang="ru-RU"/>
              <a:t>Четвертый уровень</a:t>
            </a:r>
          </a:p>
          <a:p>
            <a:pPr lvl="4"/>
            <a:r>
              <a:rPr lang="uk-UA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6CDA1B8-0595-432B-81CF-FB623F0AFDD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uk-UA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C16C392-DA77-4F3F-B58B-31F92DA77E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899525C-8FDE-4B11-8BBF-8BCA4080F5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A7C650-34B5-4B83-8CFA-86BCA4431004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33063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uk.wikipedia.org/wiki/%D0%A1%D0%B0%D0%BD%D0%B4%D0%B5_(%D0%B4%D0%B5%D1%81%D0%B5%D1%80%D1%82)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CBC56-8736-4915-B6EE-FDFE9352B6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 7. Семантичні аспекти</a:t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1E0F10-BA30-44DC-9495-53A1B92D70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Полісемантичність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 перекладі. Контекстуальне значення слова. Переклад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інтертекстуальних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прийомів. Поняття стилю та стилістичної адекватності. Комунікативні блоки. Стилістично та предметно обґрунтовані трансформації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87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90A4C5-FB88-481F-A511-2A6C5B75E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91" y="365248"/>
            <a:ext cx="5972709" cy="440487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A8ACEC-3C7F-4DEF-82BC-997DD03CC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450" y="365248"/>
            <a:ext cx="5900302" cy="353150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B3698F-3495-4F0B-8BFB-A13AB0C5B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926" y="4938273"/>
            <a:ext cx="34480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16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7EB05DD-C43B-41E1-8922-A2D2044003F0}"/>
              </a:ext>
            </a:extLst>
          </p:cNvPr>
          <p:cNvSpPr/>
          <p:nvPr/>
        </p:nvSpPr>
        <p:spPr>
          <a:xfrm>
            <a:off x="2784016" y="328359"/>
            <a:ext cx="6033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cap="all" dirty="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Полісемантичність</a:t>
            </a:r>
            <a:r>
              <a:rPr lang="uk-UA" sz="2400" cap="all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 перекладі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80451E-1B97-440B-A536-8DA473CCA96A}"/>
              </a:ext>
            </a:extLst>
          </p:cNvPr>
          <p:cNvSpPr txBox="1"/>
          <p:nvPr/>
        </p:nvSpPr>
        <p:spPr>
          <a:xfrm>
            <a:off x="2124222" y="842276"/>
            <a:ext cx="7920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див. І.В. </a:t>
            </a:r>
            <a:r>
              <a:rPr lang="uk-UA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Корунець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Теорія і практика перекладу. С.394-402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8C223B-6F32-4758-BF97-5864D15FF443}"/>
              </a:ext>
            </a:extLst>
          </p:cNvPr>
          <p:cNvSpPr txBox="1"/>
          <p:nvPr/>
        </p:nvSpPr>
        <p:spPr>
          <a:xfrm>
            <a:off x="1364566" y="1378634"/>
            <a:ext cx="96223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Вибір значення, відповідно до </a:t>
            </a:r>
            <a:r>
              <a:rPr lang="uk-UA" sz="2800" b="1" dirty="0"/>
              <a:t>контексту</a:t>
            </a:r>
            <a:r>
              <a:rPr lang="uk-UA" sz="2800" dirty="0"/>
              <a:t> на рівні:</a:t>
            </a:r>
          </a:p>
          <a:p>
            <a:pPr marL="342900" indent="-342900">
              <a:buAutoNum type="arabicPeriod"/>
            </a:pPr>
            <a:r>
              <a:rPr lang="uk-UA" sz="2800" dirty="0"/>
              <a:t>словосполучення / речення;</a:t>
            </a:r>
          </a:p>
          <a:p>
            <a:pPr marL="342900" indent="-342900">
              <a:buAutoNum type="arabicPeriod"/>
            </a:pPr>
            <a:r>
              <a:rPr lang="uk-UA" sz="2800" dirty="0"/>
              <a:t>абзацу / фрагменту;</a:t>
            </a:r>
          </a:p>
          <a:p>
            <a:pPr marL="342900" indent="-342900">
              <a:buAutoNum type="arabicPeriod"/>
            </a:pPr>
            <a:r>
              <a:rPr lang="uk-UA" sz="2800" dirty="0"/>
              <a:t>всього тексту;</a:t>
            </a:r>
          </a:p>
          <a:p>
            <a:pPr marL="342900" indent="-342900">
              <a:buAutoNum type="arabicPeriod"/>
            </a:pPr>
            <a:r>
              <a:rPr lang="uk-UA" sz="2800" dirty="0" err="1"/>
              <a:t>позатекстових</a:t>
            </a:r>
            <a:r>
              <a:rPr lang="uk-UA" sz="2800" dirty="0"/>
              <a:t> </a:t>
            </a:r>
            <a:r>
              <a:rPr lang="uk-UA" sz="2800" dirty="0" err="1"/>
              <a:t>зв’язків</a:t>
            </a:r>
            <a:r>
              <a:rPr lang="uk-UA" sz="2800" dirty="0"/>
              <a:t> слова.</a:t>
            </a:r>
            <a:endParaRPr lang="ru-RU" sz="2800" dirty="0"/>
          </a:p>
          <a:p>
            <a:pPr marL="342900" indent="-342900">
              <a:buAutoNum type="arabicPeriod"/>
            </a:pPr>
            <a:endParaRPr lang="uk-UA" sz="2800" dirty="0"/>
          </a:p>
          <a:p>
            <a:pPr marL="342900" indent="-342900">
              <a:buAutoNum type="arabicPeriod"/>
            </a:pPr>
            <a:endParaRPr lang="uk-UA" sz="2800" dirty="0"/>
          </a:p>
          <a:p>
            <a:r>
              <a:rPr lang="uk-UA" sz="2800" dirty="0"/>
              <a:t>Я</a:t>
            </a:r>
            <a:r>
              <a:rPr lang="ru-RU" sz="2800" dirty="0" err="1"/>
              <a:t>ке</a:t>
            </a:r>
            <a:r>
              <a:rPr lang="ru-RU" sz="2800" dirty="0"/>
              <a:t> </a:t>
            </a:r>
            <a:r>
              <a:rPr lang="ru-RU" sz="2800" dirty="0" err="1"/>
              <a:t>багатозначне</a:t>
            </a:r>
            <a:r>
              <a:rPr lang="ru-RU" sz="2800" dirty="0"/>
              <a:t> слово в </a:t>
            </a:r>
            <a:r>
              <a:rPr lang="ru-RU" sz="2800" dirty="0" err="1"/>
              <a:t>наступному</a:t>
            </a:r>
            <a:r>
              <a:rPr lang="ru-RU" sz="2800" dirty="0"/>
              <a:t> </a:t>
            </a:r>
            <a:r>
              <a:rPr lang="ru-RU" sz="2800" dirty="0" err="1"/>
              <a:t>прикладі</a:t>
            </a:r>
            <a:r>
              <a:rPr lang="ru-RU" sz="2800" dirty="0"/>
              <a:t> </a:t>
            </a:r>
            <a:r>
              <a:rPr lang="ru-RU" sz="2800" dirty="0" err="1"/>
              <a:t>перекладене</a:t>
            </a:r>
            <a:r>
              <a:rPr lang="ru-RU" sz="2800" dirty="0"/>
              <a:t> неправильно, без </a:t>
            </a:r>
            <a:r>
              <a:rPr lang="ru-RU" sz="2800" dirty="0" err="1"/>
              <a:t>урахування</a:t>
            </a:r>
            <a:r>
              <a:rPr lang="ru-RU" sz="2800" dirty="0"/>
              <a:t> контексту роману та </a:t>
            </a:r>
            <a:r>
              <a:rPr lang="ru-RU" sz="2800" dirty="0" err="1"/>
              <a:t>особливостей</a:t>
            </a:r>
            <a:r>
              <a:rPr lang="ru-RU" sz="2800" dirty="0"/>
              <a:t> </a:t>
            </a:r>
            <a:r>
              <a:rPr lang="ru-RU" sz="2800" dirty="0" err="1"/>
              <a:t>позатекстових</a:t>
            </a:r>
            <a:r>
              <a:rPr lang="ru-RU" sz="2800" dirty="0"/>
              <a:t> </a:t>
            </a:r>
            <a:r>
              <a:rPr lang="ru-RU" sz="2800" dirty="0" err="1"/>
              <a:t>зв’язків</a:t>
            </a:r>
            <a:r>
              <a:rPr lang="ru-RU" sz="2800" dirty="0"/>
              <a:t>?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162195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26460BE-7783-4E84-84F3-96F5F12873D7}"/>
              </a:ext>
            </a:extLst>
          </p:cNvPr>
          <p:cNvSpPr/>
          <p:nvPr/>
        </p:nvSpPr>
        <p:spPr>
          <a:xfrm>
            <a:off x="135988" y="209065"/>
            <a:ext cx="1166680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solidFill>
                  <a:prstClr val="black"/>
                </a:solidFill>
              </a:rPr>
              <a:t>First, there were the ornaments. More teapots than one might think possible. China dogs with staring eyes. Strange cake stands. Miscellaneous statues and painted plates with cheery little messages on them: </a:t>
            </a:r>
            <a:r>
              <a:rPr lang="en-US" sz="2800" i="1" dirty="0">
                <a:solidFill>
                  <a:prstClr val="black"/>
                </a:solidFill>
              </a:rPr>
              <a:t>A Present from </a:t>
            </a:r>
            <a:r>
              <a:rPr lang="en-US" sz="2800" i="1" dirty="0" err="1">
                <a:solidFill>
                  <a:prstClr val="black"/>
                </a:solidFill>
              </a:rPr>
              <a:t>Quirm</a:t>
            </a:r>
            <a:r>
              <a:rPr lang="en-US" sz="2800" i="1" dirty="0">
                <a:solidFill>
                  <a:prstClr val="black"/>
                </a:solidFill>
              </a:rPr>
              <a:t>, Long Life and Happiness</a:t>
            </a:r>
            <a:r>
              <a:rPr lang="en-US" sz="2800" dirty="0">
                <a:solidFill>
                  <a:prstClr val="black"/>
                </a:solidFill>
              </a:rPr>
              <a:t>. They covered every flat surface in a state of total democracy, so that a rather valuable antique silver candlestick was next to a bright </a:t>
            </a:r>
            <a:r>
              <a:rPr lang="en-US" sz="2800" dirty="0" err="1">
                <a:solidFill>
                  <a:prstClr val="black"/>
                </a:solidFill>
              </a:rPr>
              <a:t>coloured</a:t>
            </a:r>
            <a:r>
              <a:rPr lang="en-US" sz="2800" dirty="0">
                <a:solidFill>
                  <a:prstClr val="black"/>
                </a:solidFill>
              </a:rPr>
              <a:t> china dog with a bone in its mouth and an expression of culpable idiocy. </a:t>
            </a:r>
          </a:p>
          <a:p>
            <a:pPr lvl="0" algn="r"/>
            <a:r>
              <a:rPr lang="en-US" dirty="0">
                <a:solidFill>
                  <a:prstClr val="black"/>
                </a:solidFill>
              </a:rPr>
              <a:t>(Terry Pratchett. Reaper Man)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514D34-351F-4E4A-A389-C20FEDBD555E}"/>
              </a:ext>
            </a:extLst>
          </p:cNvPr>
          <p:cNvSpPr txBox="1"/>
          <p:nvPr/>
        </p:nvSpPr>
        <p:spPr>
          <a:xfrm>
            <a:off x="337625" y="3770142"/>
            <a:ext cx="1146516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/>
              <a:t>Насамперед, там були декоративні предмети. Більше </a:t>
            </a:r>
            <a:r>
              <a:rPr lang="uk-UA" sz="2400" dirty="0" err="1"/>
              <a:t>заварничків</a:t>
            </a:r>
            <a:r>
              <a:rPr lang="uk-UA" sz="2400" dirty="0"/>
              <a:t>, ніж можна уявити. Китайські собачки з вибалушеними очима. Дивні підставки для тортів. Різноманітні статуетки й розмальовані тарелі з привітними маленькими написами на них: «Дарунок із </a:t>
            </a:r>
            <a:r>
              <a:rPr lang="uk-UA" sz="2400" dirty="0" err="1"/>
              <a:t>Квірнма</a:t>
            </a:r>
            <a:r>
              <a:rPr lang="uk-UA" sz="2400" dirty="0"/>
              <a:t>. Довгих років і щастя». Вони вкривали усяку горизонтальну поверхню в порядку повної демократії, так, що досить цінний старовинний свічник стояв поруч з барвистою розписною китайською собачкою з кісткою в пащі і виразом винуватого слабоумства на морді. </a:t>
            </a:r>
            <a:endParaRPr lang="uk-UA" dirty="0"/>
          </a:p>
          <a:p>
            <a:pPr algn="r"/>
            <a:r>
              <a:rPr lang="uk-UA" dirty="0"/>
              <a:t>Пер. Оксани Самари, 2018, с.148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186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71BC3C-6468-4632-BA17-EC78804AC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565" y="2740600"/>
            <a:ext cx="4076700" cy="40005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B4C880-0107-4B6A-9686-89E7ADE9A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728" y="116901"/>
            <a:ext cx="4343069" cy="342815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B91587-2ED5-4602-A82D-950780DFF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20" y="231544"/>
            <a:ext cx="4343069" cy="319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88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79A5BC9-9694-4A8E-AE73-1230C8EADF03}"/>
              </a:ext>
            </a:extLst>
          </p:cNvPr>
          <p:cNvSpPr/>
          <p:nvPr/>
        </p:nvSpPr>
        <p:spPr>
          <a:xfrm>
            <a:off x="3307612" y="356495"/>
            <a:ext cx="5829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cap="all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Контекстуальне значення слова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67D9173-D8A5-4726-848C-C676CE0F7720}"/>
              </a:ext>
            </a:extLst>
          </p:cNvPr>
          <p:cNvSpPr/>
          <p:nvPr/>
        </p:nvSpPr>
        <p:spPr>
          <a:xfrm>
            <a:off x="3121435" y="951300"/>
            <a:ext cx="5949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див. І.В. </a:t>
            </a:r>
            <a:r>
              <a:rPr lang="uk-UA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Корунець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Теорія і практика перекладу. С.39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-40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50CEAD-EA09-49CA-B36C-F53299AB513C}"/>
              </a:ext>
            </a:extLst>
          </p:cNvPr>
          <p:cNvSpPr/>
          <p:nvPr/>
        </p:nvSpPr>
        <p:spPr>
          <a:xfrm>
            <a:off x="504092" y="1613828"/>
            <a:ext cx="111838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b="1" dirty="0" err="1"/>
              <a:t>Концептуальне</a:t>
            </a:r>
            <a:r>
              <a:rPr lang="ru-RU" sz="2400" b="1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 - </a:t>
            </a:r>
            <a:r>
              <a:rPr lang="ru-RU" sz="2400" dirty="0" err="1"/>
              <a:t>мисленнєве</a:t>
            </a:r>
            <a:r>
              <a:rPr lang="ru-RU" sz="2400" dirty="0"/>
              <a:t> </a:t>
            </a:r>
            <a:r>
              <a:rPr lang="ru-RU" sz="2400" dirty="0" err="1"/>
              <a:t>відображення</a:t>
            </a:r>
            <a:r>
              <a:rPr lang="ru-RU" sz="2400" dirty="0"/>
              <a:t> </a:t>
            </a:r>
            <a:r>
              <a:rPr lang="ru-RU" sz="2400" dirty="0" err="1"/>
              <a:t>певного</a:t>
            </a:r>
            <a:r>
              <a:rPr lang="ru-RU" sz="2400" dirty="0"/>
              <a:t> </a:t>
            </a:r>
            <a:r>
              <a:rPr lang="ru-RU" sz="2400" dirty="0" err="1"/>
              <a:t>явища</a:t>
            </a:r>
            <a:r>
              <a:rPr lang="ru-RU" sz="2400" dirty="0"/>
              <a:t> </a:t>
            </a:r>
            <a:r>
              <a:rPr lang="ru-RU" sz="2400" dirty="0" err="1"/>
              <a:t>дійсності</a:t>
            </a:r>
            <a:r>
              <a:rPr lang="ru-RU" sz="2400" dirty="0"/>
              <a:t>, </a:t>
            </a:r>
            <a:r>
              <a:rPr lang="ru-RU" sz="2400" dirty="0" err="1"/>
              <a:t>поняття</a:t>
            </a:r>
            <a:r>
              <a:rPr lang="ru-RU" sz="2400" dirty="0"/>
              <a:t>. </a:t>
            </a:r>
          </a:p>
          <a:p>
            <a:r>
              <a:rPr lang="ru-RU" sz="2400" b="1" dirty="0" err="1"/>
              <a:t>Конотативне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- +</a:t>
            </a:r>
            <a:r>
              <a:rPr lang="ru-RU" sz="2400" dirty="0" err="1"/>
              <a:t>емоційні</a:t>
            </a:r>
            <a:r>
              <a:rPr lang="ru-RU" sz="2400" dirty="0"/>
              <a:t>, </a:t>
            </a:r>
            <a:r>
              <a:rPr lang="ru-RU" sz="2400" dirty="0" err="1"/>
              <a:t>експресивні</a:t>
            </a:r>
            <a:r>
              <a:rPr lang="ru-RU" sz="2400" dirty="0"/>
              <a:t>, </a:t>
            </a:r>
            <a:r>
              <a:rPr lang="ru-RU" sz="2400" dirty="0" err="1"/>
              <a:t>стилістичні</a:t>
            </a:r>
            <a:r>
              <a:rPr lang="ru-RU" sz="2400" dirty="0"/>
              <a:t> "</a:t>
            </a:r>
            <a:r>
              <a:rPr lang="ru-RU" sz="2400" dirty="0" err="1"/>
              <a:t>додатки</a:t>
            </a:r>
            <a:r>
              <a:rPr lang="ru-RU" sz="2400" dirty="0"/>
              <a:t>" до основного </a:t>
            </a:r>
            <a:r>
              <a:rPr lang="ru-RU" sz="2400" dirty="0" err="1"/>
              <a:t>значення</a:t>
            </a:r>
            <a:r>
              <a:rPr lang="ru-RU" sz="2400" dirty="0"/>
              <a:t>. </a:t>
            </a:r>
          </a:p>
          <a:p>
            <a:endParaRPr lang="ru-RU" sz="2400" dirty="0"/>
          </a:p>
          <a:p>
            <a:r>
              <a:rPr lang="en-US" sz="2400" dirty="0"/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Контекстуальн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– те,</a:t>
            </a:r>
            <a:r>
              <a:rPr lang="en-US" sz="2400" dirty="0"/>
              <a:t> </a:t>
            </a:r>
            <a:r>
              <a:rPr lang="uk-UA" sz="2400" dirty="0"/>
              <a:t>яке </a:t>
            </a:r>
            <a:r>
              <a:rPr lang="ru-RU" sz="2400" dirty="0" err="1"/>
              <a:t>виникає</a:t>
            </a:r>
            <a:r>
              <a:rPr lang="ru-RU" sz="2400" dirty="0"/>
              <a:t> у </a:t>
            </a:r>
            <a:r>
              <a:rPr lang="ru-RU" sz="2400" dirty="0" err="1"/>
              <a:t>певних</a:t>
            </a:r>
            <a:r>
              <a:rPr lang="ru-RU" sz="2400" dirty="0"/>
              <a:t> контекстах. </a:t>
            </a:r>
          </a:p>
          <a:p>
            <a:endParaRPr lang="uk-UA" sz="2400" dirty="0"/>
          </a:p>
          <a:p>
            <a:r>
              <a:rPr lang="uk-UA" sz="2400" dirty="0"/>
              <a:t>Я</a:t>
            </a:r>
            <a:r>
              <a:rPr lang="ru-RU" sz="2400" dirty="0" err="1"/>
              <a:t>кі</a:t>
            </a:r>
            <a:r>
              <a:rPr lang="ru-RU" sz="2400" dirty="0"/>
              <a:t> </a:t>
            </a:r>
            <a:r>
              <a:rPr lang="ru-RU" sz="2400" dirty="0" err="1"/>
              <a:t>контекстуальні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</a:t>
            </a:r>
            <a:r>
              <a:rPr lang="ru-RU" sz="2400" dirty="0" err="1"/>
              <a:t>задіяні</a:t>
            </a:r>
            <a:r>
              <a:rPr lang="ru-RU" sz="2400" dirty="0"/>
              <a:t> у </a:t>
            </a:r>
            <a:r>
              <a:rPr lang="ru-RU" sz="2400" dirty="0" err="1"/>
              <a:t>перекладі</a:t>
            </a:r>
            <a:r>
              <a:rPr lang="ru-RU" sz="2400" dirty="0"/>
              <a:t> каламбура в </a:t>
            </a:r>
            <a:r>
              <a:rPr lang="ru-RU" sz="2400" dirty="0" err="1"/>
              <a:t>наступному</a:t>
            </a:r>
            <a:r>
              <a:rPr lang="ru-RU" sz="2400" dirty="0"/>
              <a:t> </a:t>
            </a:r>
            <a:r>
              <a:rPr lang="ru-RU" sz="2400" dirty="0" err="1"/>
              <a:t>прикладі</a:t>
            </a:r>
            <a:r>
              <a:rPr lang="ru-RU" sz="2400" dirty="0"/>
              <a:t>? </a:t>
            </a:r>
            <a:r>
              <a:rPr lang="ru-RU" sz="2400" dirty="0" err="1"/>
              <a:t>Чи</a:t>
            </a:r>
            <a:r>
              <a:rPr lang="ru-RU" sz="2400" dirty="0"/>
              <a:t> передано каламбур у </a:t>
            </a:r>
            <a:r>
              <a:rPr lang="ru-RU" sz="2400" dirty="0" err="1"/>
              <a:t>повному</a:t>
            </a:r>
            <a:r>
              <a:rPr lang="ru-RU" sz="2400" dirty="0"/>
              <a:t> </a:t>
            </a:r>
            <a:r>
              <a:rPr lang="ru-RU" sz="2400" dirty="0" err="1"/>
              <a:t>обсязі</a:t>
            </a:r>
            <a:r>
              <a:rPr lang="ru-RU" sz="2400" dirty="0"/>
              <a:t>?</a:t>
            </a:r>
            <a:endParaRPr lang="en-US" sz="2400" dirty="0"/>
          </a:p>
          <a:p>
            <a:endParaRPr lang="en-US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47839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AC32A49-A1F7-4C84-B6DE-BEDA41F69884}"/>
              </a:ext>
            </a:extLst>
          </p:cNvPr>
          <p:cNvSpPr/>
          <p:nvPr/>
        </p:nvSpPr>
        <p:spPr>
          <a:xfrm>
            <a:off x="304800" y="289679"/>
            <a:ext cx="114979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‘My name,’ she said at last, ‘is Miss Tick. And I am a witch. It’s a good name for a witch, of course.’</a:t>
            </a:r>
          </a:p>
          <a:p>
            <a:r>
              <a:rPr lang="en-US" sz="2400" dirty="0"/>
              <a:t>‘You mean blood-sucking parasite?’ said Tiffany, wrinkling her forehead.</a:t>
            </a:r>
          </a:p>
          <a:p>
            <a:r>
              <a:rPr lang="en-US" sz="2400" dirty="0"/>
              <a:t>‘I’m sorry?’ said Miss Tick, coldly.</a:t>
            </a:r>
          </a:p>
          <a:p>
            <a:r>
              <a:rPr lang="en-US" sz="2400" dirty="0"/>
              <a:t>‘Ticks,’ said Tiffany. ‘Sheep get them. But if you use turpentine—’</a:t>
            </a:r>
          </a:p>
          <a:p>
            <a:r>
              <a:rPr lang="en-US" sz="2400" dirty="0"/>
              <a:t>‘I meant that it sounds like “mystic”,’ said Miss Tick.</a:t>
            </a:r>
          </a:p>
          <a:p>
            <a:r>
              <a:rPr lang="en-US" sz="2400" dirty="0"/>
              <a:t>‘Oh, you mean a </a:t>
            </a:r>
            <a:r>
              <a:rPr lang="en-US" sz="2400" dirty="0" err="1"/>
              <a:t>pune</a:t>
            </a:r>
            <a:r>
              <a:rPr lang="en-US" sz="2400" dirty="0"/>
              <a:t>, or play on words,’ said Tiffany.* ‘In that case it would be even better if you were Miss Teak, a hard foreign wood, because that would sound like “mystique”, or you could be Miss Take, which would—’</a:t>
            </a:r>
            <a:endParaRPr lang="uk-UA" sz="2400" dirty="0"/>
          </a:p>
          <a:p>
            <a:pPr algn="r"/>
            <a:r>
              <a:rPr lang="en-US" dirty="0"/>
              <a:t>Terry Pratchett </a:t>
            </a:r>
            <a:r>
              <a:rPr lang="en-US" i="1" dirty="0"/>
              <a:t>Wee Free Men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FE1A9C-49CC-49D6-8293-14F26AB68116}"/>
              </a:ext>
            </a:extLst>
          </p:cNvPr>
          <p:cNvSpPr txBox="1"/>
          <p:nvPr/>
        </p:nvSpPr>
        <p:spPr>
          <a:xfrm>
            <a:off x="436099" y="3840480"/>
            <a:ext cx="1145110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sz="2000" dirty="0"/>
              <a:t>Мене звати, - мовила вона врешті, - міс Тік. І я справді відьма. Це добре ім’я для відьми. </a:t>
            </a:r>
          </a:p>
          <a:p>
            <a:pPr marL="285750" indent="-285750">
              <a:buFontTx/>
              <a:buChar char="-"/>
            </a:pPr>
            <a:r>
              <a:rPr lang="uk-UA" sz="2000" dirty="0"/>
              <a:t>Ви про нервовий тік? – запитала </a:t>
            </a:r>
            <a:r>
              <a:rPr lang="uk-UA" sz="2000" dirty="0" err="1"/>
              <a:t>Тіфані</a:t>
            </a:r>
            <a:r>
              <a:rPr lang="uk-UA" sz="2000" dirty="0"/>
              <a:t>, насупивши брови.</a:t>
            </a:r>
          </a:p>
          <a:p>
            <a:pPr marL="285750" indent="-285750">
              <a:buFontTx/>
              <a:buChar char="-"/>
            </a:pPr>
            <a:r>
              <a:rPr lang="uk-UA" sz="2000" dirty="0"/>
              <a:t>Перепрошую? – холодно запитала міс Тік.</a:t>
            </a:r>
          </a:p>
          <a:p>
            <a:pPr marL="285750" indent="-285750">
              <a:buFontTx/>
              <a:buChar char="-"/>
            </a:pPr>
            <a:r>
              <a:rPr lang="uk-UA" sz="2000" dirty="0"/>
              <a:t>Тік, - відповіла </a:t>
            </a:r>
            <a:r>
              <a:rPr lang="uk-UA" sz="2000" dirty="0" err="1"/>
              <a:t>Тіффані</a:t>
            </a:r>
            <a:r>
              <a:rPr lang="uk-UA" sz="2000" dirty="0"/>
              <a:t>. – Таке трапляється, але скипидар допоможе…</a:t>
            </a:r>
          </a:p>
          <a:p>
            <a:pPr marL="285750" indent="-285750">
              <a:buFontTx/>
              <a:buChar char="-"/>
            </a:pPr>
            <a:r>
              <a:rPr lang="uk-UA" sz="2000" dirty="0"/>
              <a:t>Я мала на увазі, що це ім’я </a:t>
            </a:r>
            <a:r>
              <a:rPr lang="uk-UA" sz="2000" i="1" dirty="0"/>
              <a:t>звучить</a:t>
            </a:r>
            <a:r>
              <a:rPr lang="uk-UA" sz="2000" dirty="0"/>
              <a:t> загадково, - пояснила міс Тік.</a:t>
            </a:r>
          </a:p>
          <a:p>
            <a:pPr marL="285750" indent="-285750">
              <a:buFontTx/>
              <a:buChar char="-"/>
            </a:pPr>
            <a:r>
              <a:rPr lang="uk-UA" sz="2000" dirty="0"/>
              <a:t>О, ви про </a:t>
            </a:r>
            <a:r>
              <a:rPr lang="uk-UA" sz="2000" dirty="0" err="1"/>
              <a:t>коаламбур</a:t>
            </a:r>
            <a:r>
              <a:rPr lang="uk-UA" sz="2000" dirty="0"/>
              <a:t>, чи то пак про гру слів – сказала </a:t>
            </a:r>
            <a:r>
              <a:rPr lang="uk-UA" sz="2000" dirty="0" err="1"/>
              <a:t>Тіфані</a:t>
            </a:r>
            <a:r>
              <a:rPr lang="uk-UA" sz="2000" dirty="0"/>
              <a:t>. – У такому разі, краще б ви були міс Тик, дерево таке заморське, з твердою деревиною. Ось це б звучало «загадково», або ще краще – міс </a:t>
            </a:r>
            <a:r>
              <a:rPr lang="uk-UA" sz="2000" dirty="0" err="1"/>
              <a:t>Цок</a:t>
            </a:r>
            <a:r>
              <a:rPr lang="uk-UA" sz="2000" dirty="0"/>
              <a:t>…</a:t>
            </a:r>
          </a:p>
          <a:p>
            <a:pPr algn="r"/>
            <a:r>
              <a:rPr lang="uk-UA" dirty="0"/>
              <a:t>(Пер. Марти </a:t>
            </a:r>
            <a:r>
              <a:rPr lang="uk-UA" dirty="0" err="1"/>
              <a:t>Госовської</a:t>
            </a:r>
            <a:r>
              <a:rPr lang="uk-UA" dirty="0"/>
              <a:t>, 2020, с 27)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834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32174F-2289-48A7-8147-8F4503EBADF1}"/>
              </a:ext>
            </a:extLst>
          </p:cNvPr>
          <p:cNvSpPr/>
          <p:nvPr/>
        </p:nvSpPr>
        <p:spPr>
          <a:xfrm>
            <a:off x="3121435" y="788238"/>
            <a:ext cx="6006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див. І.В. </a:t>
            </a:r>
            <a:r>
              <a:rPr lang="uk-UA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Корунець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Теорія і практика перекладу. С. 40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-419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FBD280-FB36-43BC-88FD-E963C72547B2}"/>
              </a:ext>
            </a:extLst>
          </p:cNvPr>
          <p:cNvSpPr txBox="1"/>
          <p:nvPr/>
        </p:nvSpPr>
        <p:spPr>
          <a:xfrm>
            <a:off x="1448973" y="1261849"/>
            <a:ext cx="94956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Language Units/Sense Units of the Excerpt</a:t>
            </a:r>
            <a:endParaRPr lang="uk-UA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/>
              <a:t>Заголовки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/>
              <a:t>Неповні речення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/>
              <a:t>Смислові блоки тощо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br>
              <a:rPr lang="uk-UA" sz="3200" dirty="0"/>
            </a:br>
            <a:r>
              <a:rPr lang="uk-UA" sz="3200" dirty="0"/>
              <a:t>Який смисловий блок не помічено перекладачем в наступному уривку?</a:t>
            </a:r>
            <a:endParaRPr lang="ru-RU" sz="3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009D965-7D4E-4DEE-AA26-ACFC8A03E276}"/>
              </a:ext>
            </a:extLst>
          </p:cNvPr>
          <p:cNvSpPr/>
          <p:nvPr/>
        </p:nvSpPr>
        <p:spPr>
          <a:xfrm>
            <a:off x="3753742" y="222294"/>
            <a:ext cx="4065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400" cap="all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Комунікативні блоки 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79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ED79B8-7AA4-49F2-B7BF-CFB4560AC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036" y="3429000"/>
            <a:ext cx="2495550" cy="33528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DD2DE6-9C6A-4E08-BAEA-0D772FBEF1D2}"/>
              </a:ext>
            </a:extLst>
          </p:cNvPr>
          <p:cNvSpPr/>
          <p:nvPr/>
        </p:nvSpPr>
        <p:spPr>
          <a:xfrm>
            <a:off x="595532" y="307539"/>
            <a:ext cx="110009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Everything that his fellow dwarfs did very occasionally as nature demanded he did all the time, sometimes in the back of a sedan chair and once upside down in a tree but, and this is important, with care and attention to detail that was typically dwarfish. </a:t>
            </a:r>
          </a:p>
          <a:p>
            <a:pPr algn="r"/>
            <a:r>
              <a:rPr lang="en-US" sz="2800" dirty="0"/>
              <a:t>Terry Pratchett </a:t>
            </a:r>
            <a:r>
              <a:rPr lang="en-US" sz="2800" i="1" dirty="0"/>
              <a:t>Lords and Ladies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0CA23D-3498-4B2C-805B-192757E480AC}"/>
              </a:ext>
            </a:extLst>
          </p:cNvPr>
          <p:cNvSpPr txBox="1"/>
          <p:nvPr/>
        </p:nvSpPr>
        <p:spPr>
          <a:xfrm>
            <a:off x="717452" y="2554308"/>
            <a:ext cx="1087901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/>
              <a:t>Все, що інші гноми робили лише зрідка та  на вимогу природи, він робив постійно, іноді на задньому сидінні авто, а одного разу догори </a:t>
            </a:r>
            <a:r>
              <a:rPr lang="uk-UA" sz="2800" dirty="0" err="1"/>
              <a:t>дригом</a:t>
            </a:r>
            <a:r>
              <a:rPr lang="uk-UA" sz="2800" dirty="0"/>
              <a:t> на дереві – проте, і це важливо, з повагою до деталей (типова </a:t>
            </a:r>
            <a:r>
              <a:rPr lang="uk-UA" sz="2800" dirty="0" err="1"/>
              <a:t>гномська</a:t>
            </a:r>
            <a:r>
              <a:rPr lang="uk-UA" sz="2800" dirty="0"/>
              <a:t> риса). </a:t>
            </a:r>
          </a:p>
          <a:p>
            <a:pPr algn="r"/>
            <a:r>
              <a:rPr lang="uk-UA" dirty="0"/>
              <a:t>Пер. Ольги </a:t>
            </a:r>
            <a:r>
              <a:rPr lang="uk-UA" dirty="0" err="1"/>
              <a:t>Белової</a:t>
            </a:r>
            <a:r>
              <a:rPr lang="uk-UA" dirty="0"/>
              <a:t>, 2020, с 245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010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87DB7E-E3C4-4F60-A589-F3D35A734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2" y="1023790"/>
            <a:ext cx="4552364" cy="37098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4227FC-390C-43D7-B209-1A53B471F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006" y="1023790"/>
            <a:ext cx="5928978" cy="328092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3AC19F9-E69E-4D58-ADE8-96EE38EF5F63}"/>
              </a:ext>
            </a:extLst>
          </p:cNvPr>
          <p:cNvSpPr/>
          <p:nvPr/>
        </p:nvSpPr>
        <p:spPr>
          <a:xfrm>
            <a:off x="4518039" y="5199743"/>
            <a:ext cx="31210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a sedan chair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47009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191E14A-3B66-4A67-B530-151ACA8AB485}"/>
              </a:ext>
            </a:extLst>
          </p:cNvPr>
          <p:cNvSpPr/>
          <p:nvPr/>
        </p:nvSpPr>
        <p:spPr>
          <a:xfrm>
            <a:off x="970671" y="385409"/>
            <a:ext cx="79060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4145" algn="just" hangingPunct="0">
              <a:spcAft>
                <a:spcPts val="0"/>
              </a:spcAft>
            </a:pPr>
            <a:r>
              <a:rPr lang="uk-UA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she went down she passed through layers of noise, like a very carefully made </a:t>
            </a:r>
            <a:r>
              <a:rPr lang="en-GB" sz="2400" dirty="0">
                <a:solidFill>
                  <a:srgbClr val="FF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sundae</a:t>
            </a:r>
            <a:r>
              <a:rPr lang="en-GB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sound.</a:t>
            </a:r>
            <a:endParaRPr lang="uk-UA" sz="2400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44145" algn="just" hangingPunct="0">
              <a:spcAft>
                <a:spcPts val="0"/>
              </a:spcAft>
            </a:pPr>
            <a:endParaRPr lang="en-GB" sz="2400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44145" algn="just" hangingPunct="0">
              <a:spcAft>
                <a:spcPts val="0"/>
              </a:spcAft>
            </a:pPr>
            <a:r>
              <a:rPr lang="uk-UA" sz="24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Агнес спускалася крізь шари звуків, ніби крізь дбайливо викладений акустичний </a:t>
            </a:r>
            <a:r>
              <a:rPr lang="uk-UA" sz="2400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торт «Наполеон». </a:t>
            </a:r>
            <a:r>
              <a:rPr lang="uk-UA" sz="2400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230 (пер. О. </a:t>
            </a:r>
            <a:r>
              <a:rPr lang="uk-UA" sz="2400" i="1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Михельсона</a:t>
            </a:r>
            <a:r>
              <a:rPr lang="uk-UA" sz="2400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2022)</a:t>
            </a:r>
            <a:endParaRPr lang="ru-RU" sz="2400" i="1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B1A33F-AEE8-434C-A5C4-280579833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5829" y="468336"/>
            <a:ext cx="2095500" cy="3276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EB807A-EBC2-405B-AF17-5861FDBD7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483" y="3492634"/>
            <a:ext cx="4829908" cy="32073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B45F50-2820-4185-801C-7C1D08DB4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792" y="2802402"/>
            <a:ext cx="3952143" cy="263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1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6DEBF63-363F-4D1C-AAEC-A64FA58A8B5E}"/>
              </a:ext>
            </a:extLst>
          </p:cNvPr>
          <p:cNvSpPr/>
          <p:nvPr/>
        </p:nvSpPr>
        <p:spPr>
          <a:xfrm>
            <a:off x="1069145" y="544212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 Narrow" panose="020B0606020202030204" pitchFamily="34" charset="0"/>
              </a:rPr>
              <a:t>“The lamb of God” for Inuit readers with the image of a meek </a:t>
            </a:r>
            <a:r>
              <a:rPr lang="en-GB" sz="2400" dirty="0">
                <a:latin typeface="Arial Narrow" panose="020B0606020202030204" pitchFamily="34" charset="0"/>
              </a:rPr>
              <a:t>“seal of God.”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AFBB2A6-BD30-4A28-A730-D0C5BE7331B2}"/>
              </a:ext>
            </a:extLst>
          </p:cNvPr>
          <p:cNvSpPr/>
          <p:nvPr/>
        </p:nvSpPr>
        <p:spPr>
          <a:xfrm>
            <a:off x="1069145" y="595205"/>
            <a:ext cx="104241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 Narrow" panose="020B0606020202030204" pitchFamily="34" charset="0"/>
              </a:rPr>
              <a:t>“</a:t>
            </a:r>
            <a:r>
              <a:rPr lang="en-US" sz="2400" b="1" dirty="0">
                <a:latin typeface="Arial Narrow" panose="020B0606020202030204" pitchFamily="34" charset="0"/>
              </a:rPr>
              <a:t>Thick translation</a:t>
            </a:r>
            <a:r>
              <a:rPr lang="en-US" sz="2400" dirty="0">
                <a:latin typeface="Arial Narrow" panose="020B0606020202030204" pitchFamily="34" charset="0"/>
              </a:rPr>
              <a:t>” as “translation that seeks with its </a:t>
            </a:r>
            <a:r>
              <a:rPr lang="en-US" sz="2400" b="1" dirty="0">
                <a:latin typeface="Arial Narrow" panose="020B0606020202030204" pitchFamily="34" charset="0"/>
              </a:rPr>
              <a:t>annotations</a:t>
            </a:r>
            <a:r>
              <a:rPr lang="en-US" sz="2400" dirty="0">
                <a:latin typeface="Arial Narrow" panose="020B0606020202030204" pitchFamily="34" charset="0"/>
              </a:rPr>
              <a:t> and its </a:t>
            </a:r>
            <a:r>
              <a:rPr lang="en-US" sz="2400" b="1" dirty="0">
                <a:latin typeface="Arial Narrow" panose="020B0606020202030204" pitchFamily="34" charset="0"/>
              </a:rPr>
              <a:t>accompanying</a:t>
            </a:r>
          </a:p>
          <a:p>
            <a:pPr algn="just"/>
            <a:r>
              <a:rPr lang="en-US" sz="2400" b="1" dirty="0">
                <a:latin typeface="Arial Narrow" panose="020B0606020202030204" pitchFamily="34" charset="0"/>
              </a:rPr>
              <a:t>glosses</a:t>
            </a:r>
            <a:r>
              <a:rPr lang="en-US" sz="2400" dirty="0">
                <a:latin typeface="Arial Narrow" panose="020B0606020202030204" pitchFamily="34" charset="0"/>
              </a:rPr>
              <a:t> to locate the text in a rich cultural and linguistic context.” </a:t>
            </a:r>
          </a:p>
          <a:p>
            <a:pPr algn="just"/>
            <a:r>
              <a:rPr lang="en-US" sz="2400" dirty="0">
                <a:latin typeface="Arial Narrow" panose="020B0606020202030204" pitchFamily="34" charset="0"/>
              </a:rPr>
              <a:t>The </a:t>
            </a:r>
            <a:r>
              <a:rPr lang="en-US" sz="2400" dirty="0">
                <a:solidFill>
                  <a:srgbClr val="FFC000"/>
                </a:solidFill>
                <a:latin typeface="Arial Narrow" panose="020B0606020202030204" pitchFamily="34" charset="0"/>
              </a:rPr>
              <a:t>translator</a:t>
            </a:r>
            <a:r>
              <a:rPr lang="en-US" sz="2400" dirty="0">
                <a:latin typeface="Arial Narrow" panose="020B0606020202030204" pitchFamily="34" charset="0"/>
              </a:rPr>
              <a:t> here is </a:t>
            </a:r>
            <a:r>
              <a:rPr lang="en-US" sz="2400" dirty="0">
                <a:solidFill>
                  <a:srgbClr val="FFC000"/>
                </a:solidFill>
                <a:latin typeface="Arial Narrow" panose="020B0606020202030204" pitchFamily="34" charset="0"/>
              </a:rPr>
              <a:t>a visible frame maker </a:t>
            </a:r>
            <a:r>
              <a:rPr lang="en-US" sz="2400" i="1" dirty="0">
                <a:latin typeface="Arial Narrow" panose="020B0606020202030204" pitchFamily="34" charset="0"/>
              </a:rPr>
              <a:t>explaining </a:t>
            </a:r>
            <a:r>
              <a:rPr lang="en-US" sz="2400" dirty="0">
                <a:latin typeface="Arial Narrow" panose="020B0606020202030204" pitchFamily="34" charset="0"/>
              </a:rPr>
              <a:t>cultural differences to the target reader, often through extratextual devices. 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“Translating consists in </a:t>
            </a:r>
            <a:r>
              <a:rPr lang="en-US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reproducing in the receptor language </a:t>
            </a:r>
            <a:r>
              <a:rPr lang="en-US" sz="2400" dirty="0">
                <a:latin typeface="Arial Narrow" panose="020B0606020202030204" pitchFamily="34" charset="0"/>
              </a:rPr>
              <a:t>the closest </a:t>
            </a:r>
            <a:r>
              <a:rPr lang="en-US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natural equivalent</a:t>
            </a:r>
            <a:r>
              <a:rPr lang="uk-UA" sz="2400" dirty="0"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of the source language message, first in terms of </a:t>
            </a:r>
            <a:r>
              <a:rPr lang="en-US" sz="2400" b="1" dirty="0">
                <a:latin typeface="Arial Narrow" panose="020B0606020202030204" pitchFamily="34" charset="0"/>
              </a:rPr>
              <a:t>meaning</a:t>
            </a:r>
            <a:r>
              <a:rPr lang="en-US" sz="2400" dirty="0">
                <a:latin typeface="Arial Narrow" panose="020B0606020202030204" pitchFamily="34" charset="0"/>
              </a:rPr>
              <a:t> and secondly in terms of </a:t>
            </a:r>
            <a:r>
              <a:rPr lang="en-US" sz="2400" b="1" dirty="0">
                <a:latin typeface="Arial Narrow" panose="020B0606020202030204" pitchFamily="34" charset="0"/>
              </a:rPr>
              <a:t>style</a:t>
            </a:r>
            <a:r>
              <a:rPr lang="en-US" sz="2400" dirty="0">
                <a:latin typeface="Arial Narrow" panose="020B0606020202030204" pitchFamily="34" charset="0"/>
              </a:rPr>
              <a:t>”</a:t>
            </a:r>
            <a:r>
              <a:rPr lang="uk-UA" sz="2400" dirty="0"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(Nida &amp; Taber, 1969, p. 12). </a:t>
            </a:r>
          </a:p>
          <a:p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The target words would then trigger the same associations</a:t>
            </a:r>
            <a:r>
              <a:rPr lang="uk-UA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and emotional effect as those of the original text</a:t>
            </a:r>
            <a:r>
              <a:rPr 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.</a:t>
            </a:r>
            <a:endParaRPr lang="ru-RU" sz="24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en-US" sz="24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Arial Narrow" panose="020B0606020202030204" pitchFamily="34" charset="0"/>
              </a:rPr>
              <a:t>The famous Victorian translation of </a:t>
            </a:r>
            <a:r>
              <a:rPr lang="en-US" sz="2400" i="1" dirty="0">
                <a:latin typeface="Arial Narrow" panose="020B0606020202030204" pitchFamily="34" charset="0"/>
              </a:rPr>
              <a:t>The Thousand and One Nights</a:t>
            </a:r>
            <a:r>
              <a:rPr lang="en-US" sz="2400" dirty="0">
                <a:latin typeface="Arial Narrow" panose="020B0606020202030204" pitchFamily="34" charset="0"/>
              </a:rPr>
              <a:t>, for example, became well-known for its explanatory notes on the manners and </a:t>
            </a:r>
            <a:r>
              <a:rPr lang="en-GB" sz="2400" dirty="0">
                <a:latin typeface="Arial Narrow" panose="020B0606020202030204" pitchFamily="34" charset="0"/>
              </a:rPr>
              <a:t>customs of Muslim men.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043475-F09A-4C4E-8CBA-A278ECFB5B14}"/>
              </a:ext>
            </a:extLst>
          </p:cNvPr>
          <p:cNvSpPr/>
          <p:nvPr/>
        </p:nvSpPr>
        <p:spPr>
          <a:xfrm>
            <a:off x="185225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Katan, David (2012) Approaches to Translation November. The Encyclopedia of Applied Linguistics.</a:t>
            </a:r>
          </a:p>
          <a:p>
            <a:r>
              <a:rPr lang="en-US" dirty="0"/>
              <a:t>DOI: 10.1002/9781405198431 </a:t>
            </a:r>
          </a:p>
        </p:txBody>
      </p:sp>
    </p:spTree>
    <p:extLst>
      <p:ext uri="{BB962C8B-B14F-4D97-AF65-F5344CB8AC3E}">
        <p14:creationId xmlns:p14="http://schemas.microsoft.com/office/powerpoint/2010/main" val="2926265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1DEC60-1A7E-439A-A073-C924AB2D728A}"/>
              </a:ext>
            </a:extLst>
          </p:cNvPr>
          <p:cNvSpPr/>
          <p:nvPr/>
        </p:nvSpPr>
        <p:spPr>
          <a:xfrm>
            <a:off x="839372" y="289116"/>
            <a:ext cx="1086494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If it came to that, the book never gave you the evidence of anything. It talked about ‘a handsome prince’ . . . was he really, or was it just because he was a prince that people called him handsome?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As for ‘a girl who was as beautiful as the day was long’ . . . well, which day? In midwinter it hardly ever got light! </a:t>
            </a:r>
            <a:r>
              <a:rPr lang="en-US" sz="2800" dirty="0"/>
              <a:t>The stories didn’t want you to think, they just wanted you to believe what you were told . . .</a:t>
            </a:r>
          </a:p>
          <a:p>
            <a:pPr algn="r"/>
            <a:r>
              <a:rPr lang="en-US" dirty="0"/>
              <a:t>Terry Pratchett Wee Free Men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DFA4A9-34DC-4180-B717-775621211571}"/>
              </a:ext>
            </a:extLst>
          </p:cNvPr>
          <p:cNvSpPr txBox="1"/>
          <p:nvPr/>
        </p:nvSpPr>
        <p:spPr>
          <a:xfrm>
            <a:off x="762000" y="3429000"/>
            <a:ext cx="10668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/>
              <a:t>Раз вже зайшла мова, то в книжці взагалі нема ніяких доказів. Там розповідається про «прекрасного принца»… Та чи він справді прекрасний, чи його так називають, бо він принц? 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</a:rPr>
              <a:t>А от це – «дівчина, красна, як день»… Власне, про який день йдеться? Посеред зими день узагалі не ясний!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uk-UA" dirty="0"/>
              <a:t>(Пер. Марти </a:t>
            </a:r>
            <a:r>
              <a:rPr lang="uk-UA" dirty="0" err="1"/>
              <a:t>Госовської</a:t>
            </a:r>
            <a:r>
              <a:rPr lang="uk-UA" dirty="0"/>
              <a:t>, 2020, с 30)</a:t>
            </a:r>
          </a:p>
        </p:txBody>
      </p:sp>
    </p:spTree>
    <p:extLst>
      <p:ext uri="{BB962C8B-B14F-4D97-AF65-F5344CB8AC3E}">
        <p14:creationId xmlns:p14="http://schemas.microsoft.com/office/powerpoint/2010/main" val="4180730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DDB485-E094-4C75-9469-0FFD606AF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330" y="299659"/>
            <a:ext cx="4754879" cy="625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41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11D9B1-CA08-4FA2-A662-71D10625169E}"/>
              </a:ext>
            </a:extLst>
          </p:cNvPr>
          <p:cNvSpPr/>
          <p:nvPr/>
        </p:nvSpPr>
        <p:spPr>
          <a:xfrm>
            <a:off x="773722" y="1187050"/>
            <a:ext cx="1091653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The 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cultural approach </a:t>
            </a:r>
            <a:r>
              <a:rPr lang="en-US" sz="2400" dirty="0">
                <a:latin typeface="Arial Narrow" panose="020B0606020202030204" pitchFamily="34" charset="0"/>
              </a:rPr>
              <a:t>here is to </a:t>
            </a:r>
            <a:r>
              <a:rPr lang="en-US" sz="2400" dirty="0">
                <a:solidFill>
                  <a:srgbClr val="FFC000"/>
                </a:solidFill>
                <a:latin typeface="Arial Narrow" panose="020B0606020202030204" pitchFamily="34" charset="0"/>
              </a:rPr>
              <a:t>analyze target-language collocation </a:t>
            </a:r>
            <a:r>
              <a:rPr lang="en-US" sz="2400" u="sng" dirty="0">
                <a:solidFill>
                  <a:srgbClr val="FFC000"/>
                </a:solidFill>
                <a:latin typeface="Arial Narrow" panose="020B0606020202030204" pitchFamily="34" charset="0"/>
              </a:rPr>
              <a:t>frequency </a:t>
            </a:r>
            <a:r>
              <a:rPr lang="en-US" sz="2400" dirty="0">
                <a:solidFill>
                  <a:srgbClr val="FFC000"/>
                </a:solidFill>
                <a:latin typeface="Arial Narrow" panose="020B0606020202030204" pitchFamily="34" charset="0"/>
              </a:rPr>
              <a:t>lists</a:t>
            </a:r>
            <a:r>
              <a:rPr lang="en-US" sz="2400" dirty="0">
                <a:latin typeface="Arial Narrow" panose="020B0606020202030204" pitchFamily="34" charset="0"/>
              </a:rPr>
              <a:t>. 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err="1">
                <a:latin typeface="Arial Narrow" panose="020B0606020202030204" pitchFamily="34" charset="0"/>
              </a:rPr>
              <a:t>Tognini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Bonelli</a:t>
            </a:r>
            <a:r>
              <a:rPr lang="en-US" dirty="0">
                <a:latin typeface="Arial Narrow" panose="020B0606020202030204" pitchFamily="34" charset="0"/>
              </a:rPr>
              <a:t> and </a:t>
            </a:r>
            <a:r>
              <a:rPr lang="en-US" dirty="0" err="1">
                <a:latin typeface="Arial Narrow" panose="020B0606020202030204" pitchFamily="34" charset="0"/>
              </a:rPr>
              <a:t>Manca</a:t>
            </a:r>
            <a:r>
              <a:rPr lang="en-US" dirty="0">
                <a:latin typeface="Arial Narrow" panose="020B0606020202030204" pitchFamily="34" charset="0"/>
              </a:rPr>
              <a:t> (2004), for example, show how “Children and dogs welcome” (a standard collocate in accommodation brochures) must be translated differently if dynamic equivalence is to be maintained. </a:t>
            </a:r>
          </a:p>
          <a:p>
            <a:r>
              <a:rPr lang="en-US" dirty="0">
                <a:latin typeface="Arial Narrow" panose="020B0606020202030204" pitchFamily="34" charset="0"/>
              </a:rPr>
              <a:t>In this particular case, Italian dogs are never “</a:t>
            </a:r>
            <a:r>
              <a:rPr lang="en-US" b="1" dirty="0">
                <a:latin typeface="Arial Narrow" panose="020B0606020202030204" pitchFamily="34" charset="0"/>
              </a:rPr>
              <a:t>welcome,” but “accepted</a:t>
            </a:r>
            <a:r>
              <a:rPr lang="en-US" dirty="0">
                <a:latin typeface="Arial Narrow" panose="020B0606020202030204" pitchFamily="34" charset="0"/>
              </a:rPr>
              <a:t>.” Even more interesting is the fact that children in Italian accommodation brochures are not only not “welcome” but not even mentioned. </a:t>
            </a:r>
            <a:r>
              <a:rPr lang="en-US" b="1" dirty="0">
                <a:latin typeface="Arial Narrow" panose="020B0606020202030204" pitchFamily="34" charset="0"/>
              </a:rPr>
              <a:t>Children, by default</a:t>
            </a:r>
            <a:r>
              <a:rPr lang="en-US" dirty="0">
                <a:latin typeface="Arial Narrow" panose="020B0606020202030204" pitchFamily="34" charset="0"/>
              </a:rPr>
              <a:t>, are always welcome. Hence, assumptions about “children” are clearly dependent on the context of culture.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F28137B-0F35-4B07-BA82-403F827F4F82}"/>
              </a:ext>
            </a:extLst>
          </p:cNvPr>
          <p:cNvSpPr/>
          <p:nvPr/>
        </p:nvSpPr>
        <p:spPr>
          <a:xfrm>
            <a:off x="1012874" y="356053"/>
            <a:ext cx="105226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A “</a:t>
            </a:r>
            <a:r>
              <a:rPr 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culture bump</a:t>
            </a:r>
            <a:r>
              <a:rPr lang="en-US" sz="2400" dirty="0">
                <a:latin typeface="Arial Narrow" panose="020B0606020202030204" pitchFamily="34" charset="0"/>
              </a:rPr>
              <a:t>” (</a:t>
            </a:r>
            <a:r>
              <a:rPr lang="en-US" sz="2400" dirty="0" err="1">
                <a:latin typeface="Arial Narrow" panose="020B0606020202030204" pitchFamily="34" charset="0"/>
              </a:rPr>
              <a:t>Leppihalme</a:t>
            </a:r>
            <a:r>
              <a:rPr lang="en-US" sz="2400" dirty="0">
                <a:latin typeface="Arial Narrow" panose="020B0606020202030204" pitchFamily="34" charset="0"/>
              </a:rPr>
              <a:t>, 1997, p. 4), which is “where a reader of a TT [target translation] has a problem in understanding a source-cultural allusion.”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1E15EB6-CF0C-4D59-8DAF-B46E99D24733}"/>
              </a:ext>
            </a:extLst>
          </p:cNvPr>
          <p:cNvSpPr/>
          <p:nvPr/>
        </p:nvSpPr>
        <p:spPr>
          <a:xfrm>
            <a:off x="1010529" y="3692934"/>
            <a:ext cx="1017094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The translation of</a:t>
            </a:r>
            <a:r>
              <a:rPr lang="en-US" sz="2400" b="1" dirty="0">
                <a:latin typeface="Arial Narrow" panose="020B0606020202030204" pitchFamily="34" charset="0"/>
              </a:rPr>
              <a:t> comic literature </a:t>
            </a:r>
            <a:r>
              <a:rPr lang="en-US" sz="2400" dirty="0">
                <a:latin typeface="Arial Narrow" panose="020B0606020202030204" pitchFamily="34" charset="0"/>
              </a:rPr>
              <a:t>has also been considered </a:t>
            </a:r>
            <a:r>
              <a:rPr lang="en-US" sz="2400" b="1" dirty="0">
                <a:latin typeface="Arial Narrow" panose="020B0606020202030204" pitchFamily="34" charset="0"/>
              </a:rPr>
              <a:t>a form of localization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(</a:t>
            </a:r>
            <a:r>
              <a:rPr lang="en-US" sz="2400" dirty="0" err="1">
                <a:latin typeface="Arial Narrow" panose="020B0606020202030204" pitchFamily="34" charset="0"/>
              </a:rPr>
              <a:t>Zanettin</a:t>
            </a:r>
            <a:r>
              <a:rPr lang="en-US" sz="2400" dirty="0">
                <a:latin typeface="Arial Narrow" panose="020B0606020202030204" pitchFamily="34" charset="0"/>
              </a:rPr>
              <a:t>, 2008), where not only is the dialogue adapted according to the </a:t>
            </a:r>
            <a:r>
              <a:rPr lang="en-US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sensitivities</a:t>
            </a:r>
          </a:p>
          <a:p>
            <a:r>
              <a:rPr lang="en-US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of the receiving culture</a:t>
            </a:r>
            <a:r>
              <a:rPr lang="en-US" sz="2400" dirty="0">
                <a:latin typeface="Arial Narrow" panose="020B0606020202030204" pitchFamily="34" charset="0"/>
              </a:rPr>
              <a:t>, but there is </a:t>
            </a:r>
            <a:r>
              <a:rPr lang="en-US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often new editing</a:t>
            </a:r>
            <a:r>
              <a:rPr lang="en-US" sz="2400" dirty="0">
                <a:latin typeface="Arial Narrow" panose="020B0606020202030204" pitchFamily="34" charset="0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additional cover art</a:t>
            </a:r>
            <a:r>
              <a:rPr lang="en-US" sz="2400" dirty="0">
                <a:latin typeface="Arial Narrow" panose="020B0606020202030204" pitchFamily="34" charset="0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lettering, and</a:t>
            </a:r>
          </a:p>
          <a:p>
            <a:r>
              <a:rPr lang="en-US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retouching</a:t>
            </a:r>
            <a:r>
              <a:rPr lang="en-US" sz="2400" dirty="0">
                <a:latin typeface="Arial Narrow" panose="020B0606020202030204" pitchFamily="34" charset="0"/>
              </a:rPr>
              <a:t>. 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 Narrow" panose="020B0606020202030204" pitchFamily="34" charset="0"/>
              </a:rPr>
              <a:t>Donald Duck in Italian, for example, becomes an Italian icon known mainly by his new surname </a:t>
            </a:r>
            <a:r>
              <a:rPr lang="en-US" dirty="0" err="1">
                <a:latin typeface="Arial Narrow" panose="020B0606020202030204" pitchFamily="34" charset="0"/>
              </a:rPr>
              <a:t>Paparino</a:t>
            </a:r>
            <a:r>
              <a:rPr lang="en-US" dirty="0">
                <a:latin typeface="Arial Narrow" panose="020B0606020202030204" pitchFamily="34" charset="0"/>
              </a:rPr>
              <a:t> (Duckling), and is more respectful to his elders; while in Arabic he never kisses. However, comic writing has yet to be internationalized.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869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9480310-335E-49F4-AD52-8907D8A83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443" y="316156"/>
            <a:ext cx="4119634" cy="58482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88859C-1166-4FA9-A3C0-39B3269F2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337" y="489804"/>
            <a:ext cx="3667785" cy="55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7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889F2AD-7A08-4E2C-A64C-FEECB21A3C8C}"/>
              </a:ext>
            </a:extLst>
          </p:cNvPr>
          <p:cNvSpPr/>
          <p:nvPr/>
        </p:nvSpPr>
        <p:spPr>
          <a:xfrm>
            <a:off x="618977" y="440067"/>
            <a:ext cx="104100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“</a:t>
            </a:r>
            <a:r>
              <a:rPr lang="en-US" sz="2000" b="1" dirty="0">
                <a:latin typeface="Arial Narrow" panose="020B0606020202030204" pitchFamily="34" charset="0"/>
              </a:rPr>
              <a:t>Cultural turn</a:t>
            </a:r>
            <a:r>
              <a:rPr lang="en-US" sz="2000" dirty="0">
                <a:latin typeface="Arial Narrow" panose="020B0606020202030204" pitchFamily="34" charset="0"/>
              </a:rPr>
              <a:t>” </a:t>
            </a:r>
            <a:r>
              <a:rPr lang="en-US" sz="1400" dirty="0">
                <a:latin typeface="Arial Narrow" panose="020B0606020202030204" pitchFamily="34" charset="0"/>
              </a:rPr>
              <a:t>(Snell-Hornby, 2006, p. 56). </a:t>
            </a:r>
            <a:r>
              <a:rPr lang="en-US" sz="2000" dirty="0">
                <a:latin typeface="Arial Narrow" panose="020B0606020202030204" pitchFamily="34" charset="0"/>
              </a:rPr>
              <a:t>The emphasis now was on the </a:t>
            </a:r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text as an integral part of a larger network or system of cultural signs</a:t>
            </a:r>
            <a:r>
              <a:rPr lang="en-US" sz="2000" dirty="0">
                <a:latin typeface="Arial Narrow" panose="020B0606020202030204" pitchFamily="34" charset="0"/>
              </a:rPr>
              <a:t>, and no longer bound by the search for the formal or dynamically equivalent </a:t>
            </a:r>
            <a:r>
              <a:rPr lang="en-US" sz="2000" i="1" dirty="0">
                <a:latin typeface="Arial Narrow" panose="020B0606020202030204" pitchFamily="34" charset="0"/>
              </a:rPr>
              <a:t>mot </a:t>
            </a:r>
            <a:r>
              <a:rPr lang="en-US" sz="2000" i="1" dirty="0" err="1">
                <a:latin typeface="Arial Narrow" panose="020B0606020202030204" pitchFamily="34" charset="0"/>
              </a:rPr>
              <a:t>juste</a:t>
            </a:r>
            <a:r>
              <a:rPr lang="en-US" sz="2000" dirty="0">
                <a:latin typeface="Arial Narrow" panose="020B0606020202030204" pitchFamily="34" charset="0"/>
              </a:rPr>
              <a:t>. However, to do so, the translator would still have to construct a particular (and static) context of culture.</a:t>
            </a:r>
            <a:endParaRPr lang="ru-RU" sz="2000" dirty="0">
              <a:latin typeface="Arial Narrow" panose="020B0606020202030204" pitchFamily="34" charset="0"/>
            </a:endParaRPr>
          </a:p>
          <a:p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ADE35E1-9B5F-4DBB-B31E-02E5617A1F0A}"/>
              </a:ext>
            </a:extLst>
          </p:cNvPr>
          <p:cNvSpPr/>
          <p:nvPr/>
        </p:nvSpPr>
        <p:spPr>
          <a:xfrm>
            <a:off x="618976" y="1874335"/>
            <a:ext cx="112682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The </a:t>
            </a:r>
            <a:r>
              <a:rPr lang="en-US" sz="2000" b="1" dirty="0">
                <a:latin typeface="Arial Narrow" panose="020B0606020202030204" pitchFamily="34" charset="0"/>
              </a:rPr>
              <a:t>postcolonial approach</a:t>
            </a:r>
            <a:r>
              <a:rPr lang="en-US" sz="2000" dirty="0">
                <a:latin typeface="Arial Narrow" panose="020B0606020202030204" pitchFamily="34" charset="0"/>
              </a:rPr>
              <a:t>, then, is an attempt to break that mold, focusing on the hybrid nature of cultural, or rather “</a:t>
            </a:r>
            <a:r>
              <a:rPr lang="en-US" sz="2000" b="1" dirty="0">
                <a:latin typeface="Arial Narrow" panose="020B0606020202030204" pitchFamily="34" charset="0"/>
              </a:rPr>
              <a:t>transcultural,” identity </a:t>
            </a:r>
            <a:r>
              <a:rPr lang="en-US" sz="2000" dirty="0">
                <a:latin typeface="Arial Narrow" panose="020B0606020202030204" pitchFamily="34" charset="0"/>
              </a:rPr>
              <a:t>(</a:t>
            </a:r>
            <a:r>
              <a:rPr lang="en-US" sz="1400" dirty="0" err="1">
                <a:latin typeface="Arial Narrow" panose="020B0606020202030204" pitchFamily="34" charset="0"/>
              </a:rPr>
              <a:t>Tymoczko</a:t>
            </a:r>
            <a:r>
              <a:rPr lang="en-US" sz="1400" dirty="0">
                <a:latin typeface="Arial Narrow" panose="020B0606020202030204" pitchFamily="34" charset="0"/>
              </a:rPr>
              <a:t>, 2007, pp. 120–39</a:t>
            </a:r>
            <a:r>
              <a:rPr lang="en-US" sz="2000" dirty="0">
                <a:latin typeface="Arial Narrow" panose="020B0606020202030204" pitchFamily="34" charset="0"/>
              </a:rPr>
              <a:t>). Postcolonial postmodernist theorists now use the term “</a:t>
            </a:r>
            <a:r>
              <a:rPr lang="en-US" sz="2000" b="1" dirty="0">
                <a:latin typeface="Arial Narrow" panose="020B0606020202030204" pitchFamily="34" charset="0"/>
              </a:rPr>
              <a:t>cultural translation</a:t>
            </a:r>
            <a:r>
              <a:rPr lang="en-US" sz="2000" dirty="0">
                <a:latin typeface="Arial Narrow" panose="020B0606020202030204" pitchFamily="34" charset="0"/>
              </a:rPr>
              <a:t>” to talk about individuals who have crossed these artificial cultural borders into a third space.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D0F46F5-72D7-4CA0-A0FC-E8A308574E5F}"/>
              </a:ext>
            </a:extLst>
          </p:cNvPr>
          <p:cNvSpPr/>
          <p:nvPr/>
        </p:nvSpPr>
        <p:spPr>
          <a:xfrm>
            <a:off x="618976" y="3274256"/>
            <a:ext cx="1126822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Translation is involved, though, as Robinson notes (</a:t>
            </a:r>
            <a:r>
              <a:rPr lang="en-US" sz="1400" dirty="0">
                <a:latin typeface="Arial Narrow" panose="020B0606020202030204" pitchFamily="34" charset="0"/>
              </a:rPr>
              <a:t>1997, pp. 88–113</a:t>
            </a:r>
            <a:r>
              <a:rPr lang="en-US" dirty="0">
                <a:latin typeface="Arial Narrow" panose="020B0606020202030204" pitchFamily="34" charset="0"/>
              </a:rPr>
              <a:t>), when these voices are to be translated into other languages. </a:t>
            </a:r>
          </a:p>
          <a:p>
            <a:r>
              <a:rPr lang="en-US" dirty="0">
                <a:latin typeface="Arial Narrow" panose="020B0606020202030204" pitchFamily="34" charset="0"/>
              </a:rPr>
              <a:t>He outlines </a:t>
            </a:r>
            <a:r>
              <a:rPr lang="en-US" u="sng" dirty="0">
                <a:latin typeface="Arial Narrow" panose="020B0606020202030204" pitchFamily="34" charset="0"/>
              </a:rPr>
              <a:t>three approaches</a:t>
            </a:r>
            <a:r>
              <a:rPr lang="en-US" dirty="0">
                <a:latin typeface="Arial Narrow" panose="020B0606020202030204" pitchFamily="34" charset="0"/>
              </a:rPr>
              <a:t>: 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 Narrow" panose="020B0606020202030204" pitchFamily="34" charset="0"/>
              </a:rPr>
              <a:t>“</a:t>
            </a:r>
            <a:r>
              <a:rPr lang="en-US" sz="2400" b="1" dirty="0">
                <a:latin typeface="Arial Narrow" panose="020B0606020202030204" pitchFamily="34" charset="0"/>
              </a:rPr>
              <a:t>literalism</a:t>
            </a:r>
            <a:r>
              <a:rPr lang="en-US" sz="2400" dirty="0">
                <a:latin typeface="Arial Narrow" panose="020B0606020202030204" pitchFamily="34" charset="0"/>
              </a:rPr>
              <a:t>” (following House);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 Narrow" panose="020B0606020202030204" pitchFamily="34" charset="0"/>
              </a:rPr>
              <a:t>“</a:t>
            </a:r>
            <a:r>
              <a:rPr lang="en-US" sz="2400" b="1" dirty="0" err="1">
                <a:latin typeface="Arial Narrow" panose="020B0606020202030204" pitchFamily="34" charset="0"/>
              </a:rPr>
              <a:t>métissages</a:t>
            </a:r>
            <a:r>
              <a:rPr lang="en-US" sz="2400" dirty="0">
                <a:latin typeface="Arial Narrow" panose="020B0606020202030204" pitchFamily="34" charset="0"/>
              </a:rPr>
              <a:t>,” the mixing of multiple races and ethnic language;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 Narrow" panose="020B0606020202030204" pitchFamily="34" charset="0"/>
              </a:rPr>
              <a:t>and finally deliberate “</a:t>
            </a:r>
            <a:r>
              <a:rPr lang="en-US" sz="2400" b="1" dirty="0">
                <a:latin typeface="Arial Narrow" panose="020B0606020202030204" pitchFamily="34" charset="0"/>
              </a:rPr>
              <a:t>mistranslations</a:t>
            </a:r>
            <a:r>
              <a:rPr lang="en-US" sz="2400" dirty="0">
                <a:latin typeface="Arial Narrow" panose="020B0606020202030204" pitchFamily="34" charset="0"/>
              </a:rPr>
              <a:t>” from the dominant language. 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However, the last two approaches pose a fundamental problem for practicing translators and their readers.</a:t>
            </a:r>
            <a:endParaRPr lang="ru-RU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25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D72E11-10F8-47BF-857F-4C731CB2C5FD}"/>
              </a:ext>
            </a:extLst>
          </p:cNvPr>
          <p:cNvSpPr/>
          <p:nvPr/>
        </p:nvSpPr>
        <p:spPr>
          <a:xfrm>
            <a:off x="759654" y="1166842"/>
            <a:ext cx="1036788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cs typeface="Arial"/>
              </a:rPr>
              <a:t>The thing about words is that meanings can twist just like a snake, and if you want to find snakes </a:t>
            </a:r>
            <a:r>
              <a:rPr kumimoji="0" lang="en-US" alt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cs typeface="Arial"/>
              </a:rPr>
              <a:t>look for them behind words that have changed their meaning.</a:t>
            </a:r>
            <a:r>
              <a:rPr lang="en-US" altLang="ru-RU" sz="4800" b="1" kern="0" dirty="0">
                <a:solidFill>
                  <a:srgbClr val="000000"/>
                </a:solidFill>
                <a:latin typeface="Bookman Old Style" panose="02050604050505020204" pitchFamily="18" charset="0"/>
                <a:cs typeface="Arial"/>
              </a:rPr>
              <a:t>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4800" kern="0" dirty="0">
                <a:solidFill>
                  <a:srgbClr val="000000"/>
                </a:solidFill>
                <a:latin typeface="Bookman Old Style" panose="02050604050505020204" pitchFamily="18" charset="0"/>
                <a:cs typeface="Arial"/>
              </a:rPr>
              <a:t>Terry Pratchett</a:t>
            </a:r>
            <a:endParaRPr kumimoji="0" lang="ru-RU" sz="4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11046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30B895C-03FD-46CE-8DB6-40C358FB71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640" y="113715"/>
            <a:ext cx="5394960" cy="1431925"/>
          </a:xfrm>
        </p:spPr>
        <p:txBody>
          <a:bodyPr/>
          <a:lstStyle/>
          <a:p>
            <a:r>
              <a:rPr lang="en-US" altLang="ru-RU" i="1" dirty="0">
                <a:latin typeface="BatangChe" panose="02030609000101010101" pitchFamily="49" charset="-127"/>
              </a:rPr>
              <a:t>Lords and Ladies</a:t>
            </a:r>
            <a:endParaRPr lang="uk-UA" altLang="ru-RU" i="1" dirty="0">
              <a:latin typeface="BatangChe" panose="02030609000101010101" pitchFamily="49" charset="-127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180D64B-F9FB-409A-A5BF-3349A34313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8640" y="1336431"/>
            <a:ext cx="5683348" cy="5178669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ru-RU" sz="2800" dirty="0">
                <a:latin typeface="Bookman Old Style" panose="02050604050505020204" pitchFamily="18" charset="0"/>
              </a:rPr>
              <a:t>Elves are wonderful. </a:t>
            </a:r>
            <a:r>
              <a:rPr lang="en-US" altLang="ru-RU" sz="2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They provoke wonder</a:t>
            </a:r>
            <a:r>
              <a:rPr lang="en-US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2800" dirty="0">
                <a:latin typeface="Bookman Old Style" panose="02050604050505020204" pitchFamily="18" charset="0"/>
              </a:rPr>
              <a:t>Elves are </a:t>
            </a:r>
            <a:r>
              <a:rPr lang="en-US" altLang="ru-RU" sz="2800" dirty="0" err="1">
                <a:latin typeface="Bookman Old Style" panose="02050604050505020204" pitchFamily="18" charset="0"/>
              </a:rPr>
              <a:t>marvellous</a:t>
            </a:r>
            <a:r>
              <a:rPr lang="en-US" altLang="ru-RU" sz="2800" dirty="0">
                <a:latin typeface="Bookman Old Style" panose="02050604050505020204" pitchFamily="18" charset="0"/>
              </a:rPr>
              <a:t>. </a:t>
            </a:r>
            <a:r>
              <a:rPr lang="en-US" altLang="ru-RU" sz="2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They cause marvels.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2800" dirty="0">
                <a:latin typeface="Bookman Old Style" panose="02050604050505020204" pitchFamily="18" charset="0"/>
              </a:rPr>
              <a:t>Elves are fantastic. </a:t>
            </a:r>
            <a:r>
              <a:rPr lang="en-US" altLang="ru-RU" sz="2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They create fantasies</a:t>
            </a:r>
            <a:r>
              <a:rPr lang="en-US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2800" dirty="0">
                <a:latin typeface="Bookman Old Style" panose="02050604050505020204" pitchFamily="18" charset="0"/>
              </a:rPr>
              <a:t>Elves are glamorous. </a:t>
            </a:r>
            <a:r>
              <a:rPr lang="en-US" altLang="ru-RU" sz="2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They project glamour</a:t>
            </a:r>
            <a:r>
              <a:rPr lang="en-US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2800" dirty="0">
                <a:latin typeface="Bookman Old Style" panose="02050604050505020204" pitchFamily="18" charset="0"/>
              </a:rPr>
              <a:t>Elves are enchanting. </a:t>
            </a:r>
            <a:r>
              <a:rPr lang="en-US" altLang="ru-RU" sz="2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They weave enchantment</a:t>
            </a:r>
            <a:r>
              <a:rPr lang="en-US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2800" dirty="0">
                <a:latin typeface="Bookman Old Style" panose="02050604050505020204" pitchFamily="18" charset="0"/>
              </a:rPr>
              <a:t>Elves are terrific. </a:t>
            </a:r>
            <a:r>
              <a:rPr lang="en-US" altLang="ru-RU" sz="2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They beget terror</a:t>
            </a:r>
            <a:r>
              <a:rPr lang="en-US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altLang="ru-RU" sz="2400" dirty="0">
                <a:latin typeface="Bookman Old Style" panose="02050604050505020204" pitchFamily="18" charset="0"/>
              </a:rPr>
              <a:t>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altLang="ru-RU" sz="1600" dirty="0">
                <a:latin typeface="Bookman Old Style" panose="02050604050505020204" pitchFamily="18" charset="0"/>
              </a:rPr>
              <a:t>(picture by Arthur Rackham)</a:t>
            </a:r>
          </a:p>
        </p:txBody>
      </p:sp>
      <p:pic>
        <p:nvPicPr>
          <p:cNvPr id="19460" name="Picture 4" descr="Ð ÐµÐ·ÑÐ»ÑÑÐ°Ñ Ð¿Ð¾ÑÑÐºÑ Ð·Ð¾Ð±ÑÐ°Ð¶ÐµÐ½Ñ Ð·Ð° Ð·Ð°Ð¿Ð¸ÑÐ¾Ð¼ Rackham elves&quot;">
            <a:extLst>
              <a:ext uri="{FF2B5EF4-FFF2-40B4-BE49-F238E27FC236}">
                <a16:creationId xmlns:a16="http://schemas.microsoft.com/office/drawing/2014/main" id="{C29911C1-43C7-470A-8886-B3E826261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996" y="342900"/>
            <a:ext cx="4421187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C22C92-FB65-44FD-8379-764A08517D20}"/>
              </a:ext>
            </a:extLst>
          </p:cNvPr>
          <p:cNvSpPr txBox="1"/>
          <p:nvPr/>
        </p:nvSpPr>
        <p:spPr>
          <a:xfrm>
            <a:off x="708074" y="151179"/>
            <a:ext cx="1077585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lgerian" panose="04020705040A02060702" pitchFamily="82" charset="0"/>
              </a:rPr>
              <a:t>Glamour</a:t>
            </a:r>
          </a:p>
          <a:p>
            <a:r>
              <a:rPr lang="en-US" sz="2400" dirty="0"/>
              <a:t>“semantic poisonings of modernity” (Tom </a:t>
            </a:r>
            <a:r>
              <a:rPr lang="en-US" sz="2400" dirty="0" err="1"/>
              <a:t>Shippey</a:t>
            </a:r>
            <a:r>
              <a:rPr lang="en-US" sz="2400" dirty="0"/>
              <a:t> </a:t>
            </a:r>
            <a:r>
              <a:rPr lang="en-US" sz="2400" i="1" dirty="0"/>
              <a:t>The road to Middle-Earth p 51-53</a:t>
            </a:r>
            <a:r>
              <a:rPr lang="en-US" sz="2400" dirty="0"/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Now: (in common parlance) </a:t>
            </a:r>
            <a:r>
              <a:rPr lang="en-US" sz="32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the aura of female sexual attraction at a distance</a:t>
            </a:r>
            <a:r>
              <a:rPr lang="en-US" sz="3200" dirty="0"/>
              <a:t> (a showbiz word, an advertiser’s word, false and meretricious : </a:t>
            </a:r>
            <a:r>
              <a:rPr lang="en-US" sz="3200" i="1" dirty="0"/>
              <a:t>glamour-girl, glamour-puss, glamour-pants</a:t>
            </a:r>
            <a:r>
              <a:rPr lang="en-US" sz="3200" dirty="0"/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A made up word, introduced by Walter Schott: </a:t>
            </a:r>
            <a:r>
              <a:rPr lang="en-US" sz="32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magic, enchantment, spell</a:t>
            </a:r>
            <a:r>
              <a:rPr lang="en-US" sz="3200" dirty="0"/>
              <a:t>; </a:t>
            </a:r>
            <a:r>
              <a:rPr lang="en-US" sz="3200" i="1" dirty="0"/>
              <a:t>to cast the glamour over one</a:t>
            </a:r>
            <a:r>
              <a:rPr lang="en-US" sz="3200" dirty="0"/>
              <a:t>. </a:t>
            </a:r>
            <a:r>
              <a:rPr lang="en-US" sz="3200" i="1" dirty="0">
                <a:solidFill>
                  <a:srgbClr val="002060"/>
                </a:solidFill>
              </a:rPr>
              <a:t>The idea of a magical or fictious beauty… a delusive or alluring charm</a:t>
            </a:r>
            <a:r>
              <a:rPr lang="en-US" sz="3200" dirty="0"/>
              <a:t>. </a:t>
            </a:r>
            <a:r>
              <a:rPr lang="en-US" sz="3200" dirty="0" err="1">
                <a:solidFill>
                  <a:srgbClr val="002060"/>
                </a:solidFill>
              </a:rPr>
              <a:t>Adversion</a:t>
            </a:r>
            <a:r>
              <a:rPr lang="en-US" sz="3200" dirty="0">
                <a:solidFill>
                  <a:srgbClr val="002060"/>
                </a:solidFill>
              </a:rPr>
              <a:t> of the sight.</a:t>
            </a:r>
            <a:endParaRPr lang="en-US" sz="3200" dirty="0"/>
          </a:p>
          <a:p>
            <a:r>
              <a:rPr lang="en-US" sz="3200" dirty="0">
                <a:latin typeface="Algerian" panose="04020705040A02060702" pitchFamily="82" charset="0"/>
              </a:rPr>
              <a:t>Grammar</a:t>
            </a:r>
            <a:r>
              <a:rPr lang="en-US" sz="3200" dirty="0"/>
              <a:t> (</a:t>
            </a:r>
            <a:r>
              <a:rPr lang="en-US" sz="3200" dirty="0" err="1"/>
              <a:t>gramarye</a:t>
            </a:r>
            <a:r>
              <a:rPr lang="en-US" sz="3200" dirty="0"/>
              <a:t>) – occult learning, magic. </a:t>
            </a:r>
            <a:r>
              <a:rPr lang="en-US" sz="3200" i="1" dirty="0"/>
              <a:t>He was a grammarian and could doubtless see further in the future then one most. </a:t>
            </a:r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027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59C873-1C5D-487F-94AE-66A1396EC402}"/>
              </a:ext>
            </a:extLst>
          </p:cNvPr>
          <p:cNvSpPr txBox="1"/>
          <p:nvPr/>
        </p:nvSpPr>
        <p:spPr>
          <a:xfrm>
            <a:off x="225083" y="2551837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Ельфи дивовижні. Вони викликають подив.</a:t>
            </a:r>
          </a:p>
          <a:p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Ельфи чудесні. Вони творять чудеса. </a:t>
            </a:r>
          </a:p>
          <a:p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Ельфи фантастичні. Вони оживляють фантазії. </a:t>
            </a:r>
          </a:p>
          <a:p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Ельфи блискучі. Вони навіюють блиск і гламур.</a:t>
            </a:r>
          </a:p>
          <a:p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Ельфи чарівливі. Вони плетуть чари. </a:t>
            </a:r>
          </a:p>
          <a:p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Ельфи жахливо талановиті. Вони талановито породжують жах. </a:t>
            </a:r>
          </a:p>
          <a:p>
            <a:r>
              <a:rPr lang="uk-UA" dirty="0"/>
              <a:t>(пер. Ольги </a:t>
            </a:r>
            <a:r>
              <a:rPr lang="uk-UA" dirty="0" err="1"/>
              <a:t>Белової</a:t>
            </a:r>
            <a:r>
              <a:rPr lang="uk-UA" dirty="0"/>
              <a:t>, 2020. с. 177)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970FEC-98F5-44E8-8D35-6C5E0E36CF9F}"/>
              </a:ext>
            </a:extLst>
          </p:cNvPr>
          <p:cNvSpPr txBox="1"/>
          <p:nvPr/>
        </p:nvSpPr>
        <p:spPr>
          <a:xfrm>
            <a:off x="6607127" y="2551837"/>
            <a:ext cx="554267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Эльфы чудесны. Они творят чудеса.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Эльфы удивительны. Они вызывают удивление.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Эльфы фантастичны. Они создают фантазии.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Эльфы очаровательны. Они очаровывают.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Эльфы обворожительны. Они завораживают.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Эльфы ужасны. Они порождают ужас. </a:t>
            </a:r>
          </a:p>
          <a:p>
            <a:r>
              <a:rPr lang="ru-RU" dirty="0"/>
              <a:t>(пер. Н. Берденникова, 2002, с. 199)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EB0B49-3E12-4479-8FE0-BBC0DF861A56}"/>
              </a:ext>
            </a:extLst>
          </p:cNvPr>
          <p:cNvSpPr/>
          <p:nvPr/>
        </p:nvSpPr>
        <p:spPr>
          <a:xfrm>
            <a:off x="3282462" y="24351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Elves are </a:t>
            </a:r>
            <a:r>
              <a:rPr lang="en-US" sz="2400" b="1" dirty="0"/>
              <a:t>wonderful</a:t>
            </a:r>
            <a:r>
              <a:rPr lang="en-US" sz="2400" dirty="0"/>
              <a:t>. They provoke wonder.</a:t>
            </a:r>
          </a:p>
          <a:p>
            <a:r>
              <a:rPr lang="en-US" sz="2400" dirty="0"/>
              <a:t>Elves are </a:t>
            </a:r>
            <a:r>
              <a:rPr lang="en-US" sz="2400" b="1" dirty="0" err="1"/>
              <a:t>marvellous</a:t>
            </a:r>
            <a:r>
              <a:rPr lang="en-US" sz="2400" dirty="0"/>
              <a:t>. They cause marvels.</a:t>
            </a:r>
          </a:p>
          <a:p>
            <a:r>
              <a:rPr lang="en-US" sz="2400" dirty="0"/>
              <a:t>Elves are </a:t>
            </a:r>
            <a:r>
              <a:rPr lang="en-US" sz="2400" b="1" dirty="0"/>
              <a:t>fantastic</a:t>
            </a:r>
            <a:r>
              <a:rPr lang="en-US" sz="2400" dirty="0"/>
              <a:t>. They create fantasies.</a:t>
            </a:r>
          </a:p>
          <a:p>
            <a:r>
              <a:rPr lang="en-US" sz="2400" dirty="0"/>
              <a:t>Elves are </a:t>
            </a:r>
            <a:r>
              <a:rPr lang="en-US" sz="2400" b="1" dirty="0"/>
              <a:t>glamorous</a:t>
            </a:r>
            <a:r>
              <a:rPr lang="en-US" sz="2400" dirty="0"/>
              <a:t>. They project glamour.</a:t>
            </a:r>
          </a:p>
          <a:p>
            <a:r>
              <a:rPr lang="en-US" sz="2400" dirty="0"/>
              <a:t>Elves are </a:t>
            </a:r>
            <a:r>
              <a:rPr lang="en-US" sz="2400" b="1" dirty="0"/>
              <a:t>enchanting</a:t>
            </a:r>
            <a:r>
              <a:rPr lang="en-US" sz="2400" dirty="0"/>
              <a:t>. They weave enchantment.</a:t>
            </a:r>
          </a:p>
          <a:p>
            <a:r>
              <a:rPr lang="en-US" sz="2400" dirty="0"/>
              <a:t>Elves are </a:t>
            </a:r>
            <a:r>
              <a:rPr lang="en-US" sz="2400" b="1" dirty="0"/>
              <a:t>terrific</a:t>
            </a:r>
            <a:r>
              <a:rPr lang="en-US" sz="2400" dirty="0"/>
              <a:t>. They beget terror.</a:t>
            </a:r>
          </a:p>
        </p:txBody>
      </p:sp>
    </p:spTree>
    <p:extLst>
      <p:ext uri="{BB962C8B-B14F-4D97-AF65-F5344CB8AC3E}">
        <p14:creationId xmlns:p14="http://schemas.microsoft.com/office/powerpoint/2010/main" val="361176038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552</TotalTime>
  <Words>2024</Words>
  <Application>Microsoft Office PowerPoint</Application>
  <PresentationFormat>Широкоэкранный</PresentationFormat>
  <Paragraphs>124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BatangChe</vt:lpstr>
      <vt:lpstr>Algerian</vt:lpstr>
      <vt:lpstr>Arial</vt:lpstr>
      <vt:lpstr>Arial Narrow</vt:lpstr>
      <vt:lpstr>Baskerville Old Face</vt:lpstr>
      <vt:lpstr>Bookman Old Style</vt:lpstr>
      <vt:lpstr>Garamond</vt:lpstr>
      <vt:lpstr>Times New Roman</vt:lpstr>
      <vt:lpstr>Tw Cen MT</vt:lpstr>
      <vt:lpstr>Wingdings</vt:lpstr>
      <vt:lpstr>Капля</vt:lpstr>
      <vt:lpstr>Оформление по умолчанию</vt:lpstr>
      <vt:lpstr>Тема 7. Семантичні аспекти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Lords and Ladies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7. Семантичні аспекти </dc:title>
  <dc:creator>Probook</dc:creator>
  <cp:lastModifiedBy>Probook</cp:lastModifiedBy>
  <cp:revision>44</cp:revision>
  <dcterms:created xsi:type="dcterms:W3CDTF">2021-05-12T16:55:09Z</dcterms:created>
  <dcterms:modified xsi:type="dcterms:W3CDTF">2022-06-28T10:20:04Z</dcterms:modified>
</cp:coreProperties>
</file>