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9" r:id="rId6"/>
    <p:sldId id="260" r:id="rId7"/>
    <p:sldId id="270" r:id="rId8"/>
    <p:sldId id="269" r:id="rId9"/>
    <p:sldId id="265" r:id="rId10"/>
    <p:sldId id="263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1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1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82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2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82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1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67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1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2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1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9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8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6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A0F44F-632B-4874-8E54-283F0AE85BEF}" type="datetimeFigureOut">
              <a:rPr lang="ru-RU" smtClean="0"/>
              <a:t>вт 14.06.22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FF5D97-964F-438A-B96F-9ECEBFBC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2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071226231400fw_/http:/www.franko.lviv.ua/faculty/intrel/tpp/lecture_15.htm#%D0%9E%D0%A1%D0%9E%D0%91%D0%9B%D0%98%D0%92%D0%9E%D0%A1%D0%A2%D0%86%20%D0%9F%D0%95%D0%A0%D0%95%D0%9A%D0%9B%D0%90%D0%94%D0%A3%20%D0%92%D0%86%D0%9B%D0%AC%D0%9D%D0%98%D0%A5%20%D0%A1%D0%9B%D0%9E%D0%92%D0%9E%D0%A1%D0%9F%D0%9E%D0%9B%D0%A3%D0%A7%D0%95%D0%9D%D0%A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58B76-A569-40C3-BBF2-D371A8246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Лексико-граматичні аспекти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F60E17-25B2-455A-B3BE-B9C9F7FA0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граматичних явищ, присутніх у мові оригіналу, та не властивих мові перекладу (артиклі тощо).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Асиндетичні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іменників. Дієслівні форми. Дієприкметники. Прийменникові конструкції. Порядок слів у реченні. Засоби передачі імпліцитного значення. Модальність. Граматичні трансформації.</a:t>
            </a:r>
          </a:p>
          <a:p>
            <a:r>
              <a:rPr lang="en-GB" dirty="0"/>
              <a:t>https://drive.google.com/file/d/1TUSfFUgi90zyM2qkuUeEbDxs9vNTR300/view?usp=sharing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39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EB1024-F103-41A5-B5D2-34D180D39415}"/>
              </a:ext>
            </a:extLst>
          </p:cNvPr>
          <p:cNvSpPr/>
          <p:nvPr/>
        </p:nvSpPr>
        <p:spPr>
          <a:xfrm>
            <a:off x="407962" y="957001"/>
            <a:ext cx="110150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William sighed and put his notebook away. 'Thank you,' he said. 'You've been very . . . helpful.'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As he walked along the corridor he said, 'He doesn't want to believe his lordship might have attacked him.'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'Really,' said the sergeant.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'Looks like quite a bang he had on his head,' William went on.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'Does it?'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'Look, even I can see this smells funny.'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'Can you?'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'I see,' said William. 'You went to the Mister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Vimes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School of Communication, yes?'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'Did I?' said Sergeant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Angua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'Loyalty is a wonderful thing.'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'Is it? The way out is this way--'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After she had carefully ushered William into the street Sergeant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Angua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went back upstairs into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Vimes's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office and quietly shut the door behind her. (Terry Pratchett, The Truth)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6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C24DF1-3B14-4991-B7FC-4060FE852CA5}"/>
              </a:ext>
            </a:extLst>
          </p:cNvPr>
          <p:cNvSpPr/>
          <p:nvPr/>
        </p:nvSpPr>
        <p:spPr>
          <a:xfrm>
            <a:off x="2114842" y="744812"/>
            <a:ext cx="87454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NotoSerif"/>
              </a:rPr>
              <a:t>Вільям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зітхнув</a:t>
            </a:r>
            <a:r>
              <a:rPr lang="ru-RU" sz="2000" dirty="0">
                <a:latin typeface="NotoSerif"/>
              </a:rPr>
              <a:t> і </a:t>
            </a:r>
            <a:r>
              <a:rPr lang="ru-RU" sz="2000" dirty="0" err="1">
                <a:latin typeface="NotoSerif"/>
              </a:rPr>
              <a:t>сховав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записник</a:t>
            </a:r>
            <a:r>
              <a:rPr lang="ru-RU" sz="2000" dirty="0">
                <a:latin typeface="NotoSerif"/>
              </a:rPr>
              <a:t>.</a:t>
            </a:r>
          </a:p>
          <a:p>
            <a:r>
              <a:rPr lang="ru-RU" sz="2000" dirty="0">
                <a:latin typeface="NotoSerif"/>
              </a:rPr>
              <a:t>— </a:t>
            </a:r>
            <a:r>
              <a:rPr lang="ru-RU" sz="2000" dirty="0" err="1">
                <a:latin typeface="NotoSerif"/>
              </a:rPr>
              <a:t>Дякую</a:t>
            </a:r>
            <a:r>
              <a:rPr lang="ru-RU" sz="2000" dirty="0">
                <a:latin typeface="NotoSerif"/>
              </a:rPr>
              <a:t>, — сказав </a:t>
            </a:r>
            <a:r>
              <a:rPr lang="ru-RU" sz="2000" dirty="0" err="1">
                <a:latin typeface="NotoSerif"/>
              </a:rPr>
              <a:t>він</a:t>
            </a:r>
            <a:r>
              <a:rPr lang="ru-RU" sz="2000" dirty="0">
                <a:latin typeface="NotoSerif"/>
              </a:rPr>
              <a:t>. — Ви </a:t>
            </a:r>
            <a:r>
              <a:rPr lang="ru-RU" sz="2000" i="1" dirty="0" err="1">
                <a:latin typeface="NotoSerif-Italic"/>
              </a:rPr>
              <a:t>дуже</a:t>
            </a:r>
            <a:r>
              <a:rPr lang="ru-RU" sz="2000" i="1" dirty="0">
                <a:latin typeface="NotoSerif-Italic"/>
              </a:rPr>
              <a:t> </a:t>
            </a:r>
            <a:r>
              <a:rPr lang="ru-RU" sz="2000" dirty="0" err="1">
                <a:latin typeface="NotoSerif"/>
              </a:rPr>
              <a:t>допомогли</a:t>
            </a:r>
            <a:r>
              <a:rPr lang="ru-RU" sz="2000" dirty="0">
                <a:latin typeface="NotoSerif"/>
              </a:rPr>
              <a:t>.</a:t>
            </a:r>
          </a:p>
          <a:p>
            <a:r>
              <a:rPr lang="ru-RU" sz="2000" dirty="0" err="1">
                <a:latin typeface="NotoSerif"/>
              </a:rPr>
              <a:t>Йдучи</a:t>
            </a:r>
            <a:r>
              <a:rPr lang="ru-RU" sz="2000" dirty="0">
                <a:latin typeface="NotoSerif"/>
              </a:rPr>
              <a:t> коридором, </a:t>
            </a:r>
            <a:r>
              <a:rPr lang="ru-RU" sz="2000" dirty="0" err="1">
                <a:latin typeface="NotoSerif"/>
              </a:rPr>
              <a:t>Вільям</a:t>
            </a:r>
            <a:r>
              <a:rPr lang="ru-RU" sz="2000" dirty="0">
                <a:latin typeface="NotoSerif"/>
              </a:rPr>
              <a:t> сказав:</a:t>
            </a:r>
          </a:p>
          <a:p>
            <a:r>
              <a:rPr lang="ru-RU" sz="2000" dirty="0">
                <a:latin typeface="NotoSerif"/>
              </a:rPr>
              <a:t>— </a:t>
            </a:r>
            <a:r>
              <a:rPr lang="ru-RU" sz="2000" dirty="0" err="1">
                <a:latin typeface="NotoSerif"/>
              </a:rPr>
              <a:t>Він</a:t>
            </a:r>
            <a:r>
              <a:rPr lang="ru-RU" sz="2000" dirty="0">
                <a:latin typeface="NotoSerif"/>
              </a:rPr>
              <a:t> не </a:t>
            </a:r>
            <a:r>
              <a:rPr lang="ru-RU" sz="2000" dirty="0" err="1">
                <a:latin typeface="NotoSerif"/>
              </a:rPr>
              <a:t>може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повірити</a:t>
            </a:r>
            <a:r>
              <a:rPr lang="ru-RU" sz="2000" dirty="0">
                <a:latin typeface="NotoSerif"/>
              </a:rPr>
              <a:t>, </a:t>
            </a:r>
            <a:r>
              <a:rPr lang="ru-RU" sz="2000" dirty="0" err="1">
                <a:latin typeface="NotoSerif"/>
              </a:rPr>
              <a:t>що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його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високість</a:t>
            </a:r>
            <a:r>
              <a:rPr lang="ru-RU" sz="2000" dirty="0">
                <a:latin typeface="NotoSerif"/>
              </a:rPr>
              <a:t> вчинив </a:t>
            </a:r>
            <a:r>
              <a:rPr lang="ru-RU" sz="2000" dirty="0" err="1">
                <a:latin typeface="NotoSerif"/>
              </a:rPr>
              <a:t>цей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напад</a:t>
            </a:r>
            <a:r>
              <a:rPr lang="ru-RU" sz="2000" dirty="0">
                <a:latin typeface="NotoSerif"/>
              </a:rPr>
              <a:t>.</a:t>
            </a:r>
          </a:p>
          <a:p>
            <a:r>
              <a:rPr lang="ru-RU" sz="2000" dirty="0">
                <a:latin typeface="NotoSerif"/>
              </a:rPr>
              <a:t>— </a:t>
            </a:r>
            <a:r>
              <a:rPr lang="ru-RU" sz="2000" dirty="0" err="1">
                <a:latin typeface="NotoSerif"/>
              </a:rPr>
              <a:t>Еге</a:t>
            </a:r>
            <a:r>
              <a:rPr lang="ru-RU" sz="2000" dirty="0">
                <a:latin typeface="NotoSerif"/>
              </a:rPr>
              <a:t> ж, — сказала сержант.</a:t>
            </a:r>
          </a:p>
          <a:p>
            <a:r>
              <a:rPr lang="ru-RU" sz="2000" dirty="0">
                <a:latin typeface="NotoSerif"/>
              </a:rPr>
              <a:t>— Схоже, </a:t>
            </a:r>
            <a:r>
              <a:rPr lang="ru-RU" sz="2000" dirty="0" err="1">
                <a:latin typeface="NotoSerif"/>
              </a:rPr>
              <a:t>йому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дуже</a:t>
            </a:r>
            <a:r>
              <a:rPr lang="ru-RU" sz="2000" dirty="0">
                <a:latin typeface="NotoSerif"/>
              </a:rPr>
              <a:t> сильно </a:t>
            </a:r>
            <a:r>
              <a:rPr lang="ru-RU" sz="2000" dirty="0" err="1">
                <a:latin typeface="NotoSerif"/>
              </a:rPr>
              <a:t>дісталося</a:t>
            </a:r>
            <a:r>
              <a:rPr lang="ru-RU" sz="2000" dirty="0">
                <a:latin typeface="NotoSerif"/>
              </a:rPr>
              <a:t> по </a:t>
            </a:r>
            <a:r>
              <a:rPr lang="ru-RU" sz="2000" dirty="0" err="1">
                <a:latin typeface="NotoSerif"/>
              </a:rPr>
              <a:t>голові</a:t>
            </a:r>
            <a:r>
              <a:rPr lang="ru-RU" sz="2000" dirty="0">
                <a:latin typeface="NotoSerif"/>
              </a:rPr>
              <a:t>, — </a:t>
            </a:r>
            <a:r>
              <a:rPr lang="ru-RU" sz="2000" dirty="0" err="1">
                <a:latin typeface="NotoSerif"/>
              </a:rPr>
              <a:t>продовжував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Вільям</a:t>
            </a:r>
            <a:r>
              <a:rPr lang="ru-RU" sz="2000" dirty="0">
                <a:latin typeface="NotoSerif"/>
              </a:rPr>
              <a:t>.</a:t>
            </a:r>
          </a:p>
          <a:p>
            <a:r>
              <a:rPr lang="ru-RU" sz="2000" dirty="0">
                <a:latin typeface="NotoSerif"/>
              </a:rPr>
              <a:t>— Он як?</a:t>
            </a:r>
          </a:p>
          <a:p>
            <a:r>
              <a:rPr lang="ru-RU" sz="2000" dirty="0">
                <a:latin typeface="NotoSerif"/>
              </a:rPr>
              <a:t>— </a:t>
            </a:r>
            <a:r>
              <a:rPr lang="ru-RU" sz="2000" dirty="0" err="1">
                <a:latin typeface="NotoSerif"/>
              </a:rPr>
              <a:t>Послухайте</a:t>
            </a:r>
            <a:r>
              <a:rPr lang="ru-RU" sz="2000" dirty="0">
                <a:latin typeface="NotoSerif"/>
              </a:rPr>
              <a:t>, </a:t>
            </a:r>
            <a:r>
              <a:rPr lang="ru-RU" sz="2000" dirty="0" err="1">
                <a:latin typeface="NotoSerif"/>
              </a:rPr>
              <a:t>навіть</a:t>
            </a:r>
            <a:r>
              <a:rPr lang="ru-RU" sz="2000" dirty="0">
                <a:latin typeface="NotoSerif"/>
              </a:rPr>
              <a:t> я </a:t>
            </a:r>
            <a:r>
              <a:rPr lang="ru-RU" sz="2000" dirty="0" err="1">
                <a:latin typeface="NotoSerif"/>
              </a:rPr>
              <a:t>бачу</a:t>
            </a:r>
            <a:r>
              <a:rPr lang="ru-RU" sz="2000" dirty="0">
                <a:latin typeface="NotoSerif"/>
              </a:rPr>
              <a:t>, </a:t>
            </a:r>
            <a:r>
              <a:rPr lang="ru-RU" sz="2000" dirty="0" err="1">
                <a:latin typeface="NotoSerif"/>
              </a:rPr>
              <a:t>що</a:t>
            </a:r>
            <a:r>
              <a:rPr lang="ru-RU" sz="2000" dirty="0">
                <a:latin typeface="NotoSerif"/>
              </a:rPr>
              <a:t> тут </a:t>
            </a:r>
            <a:r>
              <a:rPr lang="ru-RU" sz="2000" dirty="0" err="1">
                <a:latin typeface="NotoSerif"/>
              </a:rPr>
              <a:t>пахне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смаленим</a:t>
            </a:r>
            <a:r>
              <a:rPr lang="ru-RU" sz="2000" dirty="0">
                <a:latin typeface="NotoSerif"/>
              </a:rPr>
              <a:t>.</a:t>
            </a:r>
          </a:p>
          <a:p>
            <a:r>
              <a:rPr lang="ru-RU" sz="2000" dirty="0">
                <a:latin typeface="NotoSerif"/>
              </a:rPr>
              <a:t>— </a:t>
            </a:r>
            <a:r>
              <a:rPr lang="ru-RU" sz="2000" dirty="0" err="1">
                <a:latin typeface="NotoSerif"/>
              </a:rPr>
              <a:t>Невже</a:t>
            </a:r>
            <a:r>
              <a:rPr lang="ru-RU" sz="2000" dirty="0">
                <a:latin typeface="NotoSerif"/>
              </a:rPr>
              <a:t>?</a:t>
            </a:r>
          </a:p>
          <a:p>
            <a:r>
              <a:rPr lang="ru-RU" sz="2000" dirty="0">
                <a:latin typeface="NotoSerif"/>
              </a:rPr>
              <a:t>— </a:t>
            </a:r>
            <a:r>
              <a:rPr lang="ru-RU" sz="2000" i="1" dirty="0" err="1">
                <a:latin typeface="NotoSerif-Italic"/>
              </a:rPr>
              <a:t>Авжеж</a:t>
            </a:r>
            <a:r>
              <a:rPr lang="ru-RU" sz="2000" dirty="0">
                <a:latin typeface="NotoSerif"/>
              </a:rPr>
              <a:t>, — сказав </a:t>
            </a:r>
            <a:r>
              <a:rPr lang="ru-RU" sz="2000" dirty="0" err="1">
                <a:latin typeface="NotoSerif"/>
              </a:rPr>
              <a:t>Вільям</a:t>
            </a:r>
            <a:r>
              <a:rPr lang="ru-RU" sz="2000" dirty="0">
                <a:latin typeface="NotoSerif"/>
              </a:rPr>
              <a:t>. — А </a:t>
            </a:r>
            <a:r>
              <a:rPr lang="ru-RU" sz="2000" dirty="0" err="1">
                <a:latin typeface="NotoSerif"/>
              </a:rPr>
              <a:t>ви</a:t>
            </a:r>
            <a:r>
              <a:rPr lang="ru-RU" sz="2000" dirty="0">
                <a:latin typeface="NotoSerif"/>
              </a:rPr>
              <a:t>, </a:t>
            </a:r>
            <a:r>
              <a:rPr lang="ru-RU" sz="2000" dirty="0" err="1">
                <a:latin typeface="NotoSerif"/>
              </a:rPr>
              <a:t>мабуть</a:t>
            </a:r>
            <a:r>
              <a:rPr lang="ru-RU" sz="2000" dirty="0">
                <a:latin typeface="NotoSerif"/>
              </a:rPr>
              <a:t>, брали </a:t>
            </a:r>
            <a:r>
              <a:rPr lang="ru-RU" sz="2000" dirty="0" err="1">
                <a:latin typeface="NotoSerif"/>
              </a:rPr>
              <a:t>курси</a:t>
            </a:r>
            <a:r>
              <a:rPr lang="ru-RU" sz="2000" dirty="0">
                <a:latin typeface="NotoSerif"/>
              </a:rPr>
              <a:t> </a:t>
            </a:r>
            <a:r>
              <a:rPr lang="ru-RU" sz="2000" dirty="0" err="1">
                <a:latin typeface="NotoSerif"/>
              </a:rPr>
              <a:t>спілкування</a:t>
            </a:r>
            <a:r>
              <a:rPr lang="ru-RU" sz="2000" dirty="0">
                <a:latin typeface="NotoSerif"/>
              </a:rPr>
              <a:t> у пана </a:t>
            </a:r>
            <a:r>
              <a:rPr lang="ru-RU" sz="2000" dirty="0" err="1">
                <a:latin typeface="NotoSerif"/>
              </a:rPr>
              <a:t>Ваймза</a:t>
            </a:r>
            <a:r>
              <a:rPr lang="ru-RU" sz="2000" dirty="0">
                <a:latin typeface="NotoSerif"/>
              </a:rPr>
              <a:t>?</a:t>
            </a:r>
          </a:p>
          <a:p>
            <a:r>
              <a:rPr lang="ru-RU" sz="2000" dirty="0">
                <a:latin typeface="NotoSerif"/>
              </a:rPr>
              <a:t>— </a:t>
            </a:r>
            <a:r>
              <a:rPr lang="ru-RU" sz="2000" dirty="0" err="1">
                <a:latin typeface="NotoSerif"/>
              </a:rPr>
              <a:t>Думаєте</a:t>
            </a:r>
            <a:r>
              <a:rPr lang="ru-RU" sz="2000" dirty="0">
                <a:latin typeface="NotoSerif"/>
              </a:rPr>
              <a:t>?</a:t>
            </a:r>
          </a:p>
          <a:p>
            <a:r>
              <a:rPr lang="ru-RU" sz="2000" dirty="0">
                <a:latin typeface="NotoSerif"/>
              </a:rPr>
              <a:t>— </a:t>
            </a:r>
            <a:r>
              <a:rPr lang="ru-RU" sz="2000" dirty="0" err="1">
                <a:latin typeface="NotoSerif"/>
              </a:rPr>
              <a:t>Відданість</a:t>
            </a:r>
            <a:r>
              <a:rPr lang="ru-RU" sz="2000" dirty="0">
                <a:latin typeface="NotoSerif"/>
              </a:rPr>
              <a:t> — </a:t>
            </a:r>
            <a:r>
              <a:rPr lang="ru-RU" sz="2000" dirty="0" err="1">
                <a:latin typeface="NotoSerif"/>
              </a:rPr>
              <a:t>чудова</a:t>
            </a:r>
            <a:r>
              <a:rPr lang="ru-RU" sz="2000" dirty="0">
                <a:latin typeface="NotoSerif"/>
              </a:rPr>
              <a:t> риса.</a:t>
            </a:r>
          </a:p>
          <a:p>
            <a:r>
              <a:rPr lang="ru-RU" sz="2000" dirty="0">
                <a:latin typeface="NotoSerif"/>
              </a:rPr>
              <a:t>— </a:t>
            </a:r>
            <a:r>
              <a:rPr lang="ru-RU" sz="2000" dirty="0" err="1">
                <a:latin typeface="NotoSerif"/>
              </a:rPr>
              <a:t>Справді</a:t>
            </a:r>
            <a:r>
              <a:rPr lang="ru-RU" sz="2000" dirty="0">
                <a:latin typeface="NotoSerif"/>
              </a:rPr>
              <a:t>? </a:t>
            </a:r>
            <a:r>
              <a:rPr lang="ru-RU" sz="2000" dirty="0" err="1">
                <a:latin typeface="NotoSerif"/>
              </a:rPr>
              <a:t>Вихід</a:t>
            </a:r>
            <a:r>
              <a:rPr lang="ru-RU" sz="2000" dirty="0">
                <a:latin typeface="NotoSerif"/>
              </a:rPr>
              <a:t> — тут.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036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63D347-5C37-40BE-892D-C51D2867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864" y="0"/>
            <a:ext cx="631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0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100C2C-82C8-4E95-B376-2E3E8F5CC400}"/>
              </a:ext>
            </a:extLst>
          </p:cNvPr>
          <p:cNvSpPr txBox="1"/>
          <p:nvPr/>
        </p:nvSpPr>
        <p:spPr>
          <a:xfrm>
            <a:off x="940190" y="126609"/>
            <a:ext cx="103116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Граматична трансформація (заміна) </a:t>
            </a:r>
            <a:r>
              <a:rPr lang="uk-UA" dirty="0"/>
              <a:t>– перекладацький прийом: граматична одиниця ТО передається в ТП граматичною одиницею МП </a:t>
            </a:r>
            <a:r>
              <a:rPr lang="uk-UA" b="1" dirty="0"/>
              <a:t>з іншим категоріальним значенням</a:t>
            </a:r>
            <a:r>
              <a:rPr lang="uk-UA" dirty="0"/>
              <a:t>.</a:t>
            </a:r>
          </a:p>
          <a:p>
            <a:pPr algn="ctr"/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Заміна частин мови (конверсія) </a:t>
            </a:r>
          </a:p>
          <a:p>
            <a:r>
              <a:rPr lang="en-US" b="1" dirty="0"/>
              <a:t>N – V </a:t>
            </a:r>
            <a:r>
              <a:rPr lang="en-US" dirty="0"/>
              <a:t>(It is our hope that the agreement will be reached by Friday – </a:t>
            </a:r>
            <a:r>
              <a:rPr lang="uk-UA" dirty="0"/>
              <a:t>Ми сподіваємося, що …)</a:t>
            </a:r>
          </a:p>
          <a:p>
            <a:r>
              <a:rPr lang="en-US" b="1" dirty="0" err="1"/>
              <a:t>N+er</a:t>
            </a:r>
            <a:r>
              <a:rPr lang="en-US" b="1" dirty="0"/>
              <a:t> – V </a:t>
            </a:r>
            <a:r>
              <a:rPr lang="en-US" dirty="0"/>
              <a:t>He is a poor swimmer.</a:t>
            </a:r>
          </a:p>
          <a:p>
            <a:r>
              <a:rPr lang="en-US" b="1" dirty="0"/>
              <a:t>Adj – N </a:t>
            </a:r>
            <a:r>
              <a:rPr lang="en-US" dirty="0"/>
              <a:t>Australian prosperity was followed by a slump – </a:t>
            </a:r>
            <a:r>
              <a:rPr lang="uk-UA" dirty="0"/>
              <a:t>Процвітання (добробут?) Австралії…</a:t>
            </a:r>
          </a:p>
          <a:p>
            <a:r>
              <a:rPr lang="en-US" b="1" dirty="0" err="1"/>
              <a:t>Pron</a:t>
            </a:r>
            <a:r>
              <a:rPr lang="en-US" b="1" dirty="0"/>
              <a:t> – N  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4838BA-B4A7-4755-9B49-201BFEA8F334}"/>
              </a:ext>
            </a:extLst>
          </p:cNvPr>
          <p:cNvSpPr/>
          <p:nvPr/>
        </p:nvSpPr>
        <p:spPr>
          <a:xfrm>
            <a:off x="541605" y="2157934"/>
            <a:ext cx="107102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Sabon LT Std"/>
            </a:endParaRPr>
          </a:p>
          <a:p>
            <a:pPr algn="just"/>
            <a:r>
              <a:rPr lang="en-US" sz="2000" dirty="0">
                <a:latin typeface="Sabon LT Std"/>
              </a:rPr>
              <a:t>I mounted two flights of stairs, tapped lightly on a door, and walked in without waiting for encouragement. </a:t>
            </a:r>
            <a:r>
              <a:rPr lang="en-US" sz="2000" b="1" dirty="0" err="1">
                <a:latin typeface="Sabon LT Std"/>
              </a:rPr>
              <a:t>Mrs</a:t>
            </a:r>
            <a:r>
              <a:rPr lang="en-US" sz="2000" b="1" dirty="0">
                <a:latin typeface="Sabon LT Std"/>
              </a:rPr>
              <a:t> Oliver’s </a:t>
            </a:r>
            <a:r>
              <a:rPr lang="en-US" sz="2000" dirty="0">
                <a:latin typeface="Sabon LT Std"/>
              </a:rPr>
              <a:t>workroom was a good-sized room, the walls papered with exotic birds nesting in tropical foliage. </a:t>
            </a:r>
            <a:r>
              <a:rPr lang="en-US" sz="2000" b="1" dirty="0" err="1">
                <a:latin typeface="Sabon LT Std"/>
              </a:rPr>
              <a:t>Mrs</a:t>
            </a:r>
            <a:r>
              <a:rPr lang="en-US" sz="2000" b="1" dirty="0">
                <a:latin typeface="Sabon LT Std"/>
              </a:rPr>
              <a:t> Oliver </a:t>
            </a:r>
            <a:r>
              <a:rPr lang="en-US" sz="2000" dirty="0">
                <a:latin typeface="Sabon LT Std"/>
              </a:rPr>
              <a:t>herself, in a state apparently bordering on insanity, was prowling round the room, muttering to herself. </a:t>
            </a:r>
            <a:r>
              <a:rPr lang="en-US" sz="2000" b="1" dirty="0">
                <a:latin typeface="Sabon LT Std"/>
              </a:rPr>
              <a:t>She</a:t>
            </a:r>
            <a:r>
              <a:rPr lang="en-US" sz="2000" dirty="0">
                <a:latin typeface="Sabon LT Std"/>
              </a:rPr>
              <a:t> threw me a brief uninterested glance and continued to prowl. Her eyes, unfocused, swept round the walls, glanced out of the window, and occasionally closed in what appeared to be a spasm of agony. </a:t>
            </a:r>
          </a:p>
          <a:p>
            <a:pPr algn="just"/>
            <a:r>
              <a:rPr lang="en-US" sz="2000" dirty="0">
                <a:latin typeface="Sabon LT Std"/>
              </a:rPr>
              <a:t>‘But why,’ demanded </a:t>
            </a:r>
            <a:r>
              <a:rPr lang="en-US" sz="2000" b="1" dirty="0" err="1">
                <a:latin typeface="Sabon LT Std"/>
              </a:rPr>
              <a:t>Mrs</a:t>
            </a:r>
            <a:r>
              <a:rPr lang="en-US" sz="2000" b="1" dirty="0">
                <a:latin typeface="Sabon LT Std"/>
              </a:rPr>
              <a:t> Oliver </a:t>
            </a:r>
            <a:r>
              <a:rPr lang="en-US" sz="2000" dirty="0">
                <a:latin typeface="Sabon LT Std"/>
              </a:rPr>
              <a:t>of the universe, ‘why doesn’t the idiot say at once that </a:t>
            </a:r>
            <a:r>
              <a:rPr lang="en-US" sz="2000" b="1" dirty="0">
                <a:solidFill>
                  <a:srgbClr val="FF0000"/>
                </a:solidFill>
                <a:latin typeface="Sabon LT Std"/>
              </a:rPr>
              <a:t>he</a:t>
            </a:r>
            <a:r>
              <a:rPr lang="en-US" sz="2000" dirty="0">
                <a:latin typeface="Sabon LT Std"/>
              </a:rPr>
              <a:t> </a:t>
            </a:r>
            <a:r>
              <a:rPr lang="en-US" sz="2000" i="1" dirty="0">
                <a:latin typeface="Sabon LT Std"/>
              </a:rPr>
              <a:t>saw </a:t>
            </a:r>
            <a:r>
              <a:rPr lang="en-US" sz="2000" dirty="0">
                <a:latin typeface="Sabon LT Std"/>
              </a:rPr>
              <a:t>the cockatoo? Why shouldn’t </a:t>
            </a:r>
            <a:r>
              <a:rPr lang="en-US" sz="2000" b="1" dirty="0">
                <a:solidFill>
                  <a:srgbClr val="FF0000"/>
                </a:solidFill>
                <a:latin typeface="Sabon LT Std"/>
              </a:rPr>
              <a:t>he</a:t>
            </a:r>
            <a:r>
              <a:rPr lang="en-US" sz="2000" dirty="0">
                <a:latin typeface="Sabon LT Std"/>
              </a:rPr>
              <a:t>? </a:t>
            </a:r>
            <a:r>
              <a:rPr lang="en-US" sz="2000" b="1" dirty="0">
                <a:solidFill>
                  <a:srgbClr val="FF0000"/>
                </a:solidFill>
                <a:latin typeface="Sabon LT Std"/>
              </a:rPr>
              <a:t>He</a:t>
            </a:r>
            <a:r>
              <a:rPr lang="en-US" sz="2000" dirty="0">
                <a:latin typeface="Sabon LT Std"/>
              </a:rPr>
              <a:t> couldn’t have helped seeing it! But if </a:t>
            </a:r>
            <a:r>
              <a:rPr lang="en-US" sz="2000" b="1" dirty="0">
                <a:solidFill>
                  <a:srgbClr val="FF0000"/>
                </a:solidFill>
                <a:latin typeface="Sabon LT Std"/>
              </a:rPr>
              <a:t>he</a:t>
            </a:r>
            <a:r>
              <a:rPr lang="en-US" sz="2000" dirty="0">
                <a:latin typeface="Sabon LT Std"/>
              </a:rPr>
              <a:t> </a:t>
            </a:r>
            <a:r>
              <a:rPr lang="en-US" sz="2000" i="1" dirty="0">
                <a:latin typeface="Sabon LT Std"/>
              </a:rPr>
              <a:t>does </a:t>
            </a:r>
            <a:r>
              <a:rPr lang="en-US" sz="2000" dirty="0">
                <a:latin typeface="Sabon LT Std"/>
              </a:rPr>
              <a:t>mention </a:t>
            </a:r>
            <a:r>
              <a:rPr lang="en-US" sz="2000" b="1" dirty="0">
                <a:solidFill>
                  <a:srgbClr val="FF0000"/>
                </a:solidFill>
                <a:latin typeface="Sabon LT Std"/>
              </a:rPr>
              <a:t>it, it </a:t>
            </a:r>
            <a:r>
              <a:rPr lang="en-US" sz="2000" dirty="0">
                <a:latin typeface="Sabon LT Std"/>
              </a:rPr>
              <a:t>ruins everything. There must be a way . . . there must be . . .’ </a:t>
            </a:r>
          </a:p>
          <a:p>
            <a:pPr algn="just"/>
            <a:r>
              <a:rPr lang="en-US" sz="2000" b="1" dirty="0">
                <a:latin typeface="Sabon LT Std"/>
              </a:rPr>
              <a:t>She</a:t>
            </a:r>
            <a:r>
              <a:rPr lang="en-US" sz="2000" dirty="0">
                <a:latin typeface="Sabon LT Std"/>
              </a:rPr>
              <a:t> groaned, ran </a:t>
            </a:r>
            <a:r>
              <a:rPr lang="en-US" sz="2000" b="1" dirty="0">
                <a:latin typeface="Sabon LT Std"/>
              </a:rPr>
              <a:t>her</a:t>
            </a:r>
            <a:r>
              <a:rPr lang="en-US" sz="2000" dirty="0">
                <a:latin typeface="Sabon LT Std"/>
              </a:rPr>
              <a:t> fingers through </a:t>
            </a:r>
            <a:r>
              <a:rPr lang="en-US" sz="2000" b="1" dirty="0">
                <a:latin typeface="Sabon LT Std"/>
              </a:rPr>
              <a:t>her </a:t>
            </a:r>
            <a:r>
              <a:rPr lang="en-US" sz="2000" dirty="0">
                <a:latin typeface="Sabon LT Std"/>
              </a:rPr>
              <a:t>short grey hair and clutched it in a frenzied hand. Then, looking at me with suddenly focused eyes, </a:t>
            </a:r>
            <a:r>
              <a:rPr lang="en-US" sz="2000" b="1" dirty="0">
                <a:latin typeface="Sabon LT Std"/>
              </a:rPr>
              <a:t>she said</a:t>
            </a:r>
            <a:r>
              <a:rPr lang="en-US" sz="2000" dirty="0">
                <a:latin typeface="Sabon LT Std"/>
              </a:rPr>
              <a:t>, ‘Hallo, Mark. I’m going mad,’ and resumed </a:t>
            </a:r>
            <a:r>
              <a:rPr lang="en-US" sz="2000" b="1" dirty="0">
                <a:latin typeface="Sabon LT Std"/>
              </a:rPr>
              <a:t>her</a:t>
            </a:r>
            <a:r>
              <a:rPr lang="en-US" sz="2000" dirty="0">
                <a:latin typeface="Sabon LT Std"/>
              </a:rPr>
              <a:t> complaint. </a:t>
            </a:r>
            <a:r>
              <a:rPr lang="uk-UA" sz="2000" dirty="0">
                <a:latin typeface="Sabon LT Std"/>
              </a:rPr>
              <a:t> (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bon LT Std"/>
              </a:rPr>
              <a:t>Agatha Christie, The Pale Horse</a:t>
            </a:r>
            <a:r>
              <a:rPr lang="en-US" sz="2000" dirty="0">
                <a:latin typeface="Sabon LT Std"/>
              </a:rPr>
              <a:t>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33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A2E4C-5E81-4171-87D3-FA58B001E087}"/>
              </a:ext>
            </a:extLst>
          </p:cNvPr>
          <p:cNvSpPr txBox="1"/>
          <p:nvPr/>
        </p:nvSpPr>
        <p:spPr>
          <a:xfrm>
            <a:off x="178192" y="0"/>
            <a:ext cx="113713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Заміна членів речення при перекладі</a:t>
            </a:r>
          </a:p>
          <a:p>
            <a:r>
              <a:rPr lang="en-US" b="1" dirty="0"/>
              <a:t>Visitors</a:t>
            </a:r>
            <a:r>
              <a:rPr lang="en-US" dirty="0"/>
              <a:t> </a:t>
            </a:r>
            <a:r>
              <a:rPr lang="en-US" u="sng" dirty="0"/>
              <a:t>are requested </a:t>
            </a:r>
            <a:r>
              <a:rPr lang="en-US" dirty="0"/>
              <a:t>to leave their coats in the cloak-room.</a:t>
            </a:r>
            <a:endParaRPr lang="uk-UA" dirty="0"/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Заміна типу речення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/>
              <a:t>Складне – просте </a:t>
            </a:r>
            <a:r>
              <a:rPr lang="en-US" u="sng" dirty="0"/>
              <a:t>It was so dark </a:t>
            </a:r>
            <a:r>
              <a:rPr lang="en-US" dirty="0"/>
              <a:t>that </a:t>
            </a:r>
            <a:r>
              <a:rPr lang="en-US" u="sng" dirty="0"/>
              <a:t>I could not see </a:t>
            </a:r>
            <a:r>
              <a:rPr lang="en-US" dirty="0"/>
              <a:t>her.</a:t>
            </a:r>
            <a:endParaRPr lang="uk-UA" dirty="0"/>
          </a:p>
          <a:p>
            <a:r>
              <a:rPr lang="uk-UA" b="1" dirty="0"/>
              <a:t>Головне – підрядне</a:t>
            </a:r>
            <a:r>
              <a:rPr lang="en-US" b="1" dirty="0"/>
              <a:t> </a:t>
            </a:r>
            <a:endParaRPr lang="uk-UA" b="1" dirty="0"/>
          </a:p>
          <a:p>
            <a:r>
              <a:rPr lang="uk-UA" b="1" dirty="0"/>
              <a:t>Складнопідрядне – складносурядне </a:t>
            </a:r>
            <a:r>
              <a:rPr lang="en-US" dirty="0"/>
              <a:t>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</a:t>
            </a:r>
            <a:r>
              <a:rPr lang="uk-UA" sz="2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интаксична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перестановка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A match flared in the darkness.</a:t>
            </a:r>
            <a:endParaRPr lang="uk-UA" sz="2400" dirty="0"/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Членування речень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зовнішнє/внутрішнє)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‘Oh, I’m so selfish and neglectful, I don’t know why you put up with me,’</a:t>
            </a:r>
            <a:endParaRPr lang="uk-UA" dirty="0"/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Об’єднання речень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That was a long time ago. It seemed like 50 years ago.</a:t>
            </a:r>
            <a:endParaRPr lang="uk-UA" sz="2400" dirty="0"/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Додавання</a:t>
            </a:r>
            <a:r>
              <a:rPr lang="en-US" dirty="0"/>
              <a:t> </a:t>
            </a:r>
            <a:r>
              <a:rPr lang="en-US" sz="2400" dirty="0"/>
              <a:t>The Racing Tribe</a:t>
            </a:r>
            <a:endParaRPr lang="uk-UA" dirty="0"/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Вилучення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F58183-083C-400D-8298-99D891619E1A}"/>
              </a:ext>
            </a:extLst>
          </p:cNvPr>
          <p:cNvSpPr/>
          <p:nvPr/>
        </p:nvSpPr>
        <p:spPr>
          <a:xfrm>
            <a:off x="2335236" y="4416236"/>
            <a:ext cx="9369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Sabon LT Std"/>
              </a:rPr>
              <a:t>Bella came out of the shadows. The two women approached me. With </a:t>
            </a:r>
            <a:r>
              <a:rPr lang="en-US" sz="2800" b="1" dirty="0">
                <a:latin typeface="Sabon LT Std"/>
              </a:rPr>
              <a:t>her</a:t>
            </a:r>
            <a:r>
              <a:rPr lang="en-US" sz="2800" dirty="0">
                <a:latin typeface="Sabon LT Std"/>
              </a:rPr>
              <a:t> right hand </a:t>
            </a:r>
            <a:r>
              <a:rPr lang="en-US" sz="2800" dirty="0" err="1">
                <a:latin typeface="Sabon LT Std"/>
              </a:rPr>
              <a:t>Thyrza</a:t>
            </a:r>
            <a:r>
              <a:rPr lang="en-US" sz="2800" dirty="0">
                <a:latin typeface="Sabon LT Std"/>
              </a:rPr>
              <a:t> took my left. </a:t>
            </a:r>
            <a:r>
              <a:rPr lang="en-US" sz="2800" b="1" dirty="0">
                <a:latin typeface="Sabon LT Std"/>
              </a:rPr>
              <a:t>Her</a:t>
            </a:r>
            <a:r>
              <a:rPr lang="en-US" sz="2800" dirty="0">
                <a:latin typeface="Sabon LT Std"/>
              </a:rPr>
              <a:t> left hand took Bella’s right. Bella’s left hand found </a:t>
            </a:r>
            <a:r>
              <a:rPr lang="en-US" sz="2800" b="1" dirty="0">
                <a:latin typeface="Sabon LT Std"/>
              </a:rPr>
              <a:t>my</a:t>
            </a:r>
            <a:r>
              <a:rPr lang="en-US" sz="2800" dirty="0">
                <a:latin typeface="Sabon LT Std"/>
              </a:rPr>
              <a:t> right hand. </a:t>
            </a:r>
            <a:r>
              <a:rPr lang="en-US" sz="2800" dirty="0" err="1">
                <a:latin typeface="Sabon LT Std"/>
              </a:rPr>
              <a:t>Thyrza’s</a:t>
            </a:r>
            <a:r>
              <a:rPr lang="en-US" sz="2800" dirty="0">
                <a:latin typeface="Sabon LT Std"/>
              </a:rPr>
              <a:t> hand was dry and hard, Bella’s was cold and boneless—it felt like a slug in mine and I shivered in revulsion</a:t>
            </a:r>
            <a:r>
              <a:rPr lang="en-US" sz="3200" dirty="0">
                <a:latin typeface="Sabon LT Std"/>
              </a:rPr>
              <a:t>. 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DB6471-78DA-4BFE-A069-4BE06CFB9147}"/>
              </a:ext>
            </a:extLst>
          </p:cNvPr>
          <p:cNvSpPr/>
          <p:nvPr/>
        </p:nvSpPr>
        <p:spPr>
          <a:xfrm>
            <a:off x="8986122" y="6355228"/>
            <a:ext cx="3205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Agatha Christie, The Pale Horse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0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1D1F08-7A2A-4B76-ABF6-FBE184E71DDD}"/>
              </a:ext>
            </a:extLst>
          </p:cNvPr>
          <p:cNvSpPr/>
          <p:nvPr/>
        </p:nvSpPr>
        <p:spPr>
          <a:xfrm>
            <a:off x="928467" y="404838"/>
            <a:ext cx="1064924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>
                <a:cs typeface="Times New Roman" panose="02020603050405020304" pitchFamily="18" charset="0"/>
              </a:rPr>
              <a:t>Пасивний стан </a:t>
            </a:r>
            <a:r>
              <a:rPr lang="uk-UA" sz="2800" dirty="0">
                <a:cs typeface="Times New Roman" panose="02020603050405020304" pitchFamily="18" charset="0"/>
              </a:rPr>
              <a:t>вживається частіше, ніж в українській мові.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We are constantly being told that the English have lost their national identity – that there is no such thing as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‘Englishness’.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>
                <a:cs typeface="Times New Roman" panose="02020603050405020304" pitchFamily="18" charset="0"/>
              </a:rPr>
              <a:t>Артикл</a:t>
            </a:r>
            <a:r>
              <a:rPr lang="uk-UA" sz="2800" dirty="0">
                <a:cs typeface="Times New Roman" panose="02020603050405020304" pitchFamily="18" charset="0"/>
              </a:rPr>
              <a:t>і – контекстуальне значення, займенники </a:t>
            </a:r>
          </a:p>
          <a:p>
            <a:r>
              <a:rPr lang="uk-UA" sz="2400" i="1" dirty="0">
                <a:solidFill>
                  <a:srgbClr val="FFC000"/>
                </a:solidFill>
                <a:cs typeface="Times New Roman" panose="02020603050405020304" pitchFamily="18" charset="0"/>
              </a:rPr>
              <a:t>(див. І.В. </a:t>
            </a:r>
            <a:r>
              <a:rPr lang="uk-UA" sz="2400" i="1" dirty="0" err="1">
                <a:solidFill>
                  <a:srgbClr val="FFC000"/>
                </a:solidFill>
                <a:cs typeface="Times New Roman" panose="02020603050405020304" pitchFamily="18" charset="0"/>
              </a:rPr>
              <a:t>Корунець</a:t>
            </a:r>
            <a:r>
              <a:rPr lang="uk-UA" sz="2400" i="1" dirty="0">
                <a:solidFill>
                  <a:srgbClr val="FFC000"/>
                </a:solidFill>
                <a:cs typeface="Times New Roman" panose="02020603050405020304" pitchFamily="18" charset="0"/>
              </a:rPr>
              <a:t>, Теорія і практика перекладу. С. 208 – 221)</a:t>
            </a:r>
            <a:endParaRPr lang="ru-RU" sz="2400" i="1" dirty="0">
              <a:solidFill>
                <a:srgbClr val="FFC000"/>
              </a:solidFill>
            </a:endParaRPr>
          </a:p>
          <a:p>
            <a:r>
              <a:rPr lang="en-US" sz="2800" i="1" dirty="0"/>
              <a:t>What his sister has seen in </a:t>
            </a:r>
            <a:r>
              <a:rPr lang="en-US" sz="2800" dirty="0"/>
              <a:t>the man was </a:t>
            </a:r>
            <a:r>
              <a:rPr lang="en-US" sz="2800" i="1" dirty="0"/>
              <a:t>beyond him. </a:t>
            </a:r>
            <a:r>
              <a:rPr lang="uk-UA" sz="2800" i="1" dirty="0">
                <a:solidFill>
                  <a:srgbClr val="0070C0"/>
                </a:solidFill>
              </a:rPr>
              <a:t>Що його сестра знайшла у </a:t>
            </a:r>
            <a:r>
              <a:rPr lang="uk-UA" sz="2800" b="1" i="1" dirty="0">
                <a:solidFill>
                  <a:srgbClr val="0070C0"/>
                </a:solidFill>
              </a:rPr>
              <a:t>цьому </a:t>
            </a:r>
            <a:r>
              <a:rPr lang="uk-UA" sz="2800" i="1" dirty="0">
                <a:solidFill>
                  <a:srgbClr val="0070C0"/>
                </a:solidFill>
              </a:rPr>
              <a:t>чоловікові, він не міг збагнути</a:t>
            </a:r>
          </a:p>
          <a:p>
            <a:r>
              <a:rPr lang="en-US" sz="2800" dirty="0"/>
              <a:t>The </a:t>
            </a:r>
            <a:r>
              <a:rPr lang="en-US" sz="2800" i="1" dirty="0"/>
              <a:t>fellow behind us in the crowd was talking again. </a:t>
            </a:r>
            <a:r>
              <a:rPr lang="uk-UA" sz="2800" b="1" i="1" dirty="0">
                <a:solidFill>
                  <a:srgbClr val="0070C0"/>
                </a:solidFill>
              </a:rPr>
              <a:t>Той самий </a:t>
            </a:r>
            <a:r>
              <a:rPr lang="uk-UA" sz="2800" dirty="0">
                <a:solidFill>
                  <a:srgbClr val="0070C0"/>
                </a:solidFill>
              </a:rPr>
              <a:t>хлопець із натовпу позад нас тепер озвався знову.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i="1" dirty="0"/>
              <a:t>Не </a:t>
            </a:r>
            <a:r>
              <a:rPr lang="en-US" sz="2800" i="1" dirty="0"/>
              <a:t>looked up, and it seemed that </a:t>
            </a:r>
            <a:r>
              <a:rPr lang="en-US" sz="2800" b="1" dirty="0"/>
              <a:t>the </a:t>
            </a:r>
            <a:r>
              <a:rPr lang="en-US" sz="2800" i="1" dirty="0"/>
              <a:t>room was lifting...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0070C0"/>
                </a:solidFill>
              </a:rPr>
              <a:t>Він підвів голову і йому здалося, що </a:t>
            </a:r>
            <a:r>
              <a:rPr lang="uk-UA" sz="2800" b="1" dirty="0">
                <a:solidFill>
                  <a:srgbClr val="0070C0"/>
                </a:solidFill>
              </a:rPr>
              <a:t>вся </a:t>
            </a:r>
            <a:r>
              <a:rPr lang="uk-UA" sz="2800" dirty="0">
                <a:solidFill>
                  <a:srgbClr val="0070C0"/>
                </a:solidFill>
              </a:rPr>
              <a:t>кімната ходить ходором...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7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567270-C0C5-4943-92AE-C3AFB6C3DC9C}"/>
              </a:ext>
            </a:extLst>
          </p:cNvPr>
          <p:cNvSpPr/>
          <p:nvPr/>
        </p:nvSpPr>
        <p:spPr>
          <a:xfrm>
            <a:off x="4351578" y="219780"/>
            <a:ext cx="3094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Асиндетичні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іменників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6927FF-D49A-4A1C-93FD-43ED6FF3CC3E}"/>
              </a:ext>
            </a:extLst>
          </p:cNvPr>
          <p:cNvSpPr/>
          <p:nvPr/>
        </p:nvSpPr>
        <p:spPr>
          <a:xfrm>
            <a:off x="309489" y="589112"/>
            <a:ext cx="11619914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Asyndetic noun clusters</a:t>
            </a:r>
          </a:p>
          <a:p>
            <a:pPr algn="ctr"/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Асиндетичні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іменників (безсполучникові атрибутивні)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І.В. </a:t>
            </a:r>
            <a:r>
              <a:rPr lang="uk-UA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Корунець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Теорія і практика перекладу. С. 225– 240 +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додатково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word-groups consisting of two, three or more nouns (functionally equivalent to word-groups) </a:t>
            </a:r>
            <a:endParaRPr lang="uk-U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yarn production, yarn production figures; the House of Commons debate; mother and child care. New Deal and Great Society programs.’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board members </a:t>
            </a:r>
            <a:r>
              <a:rPr lang="uk-UA" sz="2400" dirty="0">
                <a:solidFill>
                  <a:srgbClr val="0070C0"/>
                </a:solidFill>
              </a:rPr>
              <a:t>члени правління</a:t>
            </a:r>
            <a:r>
              <a:rPr lang="uk-UA" sz="2400" dirty="0"/>
              <a:t>; </a:t>
            </a:r>
            <a:r>
              <a:rPr lang="en-US" sz="2400" i="1" dirty="0"/>
              <a:t>economy regime </a:t>
            </a:r>
            <a:r>
              <a:rPr lang="uk-UA" sz="2400" dirty="0">
                <a:solidFill>
                  <a:srgbClr val="0070C0"/>
                </a:solidFill>
              </a:rPr>
              <a:t>режим економії</a:t>
            </a:r>
            <a:r>
              <a:rPr lang="uk-UA" sz="2400" dirty="0"/>
              <a:t>; </a:t>
            </a:r>
            <a:r>
              <a:rPr lang="en-US" sz="2400" i="1" dirty="0"/>
              <a:t>policy change </a:t>
            </a:r>
            <a:r>
              <a:rPr lang="uk-UA" sz="2400" dirty="0">
                <a:solidFill>
                  <a:srgbClr val="0070C0"/>
                </a:solidFill>
              </a:rPr>
              <a:t>зміна політики</a:t>
            </a:r>
            <a:r>
              <a:rPr lang="uk-UA" sz="2400" dirty="0"/>
              <a:t>;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dinner-time break </a:t>
            </a:r>
            <a:r>
              <a:rPr lang="uk-UA" sz="2400" dirty="0">
                <a:solidFill>
                  <a:srgbClr val="0070C0"/>
                </a:solidFill>
              </a:rPr>
              <a:t>обідня перерва/перерва на обід</a:t>
            </a:r>
            <a:r>
              <a:rPr lang="uk-UA" sz="2400" dirty="0"/>
              <a:t>; </a:t>
            </a:r>
            <a:r>
              <a:rPr lang="en-US" sz="2400" i="1" dirty="0"/>
              <a:t>school reform </a:t>
            </a:r>
            <a:r>
              <a:rPr lang="uk-UA" sz="2400" dirty="0">
                <a:solidFill>
                  <a:srgbClr val="0070C0"/>
                </a:solidFill>
              </a:rPr>
              <a:t>шкільна реформа/ реформа школи</a:t>
            </a:r>
            <a:r>
              <a:rPr lang="uk-UA" sz="2400" dirty="0"/>
              <a:t>; </a:t>
            </a:r>
            <a:r>
              <a:rPr lang="en-US" sz="2400" i="1" dirty="0"/>
              <a:t>student groups </a:t>
            </a:r>
            <a:r>
              <a:rPr lang="uk-UA" sz="2400" dirty="0">
                <a:solidFill>
                  <a:srgbClr val="0070C0"/>
                </a:solidFill>
              </a:rPr>
              <a:t>студентські групи/групи студентів</a:t>
            </a:r>
            <a:r>
              <a:rPr lang="uk-UA" sz="2400" dirty="0"/>
              <a:t>;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nine-men </a:t>
            </a:r>
            <a:r>
              <a:rPr lang="en-US" sz="2400" i="1" dirty="0" err="1"/>
              <a:t>defence</a:t>
            </a:r>
            <a:r>
              <a:rPr lang="en-US" sz="2400" i="1" dirty="0"/>
              <a:t> </a:t>
            </a:r>
            <a:r>
              <a:rPr lang="uk-UA" sz="2400" dirty="0">
                <a:solidFill>
                  <a:srgbClr val="0070C0"/>
                </a:solidFill>
              </a:rPr>
              <a:t>захист із 9 гравців</a:t>
            </a:r>
            <a:r>
              <a:rPr lang="uk-UA" sz="2400" dirty="0"/>
              <a:t>; </a:t>
            </a:r>
            <a:r>
              <a:rPr lang="en-US" sz="2400" i="1" dirty="0"/>
              <a:t>two-thirds majority </a:t>
            </a:r>
            <a:r>
              <a:rPr lang="uk-UA" sz="2400" dirty="0">
                <a:solidFill>
                  <a:srgbClr val="0070C0"/>
                </a:solidFill>
              </a:rPr>
              <a:t>більшість у дві третини голосів</a:t>
            </a:r>
            <a:r>
              <a:rPr lang="uk-UA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the ten-</a:t>
            </a:r>
            <a:r>
              <a:rPr lang="en-US" sz="2400" i="1" dirty="0" err="1"/>
              <a:t>kilometre</a:t>
            </a:r>
            <a:r>
              <a:rPr lang="en-US" sz="2400" i="1" dirty="0"/>
              <a:t> in­ternational road race </a:t>
            </a:r>
            <a:r>
              <a:rPr lang="uk-UA" sz="2400" dirty="0">
                <a:solidFill>
                  <a:srgbClr val="0070C0"/>
                </a:solidFill>
              </a:rPr>
              <a:t>міжнародні змагання з бігу на 10-кілометрову дистанцію;</a:t>
            </a:r>
            <a:endParaRPr lang="ru-RU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Scottish </a:t>
            </a:r>
            <a:r>
              <a:rPr lang="en-US" sz="2400" dirty="0" err="1"/>
              <a:t>Labour</a:t>
            </a:r>
            <a:r>
              <a:rPr lang="en-US" sz="2400" dirty="0"/>
              <a:t> Party resolution </a:t>
            </a:r>
            <a:r>
              <a:rPr lang="uk-UA" sz="2400" dirty="0">
                <a:solidFill>
                  <a:srgbClr val="0070C0"/>
                </a:solidFill>
              </a:rPr>
              <a:t>резолюція лейбористської партії Шотландії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Warsaw proposals</a:t>
            </a:r>
            <a:r>
              <a:rPr lang="uk-UA" sz="2400" dirty="0"/>
              <a:t> </a:t>
            </a:r>
            <a:r>
              <a:rPr lang="ru-RU" sz="2400" dirty="0" err="1">
                <a:solidFill>
                  <a:srgbClr val="0070C0"/>
                </a:solidFill>
                <a:latin typeface="Tw Cen MT" panose="020B0602020104020603" pitchFamily="34" charset="0"/>
              </a:rPr>
              <a:t>варшавські</a:t>
            </a:r>
            <a:r>
              <a:rPr lang="ru-RU" sz="2400" dirty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w Cen MT" panose="020B0602020104020603" pitchFamily="34" charset="0"/>
              </a:rPr>
              <a:t>пропозиції</a:t>
            </a:r>
            <a:r>
              <a:rPr lang="ru-RU" sz="2400" dirty="0">
                <a:solidFill>
                  <a:srgbClr val="0070C0"/>
                </a:solidFill>
                <a:latin typeface="Tw Cen MT" panose="020B0602020104020603" pitchFamily="34" charset="0"/>
              </a:rPr>
              <a:t> </a:t>
            </a:r>
            <a:r>
              <a:rPr lang="ru-RU" sz="2400" i="1" dirty="0">
                <a:solidFill>
                  <a:srgbClr val="0070C0"/>
                </a:solidFill>
                <a:latin typeface="Tw Cen MT" panose="020B0602020104020603" pitchFamily="34" charset="0"/>
              </a:rPr>
              <a:t>(</a:t>
            </a:r>
            <a:r>
              <a:rPr lang="ru-RU" sz="2400" i="1" dirty="0" err="1">
                <a:solidFill>
                  <a:srgbClr val="0070C0"/>
                </a:solidFill>
                <a:latin typeface="Tw Cen MT" panose="020B0602020104020603" pitchFamily="34" charset="0"/>
              </a:rPr>
              <a:t>зроблені</a:t>
            </a:r>
            <a:r>
              <a:rPr lang="ru-RU" sz="2400" i="1" dirty="0">
                <a:solidFill>
                  <a:srgbClr val="0070C0"/>
                </a:solidFill>
                <a:latin typeface="Tw Cen MT" panose="020B0602020104020603" pitchFamily="34" charset="0"/>
              </a:rPr>
              <a:t> у </a:t>
            </a:r>
            <a:r>
              <a:rPr lang="ru-RU" sz="2400" i="1" dirty="0" err="1">
                <a:solidFill>
                  <a:srgbClr val="0070C0"/>
                </a:solidFill>
                <a:latin typeface="Tw Cen MT" panose="020B0602020104020603" pitchFamily="34" charset="0"/>
              </a:rPr>
              <a:t>Варшаві</a:t>
            </a:r>
            <a:r>
              <a:rPr lang="ru-RU" sz="2400" i="1" dirty="0">
                <a:solidFill>
                  <a:srgbClr val="0070C0"/>
                </a:solidFill>
                <a:latin typeface="Tw Cen MT" panose="020B0602020104020603" pitchFamily="34" charset="0"/>
              </a:rPr>
              <a:t>) /</a:t>
            </a:r>
            <a:r>
              <a:rPr lang="ru-RU" sz="2400" dirty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w Cen MT" panose="020B0602020104020603" pitchFamily="34" charset="0"/>
              </a:rPr>
              <a:t>пропозиції</a:t>
            </a:r>
            <a:r>
              <a:rPr lang="ru-RU" sz="2400" dirty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w Cen MT" panose="020B0602020104020603" pitchFamily="34" charset="0"/>
              </a:rPr>
              <a:t>Варшави</a:t>
            </a:r>
            <a:r>
              <a:rPr lang="ru-RU" sz="2400" dirty="0">
                <a:solidFill>
                  <a:srgbClr val="0070C0"/>
                </a:solidFill>
                <a:latin typeface="Tw Cen MT" panose="020B0602020104020603" pitchFamily="34" charset="0"/>
              </a:rPr>
              <a:t> </a:t>
            </a:r>
            <a:r>
              <a:rPr lang="ru-RU" sz="2400" i="1" dirty="0">
                <a:solidFill>
                  <a:srgbClr val="0070C0"/>
                </a:solidFill>
                <a:latin typeface="Tw Cen MT" panose="020B0602020104020603" pitchFamily="34" charset="0"/>
              </a:rPr>
              <a:t>(уряду </a:t>
            </a:r>
            <a:r>
              <a:rPr lang="ru-RU" sz="2400" i="1" dirty="0" err="1">
                <a:solidFill>
                  <a:srgbClr val="0070C0"/>
                </a:solidFill>
                <a:latin typeface="Tw Cen MT" panose="020B0602020104020603" pitchFamily="34" charset="0"/>
              </a:rPr>
              <a:t>Польщі</a:t>
            </a:r>
            <a:r>
              <a:rPr lang="ru-RU" sz="2400" i="1" dirty="0">
                <a:solidFill>
                  <a:srgbClr val="0070C0"/>
                </a:solidFill>
                <a:latin typeface="Tw Cen MT" panose="020B0602020104020603" pitchFamily="34" charset="0"/>
              </a:rPr>
              <a:t>)/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пропозиції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стосовно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Варшави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6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08B787-BFF8-4BE1-8337-210D9F44E6DC}"/>
              </a:ext>
            </a:extLst>
          </p:cNvPr>
          <p:cNvSpPr/>
          <p:nvPr/>
        </p:nvSpPr>
        <p:spPr>
          <a:xfrm>
            <a:off x="464234" y="233847"/>
            <a:ext cx="11830929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Дієслівні форми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Інфінітив</a:t>
            </a:r>
            <a:r>
              <a:rPr lang="uk-UA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Корунець</a:t>
            </a:r>
            <a:r>
              <a:rPr lang="uk-UA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с. 253-259</a:t>
            </a:r>
            <a:r>
              <a:rPr lang="uk-UA" sz="24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r>
              <a:rPr lang="en-US" sz="2400" i="1" dirty="0"/>
              <a:t>We made a list of things </a:t>
            </a:r>
            <a:r>
              <a:rPr lang="en-US" sz="2400" b="1" i="1" dirty="0"/>
              <a:t>to be taken </a:t>
            </a:r>
            <a:r>
              <a:rPr lang="uk-UA" sz="2400" i="1" dirty="0"/>
              <a:t>... (</a:t>
            </a:r>
            <a:r>
              <a:rPr lang="en-US" sz="2400" i="1" dirty="0"/>
              <a:t>Jerome</a:t>
            </a:r>
            <a:r>
              <a:rPr lang="uk-UA" sz="2400" i="1" dirty="0"/>
              <a:t>)</a:t>
            </a:r>
            <a:r>
              <a:rPr lang="en-US" sz="2400" i="1" dirty="0"/>
              <a:t>        </a:t>
            </a:r>
            <a:r>
              <a:rPr lang="uk-UA" sz="2400" i="1" dirty="0"/>
              <a:t>Ми склали список речей,  </a:t>
            </a:r>
            <a:r>
              <a:rPr lang="uk-UA" sz="2400" b="1" dirty="0">
                <a:solidFill>
                  <a:schemeClr val="accent3"/>
                </a:solidFill>
              </a:rPr>
              <a:t>щоб </a:t>
            </a:r>
            <a:r>
              <a:rPr lang="uk-UA" sz="2400" b="1" i="1" dirty="0">
                <a:solidFill>
                  <a:schemeClr val="accent3"/>
                </a:solidFill>
              </a:rPr>
              <a:t>узяти з собою</a:t>
            </a:r>
            <a:r>
              <a:rPr lang="uk-UA" sz="2400" i="1" dirty="0"/>
              <a:t>/</a:t>
            </a:r>
            <a:r>
              <a:rPr lang="uk-UA" sz="2400" b="1" i="1" dirty="0">
                <a:solidFill>
                  <a:srgbClr val="0070C0"/>
                </a:solidFill>
              </a:rPr>
              <a:t>які візьме­мо з собою.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complex subject </a:t>
            </a:r>
            <a:r>
              <a:rPr lang="uk-UA" sz="2400" i="1" dirty="0">
                <a:solidFill>
                  <a:srgbClr val="FF0000"/>
                </a:solidFill>
              </a:rPr>
              <a:t> </a:t>
            </a:r>
            <a:r>
              <a:rPr lang="en-US" sz="2400" b="1" i="1" dirty="0"/>
              <a:t>For me to see you is </a:t>
            </a:r>
            <a:r>
              <a:rPr lang="en-US" sz="2400" i="1" dirty="0"/>
              <a:t>the happiest minute in my life... </a:t>
            </a:r>
            <a:r>
              <a:rPr lang="uk-UA" sz="2400" i="1" dirty="0"/>
              <a:t>(</a:t>
            </a:r>
            <a:r>
              <a:rPr lang="en-US" sz="2400" i="1" dirty="0"/>
              <a:t>Abrahams</a:t>
            </a:r>
            <a:r>
              <a:rPr lang="ru-RU" sz="2400" i="1" dirty="0"/>
              <a:t>)</a:t>
            </a:r>
            <a:r>
              <a:rPr lang="en-US" sz="2400" i="1" dirty="0"/>
              <a:t> - </a:t>
            </a:r>
            <a:r>
              <a:rPr lang="uk-UA" sz="2400" i="1" dirty="0"/>
              <a:t> </a:t>
            </a:r>
            <a:r>
              <a:rPr lang="uk-UA" sz="2400" b="1" i="1" dirty="0">
                <a:solidFill>
                  <a:srgbClr val="0070C0"/>
                </a:solidFill>
              </a:rPr>
              <a:t>Побачити тебе </a:t>
            </a:r>
            <a:r>
              <a:rPr lang="uk-UA" sz="2400" i="1" dirty="0"/>
              <a:t>- для</a:t>
            </a:r>
            <a:r>
              <a:rPr lang="ru-RU" sz="2400" i="1" dirty="0"/>
              <a:t> </a:t>
            </a:r>
            <a:r>
              <a:rPr lang="uk-UA" sz="2400" i="1" dirty="0"/>
              <a:t>мене найщасливіша мить у житті/є для мене найщасливішою хвилиною </a:t>
            </a:r>
          </a:p>
          <a:p>
            <a:r>
              <a:rPr lang="en-US" sz="2400" dirty="0"/>
              <a:t>The treaty is reported </a:t>
            </a:r>
            <a:r>
              <a:rPr lang="en-US" sz="2400" b="1" dirty="0"/>
              <a:t>to have been signed </a:t>
            </a:r>
            <a:r>
              <a:rPr lang="en-US" sz="2400" dirty="0"/>
              <a:t>by all participants.</a:t>
            </a:r>
            <a:br>
              <a:rPr lang="en-US" sz="2400" dirty="0"/>
            </a:br>
            <a:r>
              <a:rPr lang="ru-RU" sz="2400" dirty="0" err="1">
                <a:solidFill>
                  <a:srgbClr val="00B050"/>
                </a:solidFill>
              </a:rPr>
              <a:t>Повідомляють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що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договір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підписаний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всіма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учасниками</a:t>
            </a:r>
            <a:r>
              <a:rPr lang="ru-RU" sz="2400" dirty="0">
                <a:solidFill>
                  <a:srgbClr val="00B050"/>
                </a:solidFill>
              </a:rPr>
              <a:t>. /</a:t>
            </a:r>
            <a:r>
              <a:rPr lang="ru-RU" sz="2400" dirty="0">
                <a:solidFill>
                  <a:srgbClr val="0070C0"/>
                </a:solidFill>
              </a:rPr>
              <a:t>Як </a:t>
            </a:r>
            <a:r>
              <a:rPr lang="ru-RU" sz="2400" dirty="0" err="1">
                <a:solidFill>
                  <a:srgbClr val="0070C0"/>
                </a:solidFill>
              </a:rPr>
              <a:t>повідомляється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договір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підписаний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всіма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учасниками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complex predicative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/>
              <a:t>«It is not </a:t>
            </a:r>
            <a:r>
              <a:rPr lang="en-US" sz="2400" b="1" dirty="0"/>
              <a:t>for you to make terms</a:t>
            </a:r>
            <a:r>
              <a:rPr lang="en-US" sz="2400" dirty="0"/>
              <a:t>.» (Wilde)</a:t>
            </a:r>
            <a:r>
              <a:rPr lang="uk-UA" sz="2400" dirty="0"/>
              <a:t> Н</a:t>
            </a:r>
            <a:r>
              <a:rPr lang="en-US" sz="2400" dirty="0">
                <a:solidFill>
                  <a:schemeClr val="accent3"/>
                </a:solidFill>
              </a:rPr>
              <a:t>е </a:t>
            </a:r>
            <a:r>
              <a:rPr lang="en-US" sz="2400" dirty="0" err="1">
                <a:solidFill>
                  <a:schemeClr val="accent3"/>
                </a:solidFill>
              </a:rPr>
              <a:t>тобі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err="1">
                <a:solidFill>
                  <a:schemeClr val="accent3"/>
                </a:solidFill>
              </a:rPr>
              <a:t>ставити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err="1">
                <a:solidFill>
                  <a:schemeClr val="accent3"/>
                </a:solidFill>
              </a:rPr>
              <a:t>умови</a:t>
            </a:r>
            <a:r>
              <a:rPr lang="en-US" sz="2400" dirty="0"/>
              <a:t>/</a:t>
            </a:r>
            <a:r>
              <a:rPr lang="uk-UA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He </a:t>
            </a:r>
            <a:r>
              <a:rPr lang="en-US" sz="2400" dirty="0" err="1">
                <a:solidFill>
                  <a:srgbClr val="0070C0"/>
                </a:solidFill>
              </a:rPr>
              <a:t>ти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ставиш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умови</a:t>
            </a:r>
            <a:r>
              <a:rPr lang="en-US" sz="2400" dirty="0"/>
              <a:t>.</a:t>
            </a:r>
            <a:endParaRPr lang="uk-UA" sz="2400" dirty="0"/>
          </a:p>
          <a:p>
            <a:r>
              <a:rPr lang="en-US" sz="2400" dirty="0"/>
              <a:t>I have closed the window </a:t>
            </a:r>
            <a:r>
              <a:rPr lang="en-US" sz="2400" u="sng" dirty="0"/>
              <a:t>for you not to catch</a:t>
            </a:r>
            <a:r>
              <a:rPr lang="en-US" sz="2400" dirty="0"/>
              <a:t> cold.</a:t>
            </a:r>
            <a:r>
              <a:rPr lang="uk-UA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Я </a:t>
            </a:r>
            <a:r>
              <a:rPr lang="en-US" sz="2400" dirty="0" err="1">
                <a:solidFill>
                  <a:srgbClr val="0070C0"/>
                </a:solidFill>
              </a:rPr>
              <a:t>закрив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вікно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щоб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ви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не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застудилися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complex object </a:t>
            </a:r>
            <a:r>
              <a:rPr lang="en-US" sz="2400" dirty="0"/>
              <a:t>I, for my part, have known </a:t>
            </a:r>
            <a:r>
              <a:rPr lang="en-US" sz="2400" b="1" dirty="0"/>
              <a:t>a five-pound note to interpose and knock up</a:t>
            </a:r>
            <a:r>
              <a:rPr lang="en-US" sz="2400" dirty="0"/>
              <a:t> a half century's attachment between two brethren. (</a:t>
            </a:r>
            <a:r>
              <a:rPr lang="en-US" sz="2400" dirty="0" err="1"/>
              <a:t>W.Thackeray</a:t>
            </a:r>
            <a:r>
              <a:rPr lang="en-US" sz="2400" dirty="0"/>
              <a:t>, Vanity Fair)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Що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стосується</a:t>
            </a:r>
            <a:r>
              <a:rPr lang="ru-RU" sz="2400" dirty="0">
                <a:solidFill>
                  <a:srgbClr val="0070C0"/>
                </a:solidFill>
              </a:rPr>
              <a:t> мене, то я знав </a:t>
            </a:r>
            <a:r>
              <a:rPr lang="ru-RU" sz="2400" b="1" dirty="0" err="1">
                <a:solidFill>
                  <a:srgbClr val="0070C0"/>
                </a:solidFill>
              </a:rPr>
              <a:t>випадок</a:t>
            </a:r>
            <a:r>
              <a:rPr lang="ru-RU" sz="2400" b="1" dirty="0">
                <a:solidFill>
                  <a:srgbClr val="0070C0"/>
                </a:solidFill>
              </a:rPr>
              <a:t>, коли </a:t>
            </a:r>
            <a:r>
              <a:rPr lang="ru-RU" sz="2400" b="1" dirty="0" err="1">
                <a:solidFill>
                  <a:srgbClr val="0070C0"/>
                </a:solidFill>
              </a:rPr>
              <a:t>п'ятифунтова</a:t>
            </a:r>
            <a:r>
              <a:rPr lang="ru-RU" sz="2400" b="1" dirty="0">
                <a:solidFill>
                  <a:srgbClr val="0070C0"/>
                </a:solidFill>
              </a:rPr>
              <a:t> банкнота стала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між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двома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братами</a:t>
            </a:r>
            <a:r>
              <a:rPr lang="ru-RU" sz="2400" dirty="0">
                <a:solidFill>
                  <a:srgbClr val="0070C0"/>
                </a:solidFill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</a:rPr>
              <a:t>зруйнувала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піввікову</a:t>
            </a:r>
            <a:r>
              <a:rPr lang="ru-RU" sz="2400" dirty="0">
                <a:solidFill>
                  <a:srgbClr val="0070C0"/>
                </a:solidFill>
              </a:rPr>
              <a:t> дружбу </a:t>
            </a:r>
            <a:r>
              <a:rPr lang="ru-RU" sz="2400" dirty="0" err="1">
                <a:solidFill>
                  <a:srgbClr val="0070C0"/>
                </a:solidFill>
              </a:rPr>
              <a:t>між</a:t>
            </a:r>
            <a:r>
              <a:rPr lang="ru-RU" sz="2400" dirty="0">
                <a:solidFill>
                  <a:srgbClr val="0070C0"/>
                </a:solidFill>
              </a:rPr>
              <a:t> ними.</a:t>
            </a:r>
          </a:p>
          <a:p>
            <a:endParaRPr lang="en-US" dirty="0"/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66F74D-1448-4FE4-B624-9F8AF219940D}"/>
              </a:ext>
            </a:extLst>
          </p:cNvPr>
          <p:cNvSpPr/>
          <p:nvPr/>
        </p:nvSpPr>
        <p:spPr>
          <a:xfrm>
            <a:off x="1162929" y="35886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95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6494F2-C94D-47D2-9D15-540B2CB1EB81}"/>
              </a:ext>
            </a:extLst>
          </p:cNvPr>
          <p:cNvSpPr/>
          <p:nvPr/>
        </p:nvSpPr>
        <p:spPr>
          <a:xfrm>
            <a:off x="872197" y="1305342"/>
            <a:ext cx="1067737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He insists on the </a:t>
            </a:r>
            <a:r>
              <a:rPr lang="en-US" sz="2800" u="sng" dirty="0">
                <a:solidFill>
                  <a:srgbClr val="000000"/>
                </a:solidFill>
                <a:latin typeface="+mj-lt"/>
              </a:rPr>
              <a:t>contract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being signed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 immediately.</a:t>
            </a:r>
            <a:br>
              <a:rPr lang="en-US" sz="2800" dirty="0">
                <a:solidFill>
                  <a:srgbClr val="000000"/>
                </a:solidFill>
                <a:latin typeface="+mj-lt"/>
              </a:rPr>
            </a:br>
            <a:r>
              <a:rPr lang="ru-RU" sz="2800" dirty="0" err="1">
                <a:solidFill>
                  <a:srgbClr val="00B0F0"/>
                </a:solidFill>
                <a:latin typeface="+mj-lt"/>
              </a:rPr>
              <a:t>Він</a:t>
            </a:r>
            <a:r>
              <a:rPr lang="ru-RU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+mj-lt"/>
              </a:rPr>
              <a:t>наполягає</a:t>
            </a:r>
            <a:r>
              <a:rPr lang="ru-RU" sz="2800" dirty="0">
                <a:solidFill>
                  <a:srgbClr val="00B0F0"/>
                </a:solidFill>
                <a:latin typeface="+mj-lt"/>
              </a:rPr>
              <a:t> на тому, </a:t>
            </a:r>
            <a:r>
              <a:rPr lang="ru-RU" sz="2800" b="1" dirty="0" err="1">
                <a:solidFill>
                  <a:srgbClr val="00B0F0"/>
                </a:solidFill>
                <a:latin typeface="+mj-lt"/>
              </a:rPr>
              <a:t>щоб</a:t>
            </a:r>
            <a:r>
              <a:rPr lang="ru-RU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+mj-lt"/>
              </a:rPr>
              <a:t>договір</a:t>
            </a:r>
            <a:r>
              <a:rPr lang="ru-RU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+mj-lt"/>
              </a:rPr>
              <a:t>був</a:t>
            </a:r>
            <a:r>
              <a:rPr lang="ru-RU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+mj-lt"/>
              </a:rPr>
              <a:t>підписаний</a:t>
            </a:r>
            <a:r>
              <a:rPr lang="ru-RU" sz="2800" dirty="0">
                <a:solidFill>
                  <a:srgbClr val="00B0F0"/>
                </a:solidFill>
                <a:latin typeface="+mj-lt"/>
              </a:rPr>
              <a:t> </a:t>
            </a:r>
            <a:r>
              <a:rPr lang="ru-RU" sz="2800" dirty="0" err="1">
                <a:solidFill>
                  <a:srgbClr val="00B0F0"/>
                </a:solidFill>
                <a:latin typeface="+mj-lt"/>
              </a:rPr>
              <a:t>негайно</a:t>
            </a:r>
            <a:r>
              <a:rPr lang="ru-RU" sz="2800" dirty="0">
                <a:solidFill>
                  <a:srgbClr val="00B0F0"/>
                </a:solidFill>
                <a:latin typeface="+mj-lt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He objected to </a:t>
            </a:r>
            <a:r>
              <a:rPr lang="en-US" sz="2800" u="sng" dirty="0">
                <a:solidFill>
                  <a:srgbClr val="000000"/>
                </a:solidFill>
                <a:latin typeface="+mj-lt"/>
              </a:rPr>
              <a:t>the ships 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leaving the port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in such bad weather.</a:t>
            </a:r>
            <a:br>
              <a:rPr lang="en-US" sz="2800" dirty="0">
                <a:solidFill>
                  <a:srgbClr val="000000"/>
                </a:solidFill>
                <a:latin typeface="+mj-lt"/>
              </a:rPr>
            </a:br>
            <a:r>
              <a:rPr lang="ru-RU" sz="2800" dirty="0" err="1">
                <a:solidFill>
                  <a:srgbClr val="00B0F0"/>
                </a:solidFill>
                <a:latin typeface="+mj-lt"/>
              </a:rPr>
              <a:t>Він</a:t>
            </a:r>
            <a:r>
              <a:rPr lang="ru-RU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+mj-lt"/>
              </a:rPr>
              <a:t>заперечує</a:t>
            </a:r>
            <a:r>
              <a:rPr lang="ru-RU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+mj-lt"/>
              </a:rPr>
              <a:t>проти</a:t>
            </a:r>
            <a:r>
              <a:rPr lang="ru-RU" sz="2800" dirty="0">
                <a:solidFill>
                  <a:srgbClr val="00B0F0"/>
                </a:solidFill>
                <a:latin typeface="+mj-lt"/>
              </a:rPr>
              <a:t> того, </a:t>
            </a:r>
            <a:r>
              <a:rPr lang="ru-RU" sz="2800" b="1" dirty="0" err="1">
                <a:solidFill>
                  <a:srgbClr val="00B0F0"/>
                </a:solidFill>
                <a:latin typeface="+mj-lt"/>
              </a:rPr>
              <a:t>щоб</a:t>
            </a:r>
            <a:r>
              <a:rPr lang="ru-RU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+mj-lt"/>
              </a:rPr>
              <a:t>кораблі</a:t>
            </a:r>
            <a:r>
              <a:rPr lang="ru-RU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+mj-lt"/>
              </a:rPr>
              <a:t>виходили</a:t>
            </a:r>
            <a:r>
              <a:rPr lang="ru-RU" sz="2800" dirty="0">
                <a:solidFill>
                  <a:srgbClr val="00B0F0"/>
                </a:solidFill>
                <a:latin typeface="+mj-lt"/>
              </a:rPr>
              <a:t> з порту в </a:t>
            </a:r>
            <a:r>
              <a:rPr lang="ru-RU" sz="2800" dirty="0" err="1">
                <a:solidFill>
                  <a:srgbClr val="00B0F0"/>
                </a:solidFill>
                <a:latin typeface="+mj-lt"/>
              </a:rPr>
              <a:t>таку</a:t>
            </a:r>
            <a:r>
              <a:rPr lang="ru-RU" sz="2800" dirty="0">
                <a:solidFill>
                  <a:srgbClr val="00B0F0"/>
                </a:solidFill>
                <a:latin typeface="+mj-lt"/>
              </a:rPr>
              <a:t> бурю.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i="1" dirty="0"/>
              <a:t>Chester liked </a:t>
            </a:r>
            <a:r>
              <a:rPr lang="en-US" sz="2800" b="1" i="1" dirty="0"/>
              <a:t>a moving day to be </a:t>
            </a:r>
            <a:r>
              <a:rPr lang="en-US" sz="2800" i="1" dirty="0"/>
              <a:t>dry and fair. </a:t>
            </a:r>
            <a:r>
              <a:rPr lang="ru-RU" sz="2800" i="1" dirty="0"/>
              <a:t>(</a:t>
            </a:r>
            <a:r>
              <a:rPr lang="en-US" sz="2800" i="1" dirty="0"/>
              <a:t>Cheever</a:t>
            </a:r>
            <a:r>
              <a:rPr lang="ru-RU" sz="2800" i="1" dirty="0"/>
              <a:t>)</a:t>
            </a:r>
            <a:r>
              <a:rPr lang="en-US" sz="2800" i="1" dirty="0"/>
              <a:t>       </a:t>
            </a:r>
            <a:r>
              <a:rPr lang="uk-UA" sz="2800" i="1" dirty="0" err="1">
                <a:solidFill>
                  <a:srgbClr val="00B0F0"/>
                </a:solidFill>
              </a:rPr>
              <a:t>Честеру</a:t>
            </a:r>
            <a:r>
              <a:rPr lang="uk-UA" sz="2800" i="1" dirty="0">
                <a:solidFill>
                  <a:srgbClr val="00B0F0"/>
                </a:solidFill>
              </a:rPr>
              <a:t> подобалось, що в</a:t>
            </a:r>
            <a:r>
              <a:rPr lang="en-US" sz="2800" i="1" dirty="0">
                <a:solidFill>
                  <a:srgbClr val="00B0F0"/>
                </a:solidFill>
              </a:rPr>
              <a:t> </a:t>
            </a:r>
            <a:r>
              <a:rPr lang="ru-RU" sz="2800" i="1" dirty="0">
                <a:solidFill>
                  <a:srgbClr val="00B0F0"/>
                </a:solidFill>
              </a:rPr>
              <a:t>	</a:t>
            </a:r>
            <a:r>
              <a:rPr lang="uk-UA" sz="2800" b="1" i="1" dirty="0">
                <a:solidFill>
                  <a:srgbClr val="00B0F0"/>
                </a:solidFill>
              </a:rPr>
              <a:t>день переїзду</a:t>
            </a:r>
            <a:r>
              <a:rPr lang="uk-UA" sz="2800" i="1" dirty="0">
                <a:solidFill>
                  <a:srgbClr val="00B0F0"/>
                </a:solidFill>
              </a:rPr>
              <a:t> була суха гарна</a:t>
            </a:r>
            <a:r>
              <a:rPr lang="en-US" sz="2800" i="1" dirty="0">
                <a:solidFill>
                  <a:srgbClr val="00B0F0"/>
                </a:solidFill>
              </a:rPr>
              <a:t> </a:t>
            </a:r>
            <a:r>
              <a:rPr lang="uk-UA" sz="2800" i="1" dirty="0">
                <a:solidFill>
                  <a:srgbClr val="00B0F0"/>
                </a:solidFill>
              </a:rPr>
              <a:t>погода.</a:t>
            </a:r>
            <a:endParaRPr lang="ru-RU" sz="2800" dirty="0">
              <a:solidFill>
                <a:srgbClr val="00B0F0"/>
              </a:solidFill>
            </a:endParaRPr>
          </a:p>
          <a:p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/>
              <a:t> </a:t>
            </a:r>
            <a:r>
              <a:rPr lang="en-US" sz="2800" i="1" dirty="0"/>
              <a:t>Annett's </a:t>
            </a:r>
            <a:r>
              <a:rPr lang="en-US" sz="2800" b="1" i="1" dirty="0"/>
              <a:t>being French </a:t>
            </a:r>
            <a:r>
              <a:rPr lang="en-US" sz="2800" i="1" dirty="0"/>
              <a:t>might upset him a little. </a:t>
            </a:r>
            <a:r>
              <a:rPr lang="ru-RU" sz="2800" i="1" dirty="0"/>
              <a:t>(</a:t>
            </a:r>
            <a:r>
              <a:rPr lang="en-US" sz="2800" i="1" dirty="0"/>
              <a:t>Galsworthy</a:t>
            </a:r>
            <a:r>
              <a:rPr lang="ru-RU" sz="2800" i="1" dirty="0"/>
              <a:t>)</a:t>
            </a:r>
            <a:br>
              <a:rPr lang="ru-RU" sz="2800" i="1" dirty="0"/>
            </a:br>
            <a:r>
              <a:rPr lang="uk-UA" sz="2800" i="1" dirty="0">
                <a:solidFill>
                  <a:srgbClr val="00B050"/>
                </a:solidFill>
              </a:rPr>
              <a:t>1) </a:t>
            </a:r>
            <a:r>
              <a:rPr lang="uk-UA" sz="2800" b="1" i="1" dirty="0">
                <a:solidFill>
                  <a:srgbClr val="00B050"/>
                </a:solidFill>
              </a:rPr>
              <a:t>Те, шо </a:t>
            </a:r>
            <a:r>
              <a:rPr lang="uk-UA" sz="2800" b="1" i="1" dirty="0" err="1">
                <a:solidFill>
                  <a:srgbClr val="00B050"/>
                </a:solidFill>
              </a:rPr>
              <a:t>Аннет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uk-UA" sz="2800" b="1" i="1" dirty="0" err="1">
                <a:solidFill>
                  <a:srgbClr val="00B050"/>
                </a:solidFill>
              </a:rPr>
              <a:t>франиуженка</a:t>
            </a:r>
            <a:r>
              <a:rPr lang="uk-UA" sz="2800" i="1" dirty="0">
                <a:solidFill>
                  <a:srgbClr val="00B050"/>
                </a:solidFill>
              </a:rPr>
              <a:t>, може його</a:t>
            </a:r>
            <a:r>
              <a:rPr lang="en-US" sz="2800" i="1" dirty="0">
                <a:solidFill>
                  <a:srgbClr val="00B050"/>
                </a:solidFill>
              </a:rPr>
              <a:t> </a:t>
            </a:r>
            <a:r>
              <a:rPr lang="uk-UA" sz="2800" i="1" dirty="0">
                <a:solidFill>
                  <a:srgbClr val="00B050"/>
                </a:solidFill>
              </a:rPr>
              <a:t>трохи збентежити  </a:t>
            </a:r>
            <a:r>
              <a:rPr lang="uk-UA" sz="2800" i="1" dirty="0"/>
              <a:t>2) </a:t>
            </a:r>
            <a:r>
              <a:rPr lang="uk-UA" sz="2800" b="1" i="1" dirty="0">
                <a:solidFill>
                  <a:srgbClr val="0070C0"/>
                </a:solidFill>
              </a:rPr>
              <a:t>Французька </a:t>
            </a:r>
            <a:r>
              <a:rPr lang="uk-UA" sz="2800" b="1" i="1" dirty="0" err="1">
                <a:solidFill>
                  <a:srgbClr val="0070C0"/>
                </a:solidFill>
              </a:rPr>
              <a:t>наиіональність</a:t>
            </a:r>
            <a:r>
              <a:rPr lang="uk-UA" sz="2800" b="1" i="1" dirty="0">
                <a:solidFill>
                  <a:srgbClr val="0070C0"/>
                </a:solidFill>
              </a:rPr>
              <a:t> </a:t>
            </a:r>
            <a:r>
              <a:rPr lang="uk-UA" sz="2800" b="1" i="1" dirty="0" err="1">
                <a:solidFill>
                  <a:srgbClr val="0070C0"/>
                </a:solidFill>
              </a:rPr>
              <a:t>Аннет</a:t>
            </a:r>
            <a:r>
              <a:rPr lang="uk-UA" sz="2800" b="1" i="1" dirty="0">
                <a:solidFill>
                  <a:srgbClr val="0070C0"/>
                </a:solidFill>
              </a:rPr>
              <a:t> </a:t>
            </a:r>
            <a:r>
              <a:rPr lang="uk-UA" sz="2800" i="1" dirty="0">
                <a:solidFill>
                  <a:srgbClr val="0070C0"/>
                </a:solidFill>
              </a:rPr>
              <a:t>може його трохи збентежити.</a:t>
            </a:r>
            <a:endParaRPr lang="ru-RU" sz="2800" dirty="0">
              <a:solidFill>
                <a:srgbClr val="0070C0"/>
              </a:solidFill>
            </a:endParaRP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015BE-B17F-4A87-BD19-F3728D61493E}"/>
              </a:ext>
            </a:extLst>
          </p:cNvPr>
          <p:cNvSpPr txBox="1"/>
          <p:nvPr/>
        </p:nvSpPr>
        <p:spPr>
          <a:xfrm>
            <a:off x="1153551" y="431050"/>
            <a:ext cx="6499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2. Gerunds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BA34F3-CD39-4A2F-85ED-31575040B696}"/>
              </a:ext>
            </a:extLst>
          </p:cNvPr>
          <p:cNvSpPr/>
          <p:nvPr/>
        </p:nvSpPr>
        <p:spPr>
          <a:xfrm>
            <a:off x="4403188" y="554160"/>
            <a:ext cx="358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uk-UA" sz="28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Корунець</a:t>
            </a:r>
            <a:r>
              <a:rPr lang="uk-UA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 с. 2</a:t>
            </a:r>
            <a:r>
              <a:rPr lang="en-US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95-299)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1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652724-CD55-44AE-9C4C-002836C2D119}"/>
              </a:ext>
            </a:extLst>
          </p:cNvPr>
          <p:cNvSpPr/>
          <p:nvPr/>
        </p:nvSpPr>
        <p:spPr>
          <a:xfrm>
            <a:off x="1" y="249255"/>
            <a:ext cx="11887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3. participial constructions </a:t>
            </a:r>
          </a:p>
          <a:p>
            <a:pPr algn="ctr"/>
            <a:r>
              <a:rPr lang="uk-U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Корунець</a:t>
            </a:r>
            <a:r>
              <a:rPr lang="uk-U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с. 2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69-283)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/>
              <a:t>He liked always to keep a little nest egg for himself. This he kept in a bag in his room,  often </a:t>
            </a:r>
            <a:r>
              <a:rPr lang="en-US" sz="2400" b="1" dirty="0"/>
              <a:t>counting</a:t>
            </a:r>
            <a:r>
              <a:rPr lang="en-US" sz="2400" dirty="0"/>
              <a:t> it and always </a:t>
            </a:r>
            <a:r>
              <a:rPr lang="en-US" sz="2400" b="1" dirty="0"/>
              <a:t>sleeping</a:t>
            </a:r>
            <a:r>
              <a:rPr lang="en-US" sz="2400" dirty="0"/>
              <a:t> with it under his pillow. </a:t>
            </a:r>
            <a:r>
              <a:rPr lang="ru-RU" sz="2400" dirty="0" err="1">
                <a:solidFill>
                  <a:srgbClr val="0070C0"/>
                </a:solidFill>
              </a:rPr>
              <a:t>Він</a:t>
            </a:r>
            <a:r>
              <a:rPr lang="ru-RU" sz="2400" dirty="0">
                <a:solidFill>
                  <a:srgbClr val="0070C0"/>
                </a:solidFill>
              </a:rPr>
              <a:t> любив </a:t>
            </a:r>
            <a:r>
              <a:rPr lang="ru-RU" sz="2400" dirty="0" err="1">
                <a:solidFill>
                  <a:srgbClr val="0070C0"/>
                </a:solidFill>
              </a:rPr>
              <a:t>ховати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гроші</a:t>
            </a:r>
            <a:r>
              <a:rPr lang="ru-RU" sz="2400" dirty="0">
                <a:solidFill>
                  <a:srgbClr val="0070C0"/>
                </a:solidFill>
              </a:rPr>
              <a:t> для </a:t>
            </a:r>
            <a:r>
              <a:rPr lang="ru-RU" sz="2400" dirty="0" err="1">
                <a:solidFill>
                  <a:srgbClr val="0070C0"/>
                </a:solidFill>
              </a:rPr>
              <a:t>власних</a:t>
            </a:r>
            <a:r>
              <a:rPr lang="ru-RU" sz="2400" dirty="0">
                <a:solidFill>
                  <a:srgbClr val="0070C0"/>
                </a:solidFill>
              </a:rPr>
              <a:t> потреб. </a:t>
            </a:r>
            <a:r>
              <a:rPr lang="ru-RU" sz="2400" dirty="0" err="1">
                <a:solidFill>
                  <a:srgbClr val="0070C0"/>
                </a:solidFill>
              </a:rPr>
              <a:t>Зберігав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їх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він</a:t>
            </a:r>
            <a:r>
              <a:rPr lang="ru-RU" sz="2400" dirty="0">
                <a:solidFill>
                  <a:srgbClr val="0070C0"/>
                </a:solidFill>
              </a:rPr>
              <a:t> у себе в </a:t>
            </a:r>
            <a:r>
              <a:rPr lang="ru-RU" sz="2400" dirty="0" err="1">
                <a:solidFill>
                  <a:srgbClr val="0070C0"/>
                </a:solidFill>
              </a:rPr>
              <a:t>кімнаті</a:t>
            </a:r>
            <a:r>
              <a:rPr lang="ru-RU" sz="2400" dirty="0">
                <a:solidFill>
                  <a:srgbClr val="0070C0"/>
                </a:solidFill>
              </a:rPr>
              <a:t> в </a:t>
            </a:r>
            <a:r>
              <a:rPr lang="ru-RU" sz="2400" dirty="0" err="1">
                <a:solidFill>
                  <a:srgbClr val="0070C0"/>
                </a:solidFill>
              </a:rPr>
              <a:t>мішечку</a:t>
            </a:r>
            <a:r>
              <a:rPr lang="ru-RU" sz="2400" dirty="0">
                <a:solidFill>
                  <a:srgbClr val="0070C0"/>
                </a:solidFill>
              </a:rPr>
              <a:t>, часто </a:t>
            </a:r>
            <a:r>
              <a:rPr lang="ru-RU" sz="2400" b="1" dirty="0" err="1">
                <a:solidFill>
                  <a:srgbClr val="0070C0"/>
                </a:solidFill>
              </a:rPr>
              <a:t>перераховував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свій</a:t>
            </a:r>
            <a:r>
              <a:rPr lang="ru-RU" sz="2400" dirty="0">
                <a:solidFill>
                  <a:srgbClr val="0070C0"/>
                </a:solidFill>
              </a:rPr>
              <a:t> скарб і на </a:t>
            </a:r>
            <a:r>
              <a:rPr lang="ru-RU" sz="2400" dirty="0" err="1">
                <a:solidFill>
                  <a:srgbClr val="0070C0"/>
                </a:solidFill>
              </a:rPr>
              <a:t>ніч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завжди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клав </a:t>
            </a:r>
            <a:r>
              <a:rPr lang="ru-RU" sz="2400" b="1" dirty="0" err="1">
                <a:solidFill>
                  <a:srgbClr val="0070C0"/>
                </a:solidFill>
              </a:rPr>
              <a:t>його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під</a:t>
            </a:r>
            <a:r>
              <a:rPr lang="ru-RU" sz="2400" b="1" dirty="0">
                <a:solidFill>
                  <a:srgbClr val="0070C0"/>
                </a:solidFill>
              </a:rPr>
              <a:t> подушку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While claiming </a:t>
            </a:r>
            <a:r>
              <a:rPr lang="en-US" sz="2400" dirty="0"/>
              <a:t>that miners' wages had been raised by five shillings during that period, he admitted that they were still lagging behind rising prices. /</a:t>
            </a:r>
            <a:r>
              <a:rPr lang="ru-RU" sz="2400" b="1" dirty="0" err="1">
                <a:solidFill>
                  <a:srgbClr val="00B050"/>
                </a:solidFill>
              </a:rPr>
              <a:t>Хоча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він</a:t>
            </a:r>
            <a:r>
              <a:rPr lang="ru-RU" sz="2400" b="1" dirty="0">
                <a:solidFill>
                  <a:srgbClr val="00B050"/>
                </a:solidFill>
              </a:rPr>
              <a:t> заявив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що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заробітна</a:t>
            </a:r>
            <a:r>
              <a:rPr lang="ru-RU" sz="2400" dirty="0">
                <a:solidFill>
                  <a:srgbClr val="00B050"/>
                </a:solidFill>
              </a:rPr>
              <a:t> плата </a:t>
            </a:r>
            <a:r>
              <a:rPr lang="ru-RU" sz="2400" dirty="0" err="1">
                <a:solidFill>
                  <a:srgbClr val="00B050"/>
                </a:solidFill>
              </a:rPr>
              <a:t>шахтарів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підвищилася</a:t>
            </a:r>
            <a:r>
              <a:rPr lang="ru-RU" sz="2400" dirty="0">
                <a:solidFill>
                  <a:srgbClr val="00B050"/>
                </a:solidFill>
              </a:rPr>
              <a:t> на 5 </a:t>
            </a:r>
            <a:r>
              <a:rPr lang="ru-RU" sz="2400" dirty="0" err="1">
                <a:solidFill>
                  <a:srgbClr val="00B050"/>
                </a:solidFill>
              </a:rPr>
              <a:t>шилінгів</a:t>
            </a:r>
            <a:r>
              <a:rPr lang="ru-RU" sz="2400" dirty="0">
                <a:solidFill>
                  <a:srgbClr val="00B050"/>
                </a:solidFill>
              </a:rPr>
              <a:t> за </a:t>
            </a:r>
            <a:r>
              <a:rPr lang="ru-RU" sz="2400" dirty="0" err="1">
                <a:solidFill>
                  <a:srgbClr val="00B050"/>
                </a:solidFill>
              </a:rPr>
              <a:t>цей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період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він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тим</a:t>
            </a:r>
            <a:r>
              <a:rPr lang="ru-RU" sz="2400" dirty="0">
                <a:solidFill>
                  <a:srgbClr val="00B050"/>
                </a:solidFill>
              </a:rPr>
              <a:t> не </a:t>
            </a:r>
            <a:r>
              <a:rPr lang="ru-RU" sz="2400" dirty="0" err="1">
                <a:solidFill>
                  <a:srgbClr val="00B050"/>
                </a:solidFill>
              </a:rPr>
              <a:t>менше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визнав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що</a:t>
            </a:r>
            <a:r>
              <a:rPr lang="ru-RU" sz="2400" dirty="0">
                <a:solidFill>
                  <a:srgbClr val="00B050"/>
                </a:solidFill>
              </a:rPr>
              <a:t> вона все </a:t>
            </a:r>
            <a:r>
              <a:rPr lang="ru-RU" sz="2400" dirty="0" err="1">
                <a:solidFill>
                  <a:srgbClr val="00B050"/>
                </a:solidFill>
              </a:rPr>
              <a:t>ще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відстає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від</a:t>
            </a:r>
            <a:r>
              <a:rPr lang="ru-RU" sz="2400" dirty="0">
                <a:solidFill>
                  <a:srgbClr val="00B050"/>
                </a:solidFill>
              </a:rPr>
              <a:t> росту </a:t>
            </a:r>
            <a:r>
              <a:rPr lang="ru-RU" sz="2400" dirty="0" err="1">
                <a:solidFill>
                  <a:srgbClr val="00B050"/>
                </a:solidFill>
              </a:rPr>
              <a:t>зарплати</a:t>
            </a:r>
            <a:r>
              <a:rPr lang="ru-RU" sz="2400" dirty="0"/>
              <a:t>.</a:t>
            </a:r>
            <a:r>
              <a:rPr lang="en-US" sz="2400" dirty="0"/>
              <a:t> / </a:t>
            </a:r>
            <a:r>
              <a:rPr lang="ru-RU" sz="2400" b="1" dirty="0" err="1">
                <a:solidFill>
                  <a:srgbClr val="0070C0"/>
                </a:solidFill>
              </a:rPr>
              <a:t>Стверджуючи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що</a:t>
            </a:r>
            <a:r>
              <a:rPr lang="ru-RU" sz="2400" dirty="0">
                <a:solidFill>
                  <a:srgbClr val="0070C0"/>
                </a:solidFill>
              </a:rPr>
              <a:t> зарплата </a:t>
            </a:r>
            <a:r>
              <a:rPr lang="ru-RU" sz="2400" dirty="0" err="1">
                <a:solidFill>
                  <a:srgbClr val="0070C0"/>
                </a:solidFill>
              </a:rPr>
              <a:t>шахтарів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підвищилася</a:t>
            </a:r>
            <a:r>
              <a:rPr lang="ru-RU" sz="2400" dirty="0">
                <a:solidFill>
                  <a:srgbClr val="0070C0"/>
                </a:solidFill>
              </a:rPr>
              <a:t> на 5 </a:t>
            </a:r>
            <a:r>
              <a:rPr lang="ru-RU" sz="2400" dirty="0" err="1">
                <a:solidFill>
                  <a:srgbClr val="0070C0"/>
                </a:solidFill>
              </a:rPr>
              <a:t>шилінгів</a:t>
            </a:r>
            <a:r>
              <a:rPr lang="ru-RU" sz="2400" dirty="0">
                <a:solidFill>
                  <a:srgbClr val="0070C0"/>
                </a:solidFill>
              </a:rPr>
              <a:t> за </a:t>
            </a:r>
            <a:r>
              <a:rPr lang="ru-RU" sz="2400" dirty="0" err="1">
                <a:solidFill>
                  <a:srgbClr val="0070C0"/>
                </a:solidFill>
              </a:rPr>
              <a:t>цей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період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він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тим</a:t>
            </a:r>
            <a:r>
              <a:rPr lang="ru-RU" sz="2400" dirty="0">
                <a:solidFill>
                  <a:srgbClr val="0070C0"/>
                </a:solidFill>
              </a:rPr>
              <a:t> не </a:t>
            </a:r>
            <a:r>
              <a:rPr lang="ru-RU" sz="2400" dirty="0" err="1">
                <a:solidFill>
                  <a:srgbClr val="0070C0"/>
                </a:solidFill>
              </a:rPr>
              <a:t>менше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визнав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що</a:t>
            </a:r>
            <a:r>
              <a:rPr lang="ru-RU" sz="2400" dirty="0">
                <a:solidFill>
                  <a:srgbClr val="0070C0"/>
                </a:solidFill>
              </a:rPr>
              <a:t> вона все </a:t>
            </a:r>
            <a:r>
              <a:rPr lang="ru-RU" sz="2400" dirty="0" err="1">
                <a:solidFill>
                  <a:srgbClr val="0070C0"/>
                </a:solidFill>
              </a:rPr>
              <a:t>ще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відстає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від</a:t>
            </a:r>
            <a:r>
              <a:rPr lang="ru-RU" sz="2400" dirty="0">
                <a:solidFill>
                  <a:srgbClr val="0070C0"/>
                </a:solidFill>
              </a:rPr>
              <a:t> росту </a:t>
            </a:r>
            <a:r>
              <a:rPr lang="ru-RU" sz="2400" dirty="0" err="1">
                <a:solidFill>
                  <a:srgbClr val="0070C0"/>
                </a:solidFill>
              </a:rPr>
              <a:t>цін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>
                <a:solidFill>
                  <a:srgbClr val="7030A0"/>
                </a:solidFill>
              </a:rPr>
              <a:t>Попри те, </a:t>
            </a:r>
            <a:r>
              <a:rPr lang="ru-RU" sz="2400" dirty="0" err="1">
                <a:solidFill>
                  <a:srgbClr val="7030A0"/>
                </a:solidFill>
              </a:rPr>
              <a:t>що</a:t>
            </a:r>
            <a:r>
              <a:rPr lang="ru-RU" sz="2400" dirty="0">
                <a:solidFill>
                  <a:srgbClr val="7030A0"/>
                </a:solidFill>
              </a:rPr>
              <a:t>, за </a:t>
            </a:r>
            <a:r>
              <a:rPr lang="ru-RU" sz="2400" dirty="0" err="1">
                <a:solidFill>
                  <a:srgbClr val="7030A0"/>
                </a:solidFill>
              </a:rPr>
              <a:t>його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твердженням</a:t>
            </a:r>
            <a:r>
              <a:rPr lang="ru-RU" sz="2400" dirty="0">
                <a:solidFill>
                  <a:srgbClr val="7030A0"/>
                </a:solidFill>
              </a:rPr>
              <a:t>, з/п </a:t>
            </a:r>
            <a:r>
              <a:rPr lang="ru-RU" sz="2400" dirty="0" err="1">
                <a:solidFill>
                  <a:srgbClr val="7030A0"/>
                </a:solidFill>
              </a:rPr>
              <a:t>шахтарів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зросла</a:t>
            </a:r>
            <a:r>
              <a:rPr lang="ru-RU" sz="2400" dirty="0">
                <a:solidFill>
                  <a:srgbClr val="7030A0"/>
                </a:solidFill>
              </a:rPr>
              <a:t> на 5 ш., </a:t>
            </a:r>
            <a:r>
              <a:rPr lang="ru-RU" sz="2400" dirty="0" err="1">
                <a:solidFill>
                  <a:srgbClr val="7030A0"/>
                </a:solidFill>
              </a:rPr>
              <a:t>він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визнає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що</a:t>
            </a:r>
            <a:r>
              <a:rPr lang="ru-RU" sz="2400" dirty="0">
                <a:solidFill>
                  <a:srgbClr val="7030A0"/>
                </a:solidFill>
              </a:rPr>
              <a:t> вона ….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When asked </a:t>
            </a:r>
            <a:r>
              <a:rPr lang="en-US" sz="2400" dirty="0"/>
              <a:t>about the situation in North Africa, he answered that the government were considering it./ </a:t>
            </a:r>
            <a:r>
              <a:rPr lang="ru-RU" sz="2400" b="1" dirty="0">
                <a:solidFill>
                  <a:srgbClr val="0070C0"/>
                </a:solidFill>
              </a:rPr>
              <a:t>Коли </a:t>
            </a:r>
            <a:r>
              <a:rPr lang="ru-RU" sz="2400" b="1" dirty="0" err="1">
                <a:solidFill>
                  <a:srgbClr val="0070C0"/>
                </a:solidFill>
              </a:rPr>
              <a:t>його</a:t>
            </a:r>
            <a:r>
              <a:rPr lang="ru-RU" sz="2400" b="1" dirty="0">
                <a:solidFill>
                  <a:srgbClr val="0070C0"/>
                </a:solidFill>
              </a:rPr>
              <a:t> запитали </a:t>
            </a:r>
            <a:r>
              <a:rPr lang="ru-RU" sz="2400" dirty="0">
                <a:solidFill>
                  <a:srgbClr val="0070C0"/>
                </a:solidFill>
              </a:rPr>
              <a:t>про становище у </a:t>
            </a:r>
            <a:r>
              <a:rPr lang="ru-RU" sz="2400" dirty="0" err="1">
                <a:solidFill>
                  <a:srgbClr val="0070C0"/>
                </a:solidFill>
              </a:rPr>
              <a:t>Північній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Африці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він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відповів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що</a:t>
            </a:r>
            <a:r>
              <a:rPr lang="ru-RU" sz="2400" dirty="0">
                <a:solidFill>
                  <a:srgbClr val="0070C0"/>
                </a:solidFill>
              </a:rPr>
              <a:t> уряд </a:t>
            </a:r>
            <a:r>
              <a:rPr lang="ru-RU" sz="2400" dirty="0" err="1">
                <a:solidFill>
                  <a:srgbClr val="0070C0"/>
                </a:solidFill>
              </a:rPr>
              <a:t>розглядає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це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питання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When shot</a:t>
            </a:r>
            <a:r>
              <a:rPr lang="en-US" sz="2400" dirty="0"/>
              <a:t>, </a:t>
            </a:r>
            <a:r>
              <a:rPr lang="en-US" sz="2400" dirty="0" err="1"/>
              <a:t>Mrs</a:t>
            </a:r>
            <a:r>
              <a:rPr lang="en-US" sz="2400" dirty="0"/>
              <a:t> Doran was apparently </a:t>
            </a:r>
            <a:r>
              <a:rPr lang="en-US" sz="2400" b="1" dirty="0"/>
              <a:t>taking a walk</a:t>
            </a:r>
            <a:r>
              <a:rPr lang="en-US" sz="2400" dirty="0"/>
              <a:t>. /</a:t>
            </a:r>
            <a:r>
              <a:rPr lang="ru-RU" sz="2400" b="1" dirty="0" err="1">
                <a:solidFill>
                  <a:srgbClr val="0070C0"/>
                </a:solidFill>
              </a:rPr>
              <a:t>Місі</a:t>
            </a:r>
            <a:r>
              <a:rPr lang="en-US" sz="2400" b="1" dirty="0">
                <a:solidFill>
                  <a:srgbClr val="0070C0"/>
                </a:solidFill>
              </a:rPr>
              <a:t>c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Доран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була</a:t>
            </a:r>
            <a:r>
              <a:rPr lang="ru-RU" sz="2400" b="1" dirty="0">
                <a:solidFill>
                  <a:srgbClr val="0070C0"/>
                </a:solidFill>
              </a:rPr>
              <a:t> вбита, </a:t>
            </a:r>
            <a:r>
              <a:rPr lang="ru-RU" sz="2400" dirty="0">
                <a:solidFill>
                  <a:srgbClr val="0070C0"/>
                </a:solidFill>
              </a:rPr>
              <a:t>очевидно, </a:t>
            </a:r>
            <a:r>
              <a:rPr lang="ru-RU" sz="2400" b="1" dirty="0" err="1">
                <a:solidFill>
                  <a:srgbClr val="0070C0"/>
                </a:solidFill>
              </a:rPr>
              <a:t>під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час </a:t>
            </a:r>
            <a:r>
              <a:rPr lang="ru-RU" sz="2400" b="1" dirty="0" err="1">
                <a:solidFill>
                  <a:srgbClr val="0070C0"/>
                </a:solidFill>
              </a:rPr>
              <a:t>прогулянки</a:t>
            </a:r>
            <a:r>
              <a:rPr lang="ru-RU" sz="2400" dirty="0"/>
              <a:t>.</a:t>
            </a:r>
          </a:p>
          <a:p>
            <a:br>
              <a:rPr lang="ru-RU" dirty="0"/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4B15A8-F140-46EA-8248-E742605E4DF6}"/>
              </a:ext>
            </a:extLst>
          </p:cNvPr>
          <p:cNvSpPr/>
          <p:nvPr/>
        </p:nvSpPr>
        <p:spPr>
          <a:xfrm>
            <a:off x="1481494" y="160868"/>
            <a:ext cx="2584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4. </a:t>
            </a:r>
            <a:r>
              <a:rPr lang="en-US" sz="3200" b="1" dirty="0">
                <a:solidFill>
                  <a:srgbClr val="FF0000"/>
                </a:solidFill>
              </a:rPr>
              <a:t>MODALITY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0546AB-F49E-4779-AA2A-85327027A4EA}"/>
              </a:ext>
            </a:extLst>
          </p:cNvPr>
          <p:cNvSpPr/>
          <p:nvPr/>
        </p:nvSpPr>
        <p:spPr>
          <a:xfrm>
            <a:off x="4787082" y="268589"/>
            <a:ext cx="236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FFC000"/>
                </a:solidFill>
                <a:cs typeface="Times New Roman" panose="02020603050405020304" pitchFamily="18" charset="0"/>
              </a:rPr>
              <a:t>Корунець</a:t>
            </a:r>
            <a:r>
              <a:rPr lang="uk-UA" dirty="0">
                <a:solidFill>
                  <a:srgbClr val="FFC000"/>
                </a:solidFill>
                <a:cs typeface="Times New Roman" panose="02020603050405020304" pitchFamily="18" charset="0"/>
              </a:rPr>
              <a:t> с. 308-310</a:t>
            </a:r>
            <a:r>
              <a:rPr lang="en-US" dirty="0">
                <a:solidFill>
                  <a:srgbClr val="FFC000"/>
                </a:solidFill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496053-ABF8-4F10-94A7-D1661585BB15}"/>
              </a:ext>
            </a:extLst>
          </p:cNvPr>
          <p:cNvSpPr/>
          <p:nvPr/>
        </p:nvSpPr>
        <p:spPr>
          <a:xfrm>
            <a:off x="641680" y="948690"/>
            <a:ext cx="106957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Can't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you believe  me, </a:t>
            </a:r>
            <a:r>
              <a:rPr lang="en-US" sz="3600" i="1" spc="-7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mother?»</a:t>
            </a:r>
            <a:r>
              <a:rPr lang="ru-RU" sz="3600" dirty="0">
                <a:solidFill>
                  <a:srgbClr val="00B0F0"/>
                </a:solidFill>
              </a:rPr>
              <a:t> «</a:t>
            </a:r>
            <a:r>
              <a:rPr lang="ru-RU" sz="3600" b="1" dirty="0" err="1">
                <a:solidFill>
                  <a:srgbClr val="00B0F0"/>
                </a:solidFill>
              </a:rPr>
              <a:t>Невже</a:t>
            </a:r>
            <a:r>
              <a:rPr lang="ru-RU" sz="3600" b="1" dirty="0">
                <a:solidFill>
                  <a:srgbClr val="00B0F0"/>
                </a:solidFill>
              </a:rPr>
              <a:t> (</a:t>
            </a:r>
            <a:r>
              <a:rPr lang="ru-RU" sz="3600" b="1" dirty="0" err="1">
                <a:solidFill>
                  <a:srgbClr val="00B0F0"/>
                </a:solidFill>
              </a:rPr>
              <a:t>хіба</a:t>
            </a:r>
            <a:r>
              <a:rPr lang="ru-RU" sz="3600" dirty="0">
                <a:solidFill>
                  <a:srgbClr val="00B0F0"/>
                </a:solidFill>
              </a:rPr>
              <a:t>) </a:t>
            </a:r>
            <a:r>
              <a:rPr lang="ru-RU" sz="3600" dirty="0" err="1">
                <a:solidFill>
                  <a:srgbClr val="00B0F0"/>
                </a:solidFill>
              </a:rPr>
              <a:t>ви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мені</a:t>
            </a:r>
            <a:r>
              <a:rPr lang="ru-RU" sz="3600" dirty="0">
                <a:solidFill>
                  <a:srgbClr val="00B0F0"/>
                </a:solidFill>
              </a:rPr>
              <a:t> не </a:t>
            </a:r>
            <a:r>
              <a:rPr lang="ru-RU" sz="3600" dirty="0" err="1">
                <a:solidFill>
                  <a:srgbClr val="00B0F0"/>
                </a:solidFill>
              </a:rPr>
              <a:t>вірите</a:t>
            </a:r>
            <a:r>
              <a:rPr lang="ru-RU" sz="3600" dirty="0">
                <a:solidFill>
                  <a:srgbClr val="00B0F0"/>
                </a:solidFill>
              </a:rPr>
              <a:t>, </a:t>
            </a:r>
            <a:r>
              <a:rPr lang="ru-RU" sz="3600" dirty="0" err="1">
                <a:solidFill>
                  <a:srgbClr val="00B0F0"/>
                </a:solidFill>
              </a:rPr>
              <a:t>мамо</a:t>
            </a:r>
            <a:r>
              <a:rPr lang="ru-RU" sz="3600" dirty="0">
                <a:solidFill>
                  <a:srgbClr val="00B0F0"/>
                </a:solidFill>
              </a:rPr>
              <a:t>?»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spc="-7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/>
              <a:t>Having it all, one can't leave a woman without a bob.» (Maugham)</a:t>
            </a:r>
            <a:endParaRPr lang="ru-RU" sz="3600" dirty="0"/>
          </a:p>
          <a:p>
            <a:r>
              <a:rPr lang="ru-RU" sz="3600" dirty="0">
                <a:solidFill>
                  <a:srgbClr val="00B0F0"/>
                </a:solidFill>
              </a:rPr>
              <a:t>«</a:t>
            </a:r>
            <a:r>
              <a:rPr lang="ru-RU" sz="3600" dirty="0" err="1">
                <a:solidFill>
                  <a:srgbClr val="00B0F0"/>
                </a:solidFill>
              </a:rPr>
              <a:t>Маючи</a:t>
            </a:r>
            <a:r>
              <a:rPr lang="ru-RU" sz="3600" dirty="0">
                <a:solidFill>
                  <a:srgbClr val="00B0F0"/>
                </a:solidFill>
              </a:rPr>
              <a:t> все </a:t>
            </a:r>
            <a:r>
              <a:rPr lang="ru-RU" sz="3600" dirty="0" err="1">
                <a:solidFill>
                  <a:srgbClr val="00B0F0"/>
                </a:solidFill>
              </a:rPr>
              <a:t>це</a:t>
            </a:r>
            <a:r>
              <a:rPr lang="ru-RU" sz="3600" dirty="0">
                <a:solidFill>
                  <a:srgbClr val="00B0F0"/>
                </a:solidFill>
              </a:rPr>
              <a:t>, не </a:t>
            </a:r>
            <a:r>
              <a:rPr lang="ru-RU" sz="3600" dirty="0" err="1">
                <a:solidFill>
                  <a:srgbClr val="00B0F0"/>
                </a:solidFill>
              </a:rPr>
              <a:t>можна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залишати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жінку</a:t>
            </a:r>
            <a:r>
              <a:rPr lang="ru-RU" sz="3600" dirty="0">
                <a:solidFill>
                  <a:srgbClr val="00B0F0"/>
                </a:solidFill>
              </a:rPr>
              <a:t> без </a:t>
            </a:r>
            <a:r>
              <a:rPr lang="ru-RU" sz="3600" dirty="0" err="1">
                <a:solidFill>
                  <a:srgbClr val="00B0F0"/>
                </a:solidFill>
              </a:rPr>
              <a:t>шеляга</a:t>
            </a:r>
            <a:r>
              <a:rPr lang="ru-RU" sz="3600" dirty="0">
                <a:solidFill>
                  <a:srgbClr val="00B0F0"/>
                </a:solidFill>
              </a:rPr>
              <a:t>.»</a:t>
            </a:r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«You </a:t>
            </a:r>
            <a:r>
              <a:rPr lang="en-US" sz="3600" b="1" dirty="0"/>
              <a:t>can't teach </a:t>
            </a:r>
            <a:r>
              <a:rPr lang="en-US" sz="3600" dirty="0"/>
              <a:t>an old dog new tricks.» (D. Lessing)	«</a:t>
            </a:r>
            <a:r>
              <a:rPr lang="ru-RU" sz="3600" dirty="0">
                <a:solidFill>
                  <a:srgbClr val="00B0F0"/>
                </a:solidFill>
              </a:rPr>
              <a:t>Старого </a:t>
            </a:r>
            <a:r>
              <a:rPr lang="ru-RU" sz="3600" dirty="0" err="1">
                <a:solidFill>
                  <a:srgbClr val="00B0F0"/>
                </a:solidFill>
              </a:rPr>
              <a:t>вчити</a:t>
            </a:r>
            <a:r>
              <a:rPr lang="ru-RU" sz="3600" dirty="0">
                <a:solidFill>
                  <a:srgbClr val="00B0F0"/>
                </a:solidFill>
              </a:rPr>
              <a:t> – </a:t>
            </a:r>
            <a:r>
              <a:rPr lang="ru-RU" sz="3600" dirty="0" err="1">
                <a:solidFill>
                  <a:srgbClr val="00B0F0"/>
                </a:solidFill>
              </a:rPr>
              <a:t>тільки</a:t>
            </a:r>
            <a:r>
              <a:rPr lang="ru-RU" sz="3600" dirty="0">
                <a:solidFill>
                  <a:srgbClr val="00B0F0"/>
                </a:solidFill>
              </a:rPr>
              <a:t> час даром </a:t>
            </a:r>
            <a:r>
              <a:rPr lang="ru-RU" sz="3600" dirty="0" err="1">
                <a:solidFill>
                  <a:srgbClr val="00B0F0"/>
                </a:solidFill>
              </a:rPr>
              <a:t>марнувати</a:t>
            </a:r>
            <a:r>
              <a:rPr lang="ru-RU" sz="3600" dirty="0"/>
              <a:t>.»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i="1" dirty="0"/>
              <a:t>«І </a:t>
            </a:r>
            <a:r>
              <a:rPr lang="en-US" sz="3600" b="1" i="1" dirty="0"/>
              <a:t>can't recollect </a:t>
            </a:r>
            <a:r>
              <a:rPr lang="en-US" sz="3600" i="1" dirty="0"/>
              <a:t>him.»</a:t>
            </a:r>
            <a:r>
              <a:rPr lang="ru-RU" sz="3600" i="1" dirty="0"/>
              <a:t> (</a:t>
            </a:r>
            <a:r>
              <a:rPr lang="en-US" sz="3600" i="1" dirty="0"/>
              <a:t>Greene</a:t>
            </a:r>
            <a:r>
              <a:rPr lang="ru-RU" sz="3600" i="1" dirty="0"/>
              <a:t>) </a:t>
            </a:r>
            <a:r>
              <a:rPr lang="en-US" sz="3600" i="1" dirty="0"/>
              <a:t>	</a:t>
            </a:r>
            <a:r>
              <a:rPr lang="uk-UA" sz="3600" i="1" dirty="0"/>
              <a:t>«</a:t>
            </a:r>
            <a:r>
              <a:rPr lang="uk-UA" sz="3600" i="1" dirty="0">
                <a:solidFill>
                  <a:srgbClr val="00B0F0"/>
                </a:solidFill>
              </a:rPr>
              <a:t>Я </a:t>
            </a:r>
            <a:r>
              <a:rPr lang="uk-UA" sz="3600" b="1" i="1" dirty="0">
                <a:solidFill>
                  <a:srgbClr val="00B0F0"/>
                </a:solidFill>
              </a:rPr>
              <a:t>щось не пригадую</a:t>
            </a:r>
            <a:r>
              <a:rPr lang="uk-UA" sz="3600" i="1" dirty="0">
                <a:solidFill>
                  <a:srgbClr val="00B0F0"/>
                </a:solidFill>
              </a:rPr>
              <a:t>/не</a:t>
            </a:r>
            <a:r>
              <a:rPr lang="uk-UA" sz="3600" i="1" u="sng" dirty="0">
                <a:solidFill>
                  <a:srgbClr val="00B0F0"/>
                </a:solidFill>
              </a:rPr>
              <a:t> </a:t>
            </a:r>
            <a:r>
              <a:rPr lang="uk-UA" sz="3600" i="1" dirty="0">
                <a:solidFill>
                  <a:srgbClr val="00B0F0"/>
                </a:solidFill>
              </a:rPr>
              <a:t>можу його пригадати</a:t>
            </a:r>
            <a:r>
              <a:rPr lang="uk-UA" sz="3600" i="1" dirty="0"/>
              <a:t>.»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7228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382</TotalTime>
  <Words>1162</Words>
  <Application>Microsoft Office PowerPoint</Application>
  <PresentationFormat>Широкоэкранный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NotoSerif</vt:lpstr>
      <vt:lpstr>NotoSerif-Italic</vt:lpstr>
      <vt:lpstr>Sabon LT Std</vt:lpstr>
      <vt:lpstr>Times New Roman</vt:lpstr>
      <vt:lpstr>Tw Cen MT</vt:lpstr>
      <vt:lpstr>Wingdings</vt:lpstr>
      <vt:lpstr>Капля</vt:lpstr>
      <vt:lpstr>Тема 6. Лексико-граматичні аспекти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Лексико-граматичні аспекти </dc:title>
  <dc:creator>Probook</dc:creator>
  <cp:lastModifiedBy>Probook</cp:lastModifiedBy>
  <cp:revision>35</cp:revision>
  <dcterms:created xsi:type="dcterms:W3CDTF">2021-04-28T16:09:14Z</dcterms:created>
  <dcterms:modified xsi:type="dcterms:W3CDTF">2022-06-14T11:40:40Z</dcterms:modified>
</cp:coreProperties>
</file>