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332" r:id="rId2"/>
    <p:sldId id="330" r:id="rId3"/>
    <p:sldId id="329" r:id="rId4"/>
    <p:sldId id="331" r:id="rId5"/>
    <p:sldId id="333" r:id="rId6"/>
    <p:sldId id="334" r:id="rId7"/>
    <p:sldId id="316" r:id="rId8"/>
    <p:sldId id="335" r:id="rId9"/>
    <p:sldId id="336" r:id="rId10"/>
    <p:sldId id="337" r:id="rId11"/>
    <p:sldId id="338" r:id="rId12"/>
    <p:sldId id="339" r:id="rId13"/>
    <p:sldId id="317" r:id="rId14"/>
    <p:sldId id="340" r:id="rId15"/>
    <p:sldId id="341" r:id="rId16"/>
    <p:sldId id="342" r:id="rId17"/>
    <p:sldId id="318" r:id="rId18"/>
    <p:sldId id="347" r:id="rId19"/>
    <p:sldId id="348" r:id="rId20"/>
    <p:sldId id="349" r:id="rId21"/>
    <p:sldId id="350" r:id="rId22"/>
    <p:sldId id="351" r:id="rId23"/>
    <p:sldId id="319" r:id="rId24"/>
    <p:sldId id="352" r:id="rId25"/>
    <p:sldId id="320" r:id="rId26"/>
    <p:sldId id="321" r:id="rId27"/>
    <p:sldId id="322" r:id="rId28"/>
    <p:sldId id="323" r:id="rId29"/>
    <p:sldId id="324" r:id="rId30"/>
    <p:sldId id="325" r:id="rId31"/>
  </p:sldIdLst>
  <p:sldSz cx="9144000" cy="6858000" type="screen4x3"/>
  <p:notesSz cx="6832600" cy="99631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>
      <p:cViewPr varScale="1">
        <p:scale>
          <a:sx n="74" d="100"/>
          <a:sy n="74" d="100"/>
        </p:scale>
        <p:origin x="49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0226" y="0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D8A3160-004C-4AAC-B446-6A0EA4DB294C}" type="datetimeFigureOut">
              <a:rPr lang="ru-RU"/>
              <a:pPr/>
              <a:t>15.10.2020</a:t>
            </a:fld>
            <a:endParaRPr lang="ru-RU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7100" y="747713"/>
            <a:ext cx="4978400" cy="3735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3260" y="4732496"/>
            <a:ext cx="5466080" cy="448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DE3BED6-3487-4D22-9B7C-97F96613331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2959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1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134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10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57013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11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90911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12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96406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13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1830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14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48608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15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60211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16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52367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17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93410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18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63397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19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57881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2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907074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20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012547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21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95606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22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109853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23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281559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24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667491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25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018731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26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130477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27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882265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28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204637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29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19889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3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751061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30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75549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4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75440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5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63393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6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18029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7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88062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8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45101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70226" y="9463263"/>
            <a:ext cx="2960793" cy="4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23528-BE7A-4FC4-968D-C693BA509E51}" type="slidenum">
              <a:rPr lang="uk-UA" sz="1200"/>
              <a:pPr algn="r"/>
              <a:t>9</a:t>
            </a:fld>
            <a:endParaRPr lang="uk-UA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88971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A71F3-9502-483B-88E3-E248BD24146A}" type="datetimeFigureOut">
              <a:rPr lang="ru-RU"/>
              <a:pPr>
                <a:defRPr/>
              </a:pPr>
              <a:t>15.10.2020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477B6-8859-4548-9E92-11A2F0F556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3D5DB-7E7E-4835-8E13-64C6128E6632}" type="datetimeFigureOut">
              <a:rPr lang="ru-RU"/>
              <a:pPr>
                <a:defRPr/>
              </a:pPr>
              <a:t>15.10.2020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FB266-D1A1-44DD-AE82-AE2D301772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C8C65-1BEE-4A7E-84AE-CE3FA45C5895}" type="datetimeFigureOut">
              <a:rPr lang="ru-RU"/>
              <a:pPr>
                <a:defRPr/>
              </a:pPr>
              <a:t>15.10.2020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9E44D-277B-4075-83E6-346A78B391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A8069-637C-4604-934B-5E1BAE6B1D87}" type="datetimeFigureOut">
              <a:rPr lang="ru-RU"/>
              <a:pPr>
                <a:defRPr/>
              </a:pPr>
              <a:t>15.10.2020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7A028-19D0-4717-89AB-33F6B648C1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05794-6799-42C5-BAB4-5BC76AC373CD}" type="datetimeFigureOut">
              <a:rPr lang="ru-RU"/>
              <a:pPr>
                <a:defRPr/>
              </a:pPr>
              <a:t>15.10.2020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A3E54-F48F-48F5-B74C-DD4CB88206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EACF6-0910-4813-968E-B61269532128}" type="datetimeFigureOut">
              <a:rPr lang="ru-RU"/>
              <a:pPr>
                <a:defRPr/>
              </a:pPr>
              <a:t>15.10.2020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8ED2D-1FA6-4C20-A88A-51DA97A327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CCF62-F81F-47CE-8245-C308DFFD1702}" type="datetimeFigureOut">
              <a:rPr lang="ru-RU"/>
              <a:pPr>
                <a:defRPr/>
              </a:pPr>
              <a:t>15.10.2020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44C7F-2D69-45CD-B915-B05B7972AE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E3D8D-FA50-4E30-A24D-D11C98B75C4A}" type="datetimeFigureOut">
              <a:rPr lang="ru-RU"/>
              <a:pPr>
                <a:defRPr/>
              </a:pPr>
              <a:t>15.10.2020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F6547-F12F-49F5-A57B-5CE5D3503A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22152-C5D0-42D9-8987-5EB577AFD1D9}" type="datetimeFigureOut">
              <a:rPr lang="ru-RU"/>
              <a:pPr>
                <a:defRPr/>
              </a:pPr>
              <a:t>15.10.2020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C0B42-18D2-4DCF-AF26-FAA0201D6D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2D07B-8E69-4932-9BCE-57C33D26EC32}" type="datetimeFigureOut">
              <a:rPr lang="ru-RU"/>
              <a:pPr>
                <a:defRPr/>
              </a:pPr>
              <a:t>15.10.2020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77199-530B-4021-AAEB-54B53C3CAA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2F7FC-869D-40DC-B4C6-DB2B8C86894F}" type="datetimeFigureOut">
              <a:rPr lang="ru-RU"/>
              <a:pPr>
                <a:defRPr/>
              </a:pPr>
              <a:t>15.10.2020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0E97D-BEAA-465B-9507-09B0C8C673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FDED00A-4C67-4DA5-A588-73D685D11BDB}" type="datetimeFigureOut">
              <a:rPr lang="ru-RU"/>
              <a:pPr>
                <a:defRPr/>
              </a:pPr>
              <a:t>15.10.2020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F8396C-C711-45ED-BC08-074B308F9D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hyperlink" Target="https://www.examenglish.com/grammar/B1_presperf_continuous.htm" TargetMode="Externa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hyperlink" Target="https://englex.ru/present-perfect-continuous-tense/" TargetMode="Externa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hyperlink" Target="https://www.youtube.com/watch?v=jzyRa6r83uw&amp;list=PL_zDp5rG6HqsO5Uo5Pq8HOwLIr_BIaRZc&amp;index=11" TargetMode="Externa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hyperlink" Target="https://lim-english.com/tests/test-na-past-simple/" TargetMode="Externa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hyperlink" Target="https://englex.ru/past-simple-tense/" TargetMode="Externa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hyperlink" Target="https://www.youtube.com/watch?v=lXUD5EKArhQ&amp;list=PL_zDp5rG6HqsO5Uo5Pq8HOwLIr_BIaRZc&amp;index=20" TargetMode="Externa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hyperlink" Target="https://www.englishclub.com/grammar/verb-tenses_past-continuous-quiz.htm" TargetMode="Externa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hyperlink" Target="https://myefe.ru/reference/verbs/tenses/past-continuous" TargetMode="Externa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nlinetestpad.com/ru/test/10222-present-simple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hyperlink" Target="https://www.examenglish.com/grammar/B1_past_perfect.htm" TargetMode="Externa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hyperlink" Target="https://englex.ru/past-perfect-tense/" TargetMode="External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test-english.com/grammar-points/b1/past-simple-past-continuous-past-perfect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hyperlink" Target="https://www.youtube.com/watch?v=4wGQYi80ihU&amp;list=PL_zDp5rG6HqsO5Uo5Pq8HOwLIr_BIaRZc&amp;index=21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4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hyperlink" Target="https://www.youtube.com/watch?v=ZDOyukvsM28&amp;list=PL_zDp5rG6HqsO5Uo5Pq8HOwLIr_BIaRZc&amp;index=22" TargetMode="Externa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3.png"/><Relationship Id="rId7" Type="http://schemas.openxmlformats.org/officeDocument/2006/relationships/hyperlink" Target="https://www.youtube.com/watch?v=GyfiZCYqbKQ&amp;list=PL_zDp5rG6HqsO5Uo5Pq8HOwLIr_BIaRZc&amp;index=31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hyperlink" Target="https://www.youtube.com/watch?v=ZDOyukvsM28&amp;list=PL_zDp5rG6HqsO5Uo5Pq8HOwLIr_BIaRZc&amp;index=22" TargetMode="Externa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3.png"/><Relationship Id="rId7" Type="http://schemas.openxmlformats.org/officeDocument/2006/relationships/image" Target="../media/image52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cTcnxnO5jTk&amp;list=PL_zDp5rG6HqsO5Uo5Pq8HOwLIr_BIaRZc&amp;index=34" TargetMode="External"/><Relationship Id="rId5" Type="http://schemas.openxmlformats.org/officeDocument/2006/relationships/hyperlink" Target="https://www.youtube.com/watch?v=j-k5DjSi8EY&amp;list=PL_zDp5rG6HqsO5Uo5Pq8HOwLIr_BIaRZc&amp;index=33" TargetMode="Externa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3.png"/><Relationship Id="rId7" Type="http://schemas.openxmlformats.org/officeDocument/2006/relationships/image" Target="../media/image54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u_95UahvCaI&amp;list=PL_zDp5rG6HqsO5Uo5Pq8HOwLIr_BIaRZc&amp;index=37" TargetMode="External"/><Relationship Id="rId5" Type="http://schemas.openxmlformats.org/officeDocument/2006/relationships/hyperlink" Target="https://www.youtube.com/watch?v=j-k5DjSi8EY&amp;list=PL_zDp5rG6HqsO5Uo5Pq8HOwLIr_BIaRZc&amp;index=33" TargetMode="Externa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3.png"/><Relationship Id="rId7" Type="http://schemas.openxmlformats.org/officeDocument/2006/relationships/image" Target="../media/image56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Cs94mx7Bb0U&amp;list=PL_zDp5rG6HqsO5Uo5Pq8HOwLIr_BIaRZc&amp;index=40" TargetMode="External"/><Relationship Id="rId5" Type="http://schemas.openxmlformats.org/officeDocument/2006/relationships/hyperlink" Target="https://www.youtube.com/watch?v=VHaj-W3UDAA&amp;list=PL_zDp5rG6HqsO5Uo5Pq8HOwLIr_BIaRZc&amp;index=39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grammarway.com/ru/present-simple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3.png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_kDr_68DXrI&amp;list=PL_zDp5rG6HqsO5Uo5Pq8HOwLIr_BIaRZc&amp;index=43" TargetMode="External"/><Relationship Id="rId5" Type="http://schemas.openxmlformats.org/officeDocument/2006/relationships/hyperlink" Target="https://www.youtube.com/watch?v=gInVRYr442c&amp;list=PL_zDp5rG6HqsO5Uo5Pq8HOwLIr_BIaRZc&amp;index=42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nlinetestpad.com/ru/test/939-present-continuous-variant-1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hyperlink" Target="https://englex.ru/present-continuous-tense/" TargetMode="Externa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lim-english.com/tests/test-na-present-simple-i-present-continuous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hyperlink" Target="https://www.youtube.com/watch?v=CRopgtmGrDc&amp;list=PL_zDp5rG6HqsO5Uo5Pq8HOwLIr_BIaRZc&amp;index=10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izasenglish.ru/grammatika/onlajn-test-present-perfect.htm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hyperlink" Target="https://speakasap.com/ru/en-ru/grammar/present-perfect/" TargetMode="Externa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/>
          <a:stretch/>
        </p:blipFill>
        <p:spPr>
          <a:xfrm>
            <a:off x="1258888" y="-99392"/>
            <a:ext cx="7854668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11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6279" t="3735" r="30077" b="22438"/>
          <a:stretch/>
        </p:blipFill>
        <p:spPr>
          <a:xfrm>
            <a:off x="1258888" y="-27384"/>
            <a:ext cx="7885112" cy="5720502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1403648" y="597246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>
                <a:hlinkClick r:id="rId5"/>
              </a:rPr>
              <a:t>https://www.examenglish.com/grammar/B1_presperf_continuous.htm</a:t>
            </a:r>
            <a:endParaRPr lang="uk-UA" dirty="0"/>
          </a:p>
        </p:txBody>
      </p:sp>
      <p:pic>
        <p:nvPicPr>
          <p:cNvPr id="7170" name="Picture 2" descr="http://qrcoder.ru/code/?https%3A%2F%2Fwww.examenglish.com%2Fgrammar%2FB1_presperf_continuous.htm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251276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753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b="19551"/>
          <a:stretch/>
        </p:blipFill>
        <p:spPr>
          <a:xfrm>
            <a:off x="1251573" y="17868"/>
            <a:ext cx="7885112" cy="5301208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475656" y="57693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https://englex.ru/present-perfect-continuous-tense/</a:t>
            </a:r>
            <a:endParaRPr lang="uk-UA" dirty="0"/>
          </a:p>
        </p:txBody>
      </p:sp>
      <p:pic>
        <p:nvPicPr>
          <p:cNvPr id="8194" name="Picture 2" descr="http://qrcoder.ru/code/?https%3A%2F%2Fenglex.ru%2Fpresent-perfect-continuous-tense%2F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306" y="5282192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478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b="9305"/>
          <a:stretch/>
        </p:blipFill>
        <p:spPr>
          <a:xfrm>
            <a:off x="1258888" y="-10145"/>
            <a:ext cx="7885112" cy="686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56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2675" y="-93663"/>
            <a:ext cx="8242300" cy="207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кутник 4"/>
          <p:cNvSpPr/>
          <p:nvPr/>
        </p:nvSpPr>
        <p:spPr>
          <a:xfrm>
            <a:off x="1258888" y="1844824"/>
            <a:ext cx="78581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Bookman Old Style" panose="02050604050505020204" pitchFamily="18" charset="0"/>
              </a:rPr>
              <a:t>Теперішній </a:t>
            </a:r>
            <a:r>
              <a:rPr lang="uk-UA" sz="1600" dirty="0" smtClean="0">
                <a:latin typeface="Bookman Old Style" panose="02050604050505020204" pitchFamily="18" charset="0"/>
              </a:rPr>
              <a:t>доконаний &amp; тривалий </a:t>
            </a:r>
            <a:r>
              <a:rPr lang="uk-UA" sz="1600" dirty="0">
                <a:latin typeface="Bookman Old Style" panose="02050604050505020204" pitchFamily="18" charset="0"/>
              </a:rPr>
              <a:t>доконаний | </a:t>
            </a:r>
            <a:r>
              <a:rPr lang="en-US" sz="1600" dirty="0">
                <a:latin typeface="Bookman Old Style" panose="02050604050505020204" pitchFamily="18" charset="0"/>
              </a:rPr>
              <a:t>Present </a:t>
            </a:r>
            <a:r>
              <a:rPr lang="en-US" sz="1600" dirty="0" smtClean="0">
                <a:latin typeface="Bookman Old Style" panose="02050604050505020204" pitchFamily="18" charset="0"/>
              </a:rPr>
              <a:t>Perfect</a:t>
            </a:r>
            <a:r>
              <a:rPr lang="uk-UA" sz="1600" dirty="0" smtClean="0">
                <a:latin typeface="Bookman Old Style" panose="02050604050505020204" pitchFamily="18" charset="0"/>
              </a:rPr>
              <a:t> </a:t>
            </a:r>
            <a:r>
              <a:rPr lang="en-US" sz="1600" dirty="0" smtClean="0">
                <a:latin typeface="Bookman Old Style" panose="02050604050505020204" pitchFamily="18" charset="0"/>
              </a:rPr>
              <a:t>&amp;</a:t>
            </a:r>
            <a:r>
              <a:rPr lang="uk-UA" sz="1600" dirty="0" smtClean="0">
                <a:latin typeface="Bookman Old Style" panose="02050604050505020204" pitchFamily="18" charset="0"/>
              </a:rPr>
              <a:t> </a:t>
            </a:r>
            <a:r>
              <a:rPr lang="en-US" sz="1600" dirty="0" smtClean="0">
                <a:latin typeface="Bookman Old Style" panose="02050604050505020204" pitchFamily="18" charset="0"/>
              </a:rPr>
              <a:t>Present </a:t>
            </a:r>
            <a:r>
              <a:rPr lang="en-US" sz="1600" dirty="0">
                <a:latin typeface="Bookman Old Style" panose="02050604050505020204" pitchFamily="18" charset="0"/>
              </a:rPr>
              <a:t>Perfect </a:t>
            </a:r>
            <a:r>
              <a:rPr lang="en-US" sz="1600" dirty="0" smtClean="0">
                <a:latin typeface="Bookman Old Style" panose="02050604050505020204" pitchFamily="18" charset="0"/>
              </a:rPr>
              <a:t>Continuous</a:t>
            </a:r>
            <a:endParaRPr lang="uk-UA" sz="1600" dirty="0" smtClean="0">
              <a:latin typeface="Bookman Old Style" panose="02050604050505020204" pitchFamily="18" charset="0"/>
            </a:endParaRPr>
          </a:p>
          <a:p>
            <a:r>
              <a:rPr lang="en-US" sz="1200" dirty="0">
                <a:hlinkClick r:id="rId5"/>
              </a:rPr>
              <a:t>https://www.youtube.com/watch?v=jzyRa6r83uw&amp;list=PL_zDp5rG6HqsO5Uo5Pq8HOwLIr_BIaRZc&amp;index=11</a:t>
            </a:r>
            <a:endParaRPr lang="en-US" sz="1200" dirty="0"/>
          </a:p>
        </p:txBody>
      </p:sp>
      <p:pic>
        <p:nvPicPr>
          <p:cNvPr id="2050" name="Picture 2" descr="http://qrcoder.ru/code/?https%3A%2F%2Fwww.youtube.com%2Fwatch%3Fv%3DjzyRa6r83uw%26list%3DPL_zDp5rG6HqsO5Uo5Pq8HOwLIr_BIaRZc%26index%3D11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30570"/>
            <a:ext cx="1596859" cy="159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9046" t="5703" r="16241" b="11610"/>
          <a:stretch/>
        </p:blipFill>
        <p:spPr>
          <a:xfrm>
            <a:off x="1269651" y="4221088"/>
            <a:ext cx="7847353" cy="2636912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564768" y="4307678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https://lim-english.com/tests/test-na-present-perfect-i-present-perfect-continuous/</a:t>
            </a:r>
            <a:endParaRPr lang="uk-UA" dirty="0"/>
          </a:p>
        </p:txBody>
      </p:sp>
      <p:pic>
        <p:nvPicPr>
          <p:cNvPr id="9218" name="Picture 2" descr="http://qrcoder.ru/code/?https%3A%2F%2Flim-english.com%2Ftests%2Ftest-na-present-perfect-i-present-perfect-continuous%2F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504" y="3824437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125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8492" t="5703" r="16794" b="11610"/>
          <a:stretch/>
        </p:blipFill>
        <p:spPr>
          <a:xfrm>
            <a:off x="1258888" y="0"/>
            <a:ext cx="7885112" cy="6048672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258888" y="605542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https://lim-english.com/tests/test-na-past-simple/</a:t>
            </a:r>
            <a:endParaRPr lang="uk-UA" dirty="0"/>
          </a:p>
        </p:txBody>
      </p:sp>
      <p:pic>
        <p:nvPicPr>
          <p:cNvPr id="11266" name="Picture 2" descr="http://qrcoder.ru/code/?https%3A%2F%2Flim-english.com%2Ftests%2Ftest-na-past-simple%2F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170" y="5323284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396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2"/>
          <a:stretch/>
        </p:blipFill>
        <p:spPr>
          <a:xfrm>
            <a:off x="1261266" y="0"/>
            <a:ext cx="7882734" cy="5582059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1416477" y="6020052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https://englex.ru/past-simple-tense/</a:t>
            </a:r>
            <a:endParaRPr lang="uk-UA" dirty="0"/>
          </a:p>
        </p:txBody>
      </p:sp>
      <p:pic>
        <p:nvPicPr>
          <p:cNvPr id="12290" name="Picture 2" descr="http://qrcoder.ru/code/?https%3A%2F%2Fenglex.ru%2Fpast-simple-tense%2F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804" y="5434445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995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32" y="0"/>
            <a:ext cx="7856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69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2675" y="-93663"/>
            <a:ext cx="8242300" cy="207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кутник 4"/>
          <p:cNvSpPr/>
          <p:nvPr/>
        </p:nvSpPr>
        <p:spPr>
          <a:xfrm>
            <a:off x="1258888" y="1844824"/>
            <a:ext cx="78581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Bookman Old Style" panose="02050604050505020204" pitchFamily="18" charset="0"/>
              </a:rPr>
              <a:t>Минулий простий та теперішній доконаний час | </a:t>
            </a:r>
            <a:r>
              <a:rPr lang="en-US" sz="1600" dirty="0">
                <a:latin typeface="Bookman Old Style" panose="02050604050505020204" pitchFamily="18" charset="0"/>
              </a:rPr>
              <a:t>Past Simple vs Present </a:t>
            </a:r>
            <a:r>
              <a:rPr lang="en-US" sz="1600" dirty="0" smtClean="0">
                <a:latin typeface="Bookman Old Style" panose="02050604050505020204" pitchFamily="18" charset="0"/>
              </a:rPr>
              <a:t>Perfect</a:t>
            </a:r>
            <a:endParaRPr lang="uk-UA" sz="1600" dirty="0" smtClean="0">
              <a:latin typeface="Bookman Old Style" panose="02050604050505020204" pitchFamily="18" charset="0"/>
            </a:endParaRPr>
          </a:p>
          <a:p>
            <a:pPr algn="ctr"/>
            <a:r>
              <a:rPr lang="en-US" sz="1200" dirty="0">
                <a:hlinkClick r:id="rId5"/>
              </a:rPr>
              <a:t>https://www.youtube.com/watch?v=lXUD5EKArhQ&amp;list=PL_zDp5rG6HqsO5Uo5Pq8HOwLIr_BIaRZc&amp;index=20</a:t>
            </a:r>
            <a:endParaRPr lang="en-US" sz="1200" dirty="0"/>
          </a:p>
        </p:txBody>
      </p:sp>
      <p:pic>
        <p:nvPicPr>
          <p:cNvPr id="3074" name="Picture 2" descr="http://qrcoder.ru/code/?https%3A%2F%2Fwww.youtube.com%2Fwatch%3Fv%3DlXUD5EKArhQ%26list%3DPL_zDp5rG6HqsO5Uo5Pq8HOwLIr_BIaRZc%26index%3D20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72562"/>
            <a:ext cx="1578868" cy="157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7939" t="4720" r="21221" b="25391"/>
          <a:stretch/>
        </p:blipFill>
        <p:spPr>
          <a:xfrm>
            <a:off x="1285706" y="4221089"/>
            <a:ext cx="5302518" cy="2636912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6678935" y="3789040"/>
            <a:ext cx="24169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https://www.englisch-hilfen.de/en/exercises/tenses/simple_past_present_perfect.htm</a:t>
            </a:r>
            <a:endParaRPr lang="uk-UA" dirty="0"/>
          </a:p>
        </p:txBody>
      </p:sp>
      <p:pic>
        <p:nvPicPr>
          <p:cNvPr id="13314" name="Picture 2" descr="http://qrcoder.ru/code/?https%3A%2F%2Fwww.englisch-hilfen.de%2Fen%2Fexercises%2Ftenses%2Fsimple_past_present_perfect.htm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085184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961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0153" t="4720" r="15133" b="11610"/>
          <a:stretch/>
        </p:blipFill>
        <p:spPr>
          <a:xfrm>
            <a:off x="1258888" y="0"/>
            <a:ext cx="7885112" cy="5949280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1403648" y="608047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https://www.englishclub.com/grammar/verb-tenses_past-continuous-quiz.htm</a:t>
            </a:r>
            <a:endParaRPr lang="uk-UA" dirty="0"/>
          </a:p>
        </p:txBody>
      </p:sp>
      <p:pic>
        <p:nvPicPr>
          <p:cNvPr id="14338" name="Picture 2" descr="http://qrcoder.ru/code/?https%3A%2F%2Fwww.englishclub.com%2Fgrammar%2Fverb-tenses_past-continuous-quiz.htm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988" y="5026868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409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b="19551"/>
          <a:stretch/>
        </p:blipFill>
        <p:spPr>
          <a:xfrm>
            <a:off x="1258888" y="0"/>
            <a:ext cx="7885112" cy="5157192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475656" y="56844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https://myefe.ru/reference/verbs/tenses/past-continuous</a:t>
            </a:r>
            <a:endParaRPr lang="uk-UA" dirty="0"/>
          </a:p>
        </p:txBody>
      </p:sp>
      <p:pic>
        <p:nvPicPr>
          <p:cNvPr id="16386" name="Picture 2" descr="http://qrcoder.ru/code/?https%3A%2F%2Fmyefe.ru%2Freference%2Fverbs%2Ftenses%2Fpast-continuous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404" y="5251276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096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2675" y="-93663"/>
            <a:ext cx="8242300" cy="207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кутник 3"/>
          <p:cNvSpPr/>
          <p:nvPr/>
        </p:nvSpPr>
        <p:spPr>
          <a:xfrm>
            <a:off x="3491880" y="1983805"/>
            <a:ext cx="29523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3A3F5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Present </a:t>
            </a:r>
            <a:r>
              <a:rPr lang="en-US" sz="3000" b="1" dirty="0" smtClean="0">
                <a:solidFill>
                  <a:srgbClr val="3A3F5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Simple</a:t>
            </a:r>
            <a:endParaRPr lang="en-US" sz="3000" b="1" dirty="0">
              <a:solidFill>
                <a:srgbClr val="3A3F5D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10152" t="5703" r="35612" b="39172"/>
          <a:stretch/>
        </p:blipFill>
        <p:spPr>
          <a:xfrm>
            <a:off x="1403648" y="1700808"/>
            <a:ext cx="7560840" cy="4320480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1331640" y="60932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6"/>
              </a:rPr>
              <a:t>https://onlinetestpad.com/ru/test/10222-present-simple</a:t>
            </a:r>
            <a:endParaRPr lang="uk-UA" dirty="0"/>
          </a:p>
        </p:txBody>
      </p:sp>
      <p:pic>
        <p:nvPicPr>
          <p:cNvPr id="1026" name="Picture 2" descr="http://qrcoder.ru/code/?https%3A%2F%2Fonlinetestpad.com%2Fru%2Ftest%2F10222-present-simple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364" y="3429000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38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8493" t="3735" r="29523" b="19484"/>
          <a:stretch/>
        </p:blipFill>
        <p:spPr>
          <a:xfrm>
            <a:off x="1261445" y="-34280"/>
            <a:ext cx="7882555" cy="5767536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475656" y="597246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https://www.examenglish.com/grammar/B1_past_perfect.htm</a:t>
            </a:r>
            <a:endParaRPr lang="uk-UA" dirty="0"/>
          </a:p>
        </p:txBody>
      </p:sp>
      <p:pic>
        <p:nvPicPr>
          <p:cNvPr id="17410" name="Picture 2" descr="http://qrcoder.ru/code/?https%3A%2F%2Fwww.examenglish.com%2Fgrammar%2FB1_past_perfect.htm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202523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853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1" b="19713"/>
          <a:stretch/>
        </p:blipFill>
        <p:spPr>
          <a:xfrm>
            <a:off x="1258888" y="0"/>
            <a:ext cx="7885112" cy="5733256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5201444" y="6150074"/>
            <a:ext cx="3813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https://englex.ru/past-perfect-tense/</a:t>
            </a:r>
            <a:endParaRPr lang="uk-UA" dirty="0"/>
          </a:p>
        </p:txBody>
      </p:sp>
      <p:pic>
        <p:nvPicPr>
          <p:cNvPr id="18434" name="Picture 2" descr="http://qrcoder.ru/code/?https%3A%2F%2Fenglex.ru%2Fpast-perfect-tense%2F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976" y="5034344"/>
            <a:ext cx="1779032" cy="177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3585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88" y="116632"/>
            <a:ext cx="7885112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57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2675" y="-93663"/>
            <a:ext cx="8242300" cy="207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кутник 4"/>
          <p:cNvSpPr/>
          <p:nvPr/>
        </p:nvSpPr>
        <p:spPr>
          <a:xfrm>
            <a:off x="1258888" y="1844824"/>
            <a:ext cx="78581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latin typeface="Bookman Old Style" panose="02050604050505020204" pitchFamily="18" charset="0"/>
              </a:rPr>
              <a:t>Минулий</a:t>
            </a:r>
            <a:r>
              <a:rPr lang="ru-RU" sz="1600" dirty="0">
                <a:latin typeface="Bookman Old Style" panose="02050604050505020204" pitchFamily="18" charset="0"/>
              </a:rPr>
              <a:t> </a:t>
            </a:r>
            <a:r>
              <a:rPr lang="ru-RU" sz="1600" dirty="0" err="1">
                <a:latin typeface="Bookman Old Style" panose="02050604050505020204" pitchFamily="18" charset="0"/>
              </a:rPr>
              <a:t>простий</a:t>
            </a:r>
            <a:r>
              <a:rPr lang="ru-RU" sz="1600" dirty="0">
                <a:latin typeface="Bookman Old Style" panose="02050604050505020204" pitchFamily="18" charset="0"/>
              </a:rPr>
              <a:t>, </a:t>
            </a:r>
            <a:r>
              <a:rPr lang="ru-RU" sz="1600" dirty="0" err="1">
                <a:latin typeface="Bookman Old Style" panose="02050604050505020204" pitchFamily="18" charset="0"/>
              </a:rPr>
              <a:t>тривалий</a:t>
            </a:r>
            <a:r>
              <a:rPr lang="ru-RU" sz="1600" dirty="0">
                <a:latin typeface="Bookman Old Style" panose="02050604050505020204" pitchFamily="18" charset="0"/>
              </a:rPr>
              <a:t>, </a:t>
            </a:r>
            <a:r>
              <a:rPr lang="ru-RU" sz="1600" dirty="0" err="1">
                <a:latin typeface="Bookman Old Style" panose="02050604050505020204" pitchFamily="18" charset="0"/>
              </a:rPr>
              <a:t>доконаний</a:t>
            </a:r>
            <a:r>
              <a:rPr lang="ru-RU" sz="1600" dirty="0">
                <a:latin typeface="Bookman Old Style" panose="02050604050505020204" pitchFamily="18" charset="0"/>
              </a:rPr>
              <a:t> час | </a:t>
            </a:r>
            <a:r>
              <a:rPr lang="ru-RU" sz="1600" dirty="0" err="1">
                <a:latin typeface="Bookman Old Style" panose="02050604050505020204" pitchFamily="18" charset="0"/>
              </a:rPr>
              <a:t>Past</a:t>
            </a:r>
            <a:r>
              <a:rPr lang="ru-RU" sz="1600" dirty="0">
                <a:latin typeface="Bookman Old Style" panose="02050604050505020204" pitchFamily="18" charset="0"/>
              </a:rPr>
              <a:t> </a:t>
            </a:r>
            <a:r>
              <a:rPr lang="ru-RU" sz="1600" dirty="0" err="1">
                <a:latin typeface="Bookman Old Style" panose="02050604050505020204" pitchFamily="18" charset="0"/>
              </a:rPr>
              <a:t>Simple</a:t>
            </a:r>
            <a:r>
              <a:rPr lang="ru-RU" sz="1600" dirty="0">
                <a:latin typeface="Bookman Old Style" panose="02050604050505020204" pitchFamily="18" charset="0"/>
              </a:rPr>
              <a:t>, </a:t>
            </a:r>
            <a:r>
              <a:rPr lang="ru-RU" sz="1600" dirty="0" err="1">
                <a:latin typeface="Bookman Old Style" panose="02050604050505020204" pitchFamily="18" charset="0"/>
              </a:rPr>
              <a:t>Continuous</a:t>
            </a:r>
            <a:r>
              <a:rPr lang="ru-RU" sz="1600" dirty="0">
                <a:latin typeface="Bookman Old Style" panose="02050604050505020204" pitchFamily="18" charset="0"/>
              </a:rPr>
              <a:t>, </a:t>
            </a:r>
            <a:r>
              <a:rPr lang="ru-RU" sz="1600" dirty="0" err="1" smtClean="0">
                <a:latin typeface="Bookman Old Style" panose="02050604050505020204" pitchFamily="18" charset="0"/>
              </a:rPr>
              <a:t>Perfect</a:t>
            </a:r>
            <a:endParaRPr lang="ru-RU" sz="1600" dirty="0" smtClean="0">
              <a:latin typeface="Bookman Old Style" panose="02050604050505020204" pitchFamily="18" charset="0"/>
            </a:endParaRPr>
          </a:p>
          <a:p>
            <a:pPr algn="ctr"/>
            <a:r>
              <a:rPr lang="en-US" sz="1200" dirty="0">
                <a:hlinkClick r:id="rId5"/>
              </a:rPr>
              <a:t>https://www.youtube.com/watch?v=4wGQYi80ihU&amp;list=PL_zDp5rG6HqsO5Uo5Pq8HOwLIr_BIaRZc&amp;index=21</a:t>
            </a:r>
            <a:endParaRPr lang="en-US" sz="1200" dirty="0"/>
          </a:p>
        </p:txBody>
      </p:sp>
      <p:pic>
        <p:nvPicPr>
          <p:cNvPr id="4098" name="Picture 2" descr="http://qrcoder.ru/code/?https%3A%2F%2Fwww.youtube.com%2Fwatch%3Fv%3D4wGQYi80ihU%26list%3DPL_zDp5rG6HqsO5Uo5Pq8HOwLIr_BIaRZc%26index%3D21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77793"/>
            <a:ext cx="1565275" cy="15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2405" t="5703" r="28969" b="22438"/>
          <a:stretch/>
        </p:blipFill>
        <p:spPr>
          <a:xfrm>
            <a:off x="1259633" y="4243069"/>
            <a:ext cx="5976664" cy="2614931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7236297" y="3163878"/>
            <a:ext cx="16937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https://test-english.com/grammar-points/b1/past-simple-past-continuous-past-perfect/</a:t>
            </a:r>
            <a:endParaRPr lang="uk-UA" dirty="0"/>
          </a:p>
        </p:txBody>
      </p:sp>
      <p:pic>
        <p:nvPicPr>
          <p:cNvPr id="19458" name="Picture 2" descr="http://qrcoder.ru/code/?https%3A%2F%2Ftest-english.com%2Fgrammar-points%2Fb1%2Fpast-simple-past-continuous-past-perfect%2F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942" y="5195203"/>
            <a:ext cx="1652061" cy="166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009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3130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2675" y="-93663"/>
            <a:ext cx="8242300" cy="207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кутник 4"/>
          <p:cNvSpPr/>
          <p:nvPr/>
        </p:nvSpPr>
        <p:spPr>
          <a:xfrm>
            <a:off x="1258888" y="1844824"/>
            <a:ext cx="78581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latin typeface="Bookman Old Style" panose="02050604050505020204" pitchFamily="18" charset="0"/>
              </a:rPr>
              <a:t>Минулий</a:t>
            </a:r>
            <a:r>
              <a:rPr lang="ru-RU" sz="1600" dirty="0">
                <a:latin typeface="Bookman Old Style" panose="02050604050505020204" pitchFamily="18" charset="0"/>
              </a:rPr>
              <a:t> </a:t>
            </a:r>
            <a:r>
              <a:rPr lang="ru-RU" sz="1600" dirty="0" err="1">
                <a:latin typeface="Bookman Old Style" panose="02050604050505020204" pitchFamily="18" charset="0"/>
              </a:rPr>
              <a:t>доконаний</a:t>
            </a:r>
            <a:r>
              <a:rPr lang="ru-RU" sz="1600" dirty="0">
                <a:latin typeface="Bookman Old Style" panose="02050604050505020204" pitchFamily="18" charset="0"/>
              </a:rPr>
              <a:t> </a:t>
            </a:r>
            <a:r>
              <a:rPr lang="en-US" sz="1600" dirty="0">
                <a:latin typeface="Bookman Old Style" panose="02050604050505020204" pitchFamily="18" charset="0"/>
              </a:rPr>
              <a:t>vs </a:t>
            </a:r>
            <a:r>
              <a:rPr lang="ru-RU" sz="1600" dirty="0" err="1">
                <a:latin typeface="Bookman Old Style" panose="02050604050505020204" pitchFamily="18" charset="0"/>
              </a:rPr>
              <a:t>минулий</a:t>
            </a:r>
            <a:r>
              <a:rPr lang="ru-RU" sz="1600" dirty="0">
                <a:latin typeface="Bookman Old Style" panose="02050604050505020204" pitchFamily="18" charset="0"/>
              </a:rPr>
              <a:t> </a:t>
            </a:r>
            <a:r>
              <a:rPr lang="ru-RU" sz="1600" dirty="0" err="1">
                <a:latin typeface="Bookman Old Style" panose="02050604050505020204" pitchFamily="18" charset="0"/>
              </a:rPr>
              <a:t>доконаний</a:t>
            </a:r>
            <a:r>
              <a:rPr lang="ru-RU" sz="1600" dirty="0">
                <a:latin typeface="Bookman Old Style" panose="02050604050505020204" pitchFamily="18" charset="0"/>
              </a:rPr>
              <a:t> </a:t>
            </a:r>
            <a:r>
              <a:rPr lang="ru-RU" sz="1600" dirty="0" err="1">
                <a:latin typeface="Bookman Old Style" panose="02050604050505020204" pitchFamily="18" charset="0"/>
              </a:rPr>
              <a:t>тривалий</a:t>
            </a:r>
            <a:r>
              <a:rPr lang="ru-RU" sz="1600" dirty="0">
                <a:latin typeface="Bookman Old Style" panose="02050604050505020204" pitchFamily="18" charset="0"/>
              </a:rPr>
              <a:t> | </a:t>
            </a:r>
            <a:r>
              <a:rPr lang="en-US" sz="1600" dirty="0">
                <a:latin typeface="Bookman Old Style" panose="02050604050505020204" pitchFamily="18" charset="0"/>
              </a:rPr>
              <a:t>Past Perfect vs Past Perfect </a:t>
            </a:r>
            <a:r>
              <a:rPr lang="en-US" sz="1600" dirty="0" err="1" smtClean="0">
                <a:latin typeface="Bookman Old Style" panose="02050604050505020204" pitchFamily="18" charset="0"/>
              </a:rPr>
              <a:t>Cont</a:t>
            </a:r>
            <a:endParaRPr lang="uk-UA" sz="1600" dirty="0" smtClean="0">
              <a:latin typeface="Bookman Old Style" panose="02050604050505020204" pitchFamily="18" charset="0"/>
            </a:endParaRPr>
          </a:p>
          <a:p>
            <a:pPr algn="ctr"/>
            <a:r>
              <a:rPr lang="en-US" sz="1200" dirty="0">
                <a:hlinkClick r:id="rId5"/>
              </a:rPr>
              <a:t>https://www.youtube.com/watch?v=ZDOyukvsM28&amp;list=PL_zDp5rG6HqsO5Uo5Pq8HOwLIr_BIaRZc&amp;index=22</a:t>
            </a:r>
            <a:endParaRPr lang="en-US" sz="1200" dirty="0"/>
          </a:p>
        </p:txBody>
      </p:sp>
      <p:pic>
        <p:nvPicPr>
          <p:cNvPr id="5122" name="Picture 2" descr="http://qrcoder.ru/code/?https%3A%2F%2Fwww.youtube.com%2Fwatch%3Fv%3DZDOyukvsM28%26list%3DPL_zDp5rG6HqsO5Uo5Pq8HOwLIr_BIaRZc%26index%3D22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85851"/>
            <a:ext cx="1656184" cy="16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907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2675" y="-93663"/>
            <a:ext cx="8242300" cy="207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кутник 4"/>
          <p:cNvSpPr/>
          <p:nvPr/>
        </p:nvSpPr>
        <p:spPr>
          <a:xfrm>
            <a:off x="1258888" y="1844824"/>
            <a:ext cx="78581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latin typeface="Bookman Old Style" panose="02050604050505020204" pitchFamily="18" charset="0"/>
              </a:rPr>
              <a:t>Минулий</a:t>
            </a:r>
            <a:r>
              <a:rPr lang="ru-RU" sz="1600" dirty="0">
                <a:latin typeface="Bookman Old Style" panose="02050604050505020204" pitchFamily="18" charset="0"/>
              </a:rPr>
              <a:t> </a:t>
            </a:r>
            <a:r>
              <a:rPr lang="ru-RU" sz="1600" dirty="0" err="1">
                <a:latin typeface="Bookman Old Style" panose="02050604050505020204" pitchFamily="18" charset="0"/>
              </a:rPr>
              <a:t>доконаний</a:t>
            </a:r>
            <a:r>
              <a:rPr lang="ru-RU" sz="1600" dirty="0">
                <a:latin typeface="Bookman Old Style" panose="02050604050505020204" pitchFamily="18" charset="0"/>
              </a:rPr>
              <a:t> </a:t>
            </a:r>
            <a:r>
              <a:rPr lang="en-US" sz="1600" dirty="0">
                <a:latin typeface="Bookman Old Style" panose="02050604050505020204" pitchFamily="18" charset="0"/>
              </a:rPr>
              <a:t>vs </a:t>
            </a:r>
            <a:r>
              <a:rPr lang="ru-RU" sz="1600" dirty="0" err="1">
                <a:latin typeface="Bookman Old Style" panose="02050604050505020204" pitchFamily="18" charset="0"/>
              </a:rPr>
              <a:t>минулий</a:t>
            </a:r>
            <a:r>
              <a:rPr lang="ru-RU" sz="1600" dirty="0">
                <a:latin typeface="Bookman Old Style" panose="02050604050505020204" pitchFamily="18" charset="0"/>
              </a:rPr>
              <a:t> </a:t>
            </a:r>
            <a:r>
              <a:rPr lang="ru-RU" sz="1600" dirty="0" err="1">
                <a:latin typeface="Bookman Old Style" panose="02050604050505020204" pitchFamily="18" charset="0"/>
              </a:rPr>
              <a:t>доконаний</a:t>
            </a:r>
            <a:r>
              <a:rPr lang="ru-RU" sz="1600" dirty="0">
                <a:latin typeface="Bookman Old Style" panose="02050604050505020204" pitchFamily="18" charset="0"/>
              </a:rPr>
              <a:t> </a:t>
            </a:r>
            <a:r>
              <a:rPr lang="ru-RU" sz="1600" dirty="0" err="1">
                <a:latin typeface="Bookman Old Style" panose="02050604050505020204" pitchFamily="18" charset="0"/>
              </a:rPr>
              <a:t>тривалий</a:t>
            </a:r>
            <a:r>
              <a:rPr lang="ru-RU" sz="1600" dirty="0">
                <a:latin typeface="Bookman Old Style" panose="02050604050505020204" pitchFamily="18" charset="0"/>
              </a:rPr>
              <a:t> | </a:t>
            </a:r>
            <a:r>
              <a:rPr lang="en-US" sz="1600" dirty="0">
                <a:latin typeface="Bookman Old Style" panose="02050604050505020204" pitchFamily="18" charset="0"/>
              </a:rPr>
              <a:t>Past Perfect vs Past Perfect </a:t>
            </a:r>
            <a:r>
              <a:rPr lang="en-US" sz="1600" dirty="0" err="1" smtClean="0">
                <a:latin typeface="Bookman Old Style" panose="02050604050505020204" pitchFamily="18" charset="0"/>
              </a:rPr>
              <a:t>Cont</a:t>
            </a:r>
            <a:endParaRPr lang="uk-UA" sz="1600" dirty="0" smtClean="0">
              <a:latin typeface="Bookman Old Style" panose="02050604050505020204" pitchFamily="18" charset="0"/>
            </a:endParaRPr>
          </a:p>
          <a:p>
            <a:pPr algn="ctr"/>
            <a:r>
              <a:rPr lang="en-US" sz="1200" dirty="0">
                <a:hlinkClick r:id="rId5"/>
              </a:rPr>
              <a:t>https://www.youtube.com/watch?v=ZDOyukvsM28&amp;list=PL_zDp5rG6HqsO5Uo5Pq8HOwLIr_BIaRZc&amp;index=22</a:t>
            </a:r>
            <a:endParaRPr lang="en-US" sz="1200" dirty="0"/>
          </a:p>
        </p:txBody>
      </p:sp>
      <p:pic>
        <p:nvPicPr>
          <p:cNvPr id="5122" name="Picture 2" descr="http://qrcoder.ru/code/?https%3A%2F%2Fwww.youtube.com%2Fwatch%3Fv%3DZDOyukvsM28%26list%3DPL_zDp5rG6HqsO5Uo5Pq8HOwLIr_BIaRZc%26index%3D22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85851"/>
            <a:ext cx="1656184" cy="16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1258888" y="4573356"/>
            <a:ext cx="78581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Bookman Old Style" panose="02050604050505020204" pitchFamily="18" charset="0"/>
              </a:rPr>
              <a:t>Використання</a:t>
            </a:r>
            <a:r>
              <a:rPr lang="en-US" sz="1600" dirty="0">
                <a:latin typeface="Bookman Old Style" panose="02050604050505020204" pitchFamily="18" charset="0"/>
              </a:rPr>
              <a:t> WOULD &amp; USED TO | Usage of WOULD &amp; USED </a:t>
            </a:r>
            <a:r>
              <a:rPr lang="en-US" sz="1600" dirty="0" smtClean="0">
                <a:latin typeface="Bookman Old Style" panose="02050604050505020204" pitchFamily="18" charset="0"/>
              </a:rPr>
              <a:t>TO</a:t>
            </a:r>
            <a:endParaRPr lang="uk-UA" sz="1600" dirty="0" smtClean="0">
              <a:latin typeface="Bookman Old Style" panose="02050604050505020204" pitchFamily="18" charset="0"/>
            </a:endParaRPr>
          </a:p>
          <a:p>
            <a:r>
              <a:rPr lang="en-US" sz="1200" dirty="0">
                <a:hlinkClick r:id="rId7"/>
              </a:rPr>
              <a:t>https://</a:t>
            </a:r>
            <a:r>
              <a:rPr lang="en-US" sz="1200" dirty="0" smtClean="0">
                <a:hlinkClick r:id="rId7"/>
              </a:rPr>
              <a:t>www.youtube.com/watch?v=GyfiZCYqbKQ&amp;list=PL_zDp5rG6HqsO5Uo5Pq8HOwLIr_BIaRZc&amp;index=31</a:t>
            </a:r>
            <a:endParaRPr lang="uk-UA" sz="1200" dirty="0" smtClean="0"/>
          </a:p>
          <a:p>
            <a:endParaRPr lang="en-US" sz="1200" dirty="0"/>
          </a:p>
        </p:txBody>
      </p:sp>
      <p:pic>
        <p:nvPicPr>
          <p:cNvPr id="6146" name="Picture 2" descr="http://qrcoder.ru/code/?https%3A%2F%2Fwww.youtube.com%2Fwatch%3Fv%3DGyfiZCYqbKQ%26list%3DPL_zDp5rG6HqsO5Uo5Pq8HOwLIr_BIaRZc%26index%3D31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157192"/>
            <a:ext cx="1656184" cy="16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780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2675" y="-93663"/>
            <a:ext cx="8242300" cy="207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кутник 4"/>
          <p:cNvSpPr/>
          <p:nvPr/>
        </p:nvSpPr>
        <p:spPr>
          <a:xfrm>
            <a:off x="1258888" y="1844824"/>
            <a:ext cx="7858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Bookman Old Style" panose="02050604050505020204" pitchFamily="18" charset="0"/>
              </a:rPr>
              <a:t>Майбутній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простий</a:t>
            </a:r>
            <a:r>
              <a:rPr lang="en-US" sz="1600" dirty="0">
                <a:latin typeface="Bookman Old Style" panose="02050604050505020204" pitchFamily="18" charset="0"/>
              </a:rPr>
              <a:t>, </a:t>
            </a:r>
            <a:r>
              <a:rPr lang="en-US" sz="1600" dirty="0" err="1">
                <a:latin typeface="Bookman Old Style" panose="02050604050505020204" pitchFamily="18" charset="0"/>
              </a:rPr>
              <a:t>тривалий</a:t>
            </a:r>
            <a:r>
              <a:rPr lang="en-US" sz="1600" dirty="0">
                <a:latin typeface="Bookman Old Style" panose="02050604050505020204" pitchFamily="18" charset="0"/>
              </a:rPr>
              <a:t> | Future Tenses &amp; will, going to, may, might </a:t>
            </a:r>
            <a:r>
              <a:rPr lang="en-US" sz="1200" dirty="0">
                <a:hlinkClick r:id="rId5"/>
              </a:rPr>
              <a:t>https://www.youtube.com/watch?v=j-k5DjSi8EY&amp;list=PL_zDp5rG6HqsO5Uo5Pq8HOwLIr_BIaRZc&amp;index=33</a:t>
            </a:r>
            <a:endParaRPr lang="en-US" sz="1200" dirty="0"/>
          </a:p>
        </p:txBody>
      </p:sp>
      <p:sp>
        <p:nvSpPr>
          <p:cNvPr id="3" name="Прямокутник 2"/>
          <p:cNvSpPr/>
          <p:nvPr/>
        </p:nvSpPr>
        <p:spPr>
          <a:xfrm>
            <a:off x="1258888" y="4573356"/>
            <a:ext cx="7858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Bookman Old Style" panose="02050604050505020204" pitchFamily="18" charset="0"/>
              </a:rPr>
              <a:t>Майбутні часи | </a:t>
            </a:r>
            <a:r>
              <a:rPr lang="en-US" sz="1600" dirty="0">
                <a:latin typeface="Bookman Old Style" panose="02050604050505020204" pitchFamily="18" charset="0"/>
              </a:rPr>
              <a:t>Future Perfect, Continuous, Perfect </a:t>
            </a:r>
            <a:r>
              <a:rPr lang="en-US" sz="1600" dirty="0" smtClean="0">
                <a:latin typeface="Bookman Old Style" panose="02050604050505020204" pitchFamily="18" charset="0"/>
              </a:rPr>
              <a:t>Continuous</a:t>
            </a:r>
            <a:endParaRPr lang="uk-UA" sz="1600" dirty="0" smtClean="0">
              <a:latin typeface="Bookman Old Style" panose="02050604050505020204" pitchFamily="18" charset="0"/>
            </a:endParaRPr>
          </a:p>
          <a:p>
            <a:r>
              <a:rPr lang="en-US" sz="1200" dirty="0">
                <a:hlinkClick r:id="rId6"/>
              </a:rPr>
              <a:t>https://www.youtube.com/watch?v=cTcnxnO5jTk&amp;list=PL_zDp5rG6HqsO5Uo5Pq8HOwLIr_BIaRZc&amp;index=34</a:t>
            </a:r>
            <a:endParaRPr lang="en-US" sz="1200" dirty="0"/>
          </a:p>
        </p:txBody>
      </p:sp>
      <p:pic>
        <p:nvPicPr>
          <p:cNvPr id="7170" name="Picture 2" descr="http://qrcoder.ru/code/?https%3A%2F%2Fwww.youtube.com%2Fwatch%3Fv%3Dj-k5DjSi8EY%26list%3DPL_zDp5rG6HqsO5Uo5Pq8HOwLIr_BIaRZc%26index%3D33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063" y="2492896"/>
            <a:ext cx="1671495" cy="167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qrcoder.ru/code/?https%3A%2F%2Fwww.youtube.com%2Fwatch%3Fv%3DcTcnxnO5jTk%26list%3DPL_zDp5rG6HqsO5Uo5Pq8HOwLIr_BIaRZc%26index%3D34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099394"/>
            <a:ext cx="1699011" cy="169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61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2675" y="-93663"/>
            <a:ext cx="8242300" cy="207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кутник 4"/>
          <p:cNvSpPr/>
          <p:nvPr/>
        </p:nvSpPr>
        <p:spPr>
          <a:xfrm>
            <a:off x="1258888" y="1844824"/>
            <a:ext cx="7858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Bookman Old Style" panose="02050604050505020204" pitchFamily="18" charset="0"/>
              </a:rPr>
              <a:t>Пасивний стан | </a:t>
            </a:r>
            <a:r>
              <a:rPr lang="en-US" sz="1600" dirty="0">
                <a:latin typeface="Bookman Old Style" panose="02050604050505020204" pitchFamily="18" charset="0"/>
              </a:rPr>
              <a:t>Passive Voice</a:t>
            </a:r>
          </a:p>
          <a:p>
            <a:pPr algn="ctr"/>
            <a:r>
              <a:rPr lang="en-US" sz="1200" dirty="0" smtClean="0">
                <a:hlinkClick r:id="rId5"/>
              </a:rPr>
              <a:t>https</a:t>
            </a:r>
            <a:r>
              <a:rPr lang="en-US" sz="1200" dirty="0">
                <a:hlinkClick r:id="rId5"/>
              </a:rPr>
              <a:t>://www.youtube.com/watch?v=j-k5DjSi8EY&amp;list=PL_zDp5rG6HqsO5Uo5Pq8HOwLIr_BIaRZc&amp;index=33</a:t>
            </a:r>
            <a:endParaRPr lang="en-US" sz="1200" dirty="0"/>
          </a:p>
        </p:txBody>
      </p:sp>
      <p:sp>
        <p:nvSpPr>
          <p:cNvPr id="3" name="Прямокутник 2"/>
          <p:cNvSpPr/>
          <p:nvPr/>
        </p:nvSpPr>
        <p:spPr>
          <a:xfrm>
            <a:off x="1258888" y="4573356"/>
            <a:ext cx="7858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Bookman Old Style" panose="02050604050505020204" pitchFamily="18" charset="0"/>
              </a:rPr>
              <a:t>Безособовий пасивний стан | </a:t>
            </a:r>
            <a:r>
              <a:rPr lang="en-US" sz="1600" dirty="0">
                <a:latin typeface="Bookman Old Style" panose="02050604050505020204" pitchFamily="18" charset="0"/>
              </a:rPr>
              <a:t>Impersonal Passive Voice </a:t>
            </a:r>
            <a:r>
              <a:rPr lang="en-US" sz="1200" dirty="0">
                <a:hlinkClick r:id="rId6"/>
              </a:rPr>
              <a:t>https://www.youtube.com/watch?v=u_95UahvCaI&amp;list=PL_zDp5rG6HqsO5Uo5Pq8HOwLIr_BIaRZc&amp;index=37</a:t>
            </a:r>
            <a:endParaRPr lang="en-US" sz="1200" dirty="0"/>
          </a:p>
        </p:txBody>
      </p:sp>
      <p:pic>
        <p:nvPicPr>
          <p:cNvPr id="8194" name="Picture 2" descr="http://qrcoder.ru/code/?https%3A%2F%2Fwww.youtube.com%2Fwatch%3Fv%3D-sbI6wvbG5o%26list%3DPL_zDp5rG6HqsO5Uo5Pq8HOwLIr_BIaRZc%26index%3D36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51905"/>
            <a:ext cx="18669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qrcoder.ru/code/?https%3A%2F%2Fwww.youtube.com%2Fwatch%3Fv%3Du_95UahvCaI%26list%3DPL_zDp5rG6HqsO5Uo5Pq8HOwLIr_BIaRZc%26index%3D37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794" y="5229200"/>
            <a:ext cx="1568334" cy="156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122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2675" y="-93663"/>
            <a:ext cx="8242300" cy="207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кутник 4"/>
          <p:cNvSpPr/>
          <p:nvPr/>
        </p:nvSpPr>
        <p:spPr>
          <a:xfrm>
            <a:off x="1258888" y="1844824"/>
            <a:ext cx="7858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Bookman Old Style" panose="02050604050505020204" pitchFamily="18" charset="0"/>
              </a:rPr>
              <a:t>Умовні речення в англійській мові | </a:t>
            </a:r>
            <a:r>
              <a:rPr lang="en-US" sz="1600" dirty="0">
                <a:latin typeface="Bookman Old Style" panose="02050604050505020204" pitchFamily="18" charset="0"/>
              </a:rPr>
              <a:t>Conditionals</a:t>
            </a:r>
          </a:p>
          <a:p>
            <a:pPr algn="ctr"/>
            <a:r>
              <a:rPr lang="en-US" sz="1200" dirty="0">
                <a:hlinkClick r:id="rId5"/>
              </a:rPr>
              <a:t>https://www.youtube.com/watch?v=VHaj-W3UDAA&amp;list=PL_zDp5rG6HqsO5Uo5Pq8HOwLIr_BIaRZc&amp;index=39</a:t>
            </a:r>
            <a:endParaRPr lang="en-US" sz="1200" dirty="0"/>
          </a:p>
        </p:txBody>
      </p:sp>
      <p:sp>
        <p:nvSpPr>
          <p:cNvPr id="3" name="Прямокутник 2"/>
          <p:cNvSpPr/>
          <p:nvPr/>
        </p:nvSpPr>
        <p:spPr>
          <a:xfrm>
            <a:off x="1258888" y="4573356"/>
            <a:ext cx="7858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Bookman Old Style" panose="02050604050505020204" pitchFamily="18" charset="0"/>
              </a:rPr>
              <a:t>Умовний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спосіб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дієслова</a:t>
            </a:r>
            <a:r>
              <a:rPr lang="en-US" sz="1600" dirty="0">
                <a:latin typeface="Bookman Old Style" panose="02050604050505020204" pitchFamily="18" charset="0"/>
              </a:rPr>
              <a:t> | Usage of wish &amp; if </a:t>
            </a:r>
            <a:r>
              <a:rPr lang="en-US" sz="1600" dirty="0" smtClean="0">
                <a:latin typeface="Bookman Old Style" panose="02050604050505020204" pitchFamily="18" charset="0"/>
              </a:rPr>
              <a:t>only</a:t>
            </a:r>
            <a:endParaRPr lang="uk-UA" sz="1600" dirty="0" smtClean="0">
              <a:latin typeface="Bookman Old Style" panose="02050604050505020204" pitchFamily="18" charset="0"/>
            </a:endParaRPr>
          </a:p>
          <a:p>
            <a:pPr algn="ctr"/>
            <a:r>
              <a:rPr lang="en-US" sz="1200" dirty="0">
                <a:hlinkClick r:id="rId6"/>
              </a:rPr>
              <a:t>https://www.youtube.com/watch?v=Cs94mx7Bb0U&amp;list=PL_zDp5rG6HqsO5Uo5Pq8HOwLIr_BIaRZc&amp;index=40</a:t>
            </a:r>
            <a:endParaRPr lang="en-US" sz="1200" dirty="0"/>
          </a:p>
        </p:txBody>
      </p:sp>
      <p:pic>
        <p:nvPicPr>
          <p:cNvPr id="9218" name="Picture 2" descr="http://qrcoder.ru/code/?https%3A%2F%2Fwww.youtube.com%2Fwatch%3Fv%3DVHaj-W3UDAA%26list%3DPL_zDp5rG6HqsO5Uo5Pq8HOwLIr_BIaRZc%26index%3D39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511" y="2439630"/>
            <a:ext cx="18669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qrcoder.ru/code/?https%3A%2F%2Fwww.youtube.com%2Fwatch%3Fv%3DCs94mx7Bb0U%26list%3DPL_zDp5rG6HqsO5Uo5Pq8HOwLIr_BIaRZc%26index%3D40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157192"/>
            <a:ext cx="1645609" cy="164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867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кутник 4"/>
          <p:cNvSpPr/>
          <p:nvPr/>
        </p:nvSpPr>
        <p:spPr>
          <a:xfrm>
            <a:off x="1331640" y="5588568"/>
            <a:ext cx="4540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https://grammarway.com/ru/present-simple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4300" y="5445596"/>
            <a:ext cx="1409700" cy="14097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t="18501" b="19759"/>
          <a:stretch/>
        </p:blipFill>
        <p:spPr>
          <a:xfrm>
            <a:off x="1258888" y="-27384"/>
            <a:ext cx="7931021" cy="547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21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2675" y="-93663"/>
            <a:ext cx="8242300" cy="207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кутник 4"/>
          <p:cNvSpPr/>
          <p:nvPr/>
        </p:nvSpPr>
        <p:spPr>
          <a:xfrm>
            <a:off x="1258888" y="1844824"/>
            <a:ext cx="7858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Bookman Old Style" panose="02050604050505020204" pitchFamily="18" charset="0"/>
              </a:rPr>
              <a:t>Модальні дієслова поради | </a:t>
            </a:r>
            <a:r>
              <a:rPr lang="en-US" sz="1600" dirty="0">
                <a:latin typeface="Bookman Old Style" panose="02050604050505020204" pitchFamily="18" charset="0"/>
              </a:rPr>
              <a:t>Modals of </a:t>
            </a:r>
            <a:r>
              <a:rPr lang="en-US" sz="1600" dirty="0" smtClean="0">
                <a:latin typeface="Bookman Old Style" panose="02050604050505020204" pitchFamily="18" charset="0"/>
              </a:rPr>
              <a:t>Advice</a:t>
            </a:r>
            <a:endParaRPr lang="uk-UA" sz="1600" dirty="0" smtClean="0">
              <a:latin typeface="Bookman Old Style" panose="02050604050505020204" pitchFamily="18" charset="0"/>
            </a:endParaRPr>
          </a:p>
          <a:p>
            <a:pPr algn="ctr"/>
            <a:r>
              <a:rPr lang="en-US" sz="1200" dirty="0">
                <a:hlinkClick r:id="rId5"/>
              </a:rPr>
              <a:t>https://www.youtube.com/watch?v=gInVRYr442c&amp;list=PL_zDp5rG6HqsO5Uo5Pq8HOwLIr_BIaRZc&amp;index=42</a:t>
            </a:r>
            <a:endParaRPr lang="en-US" sz="1200" dirty="0"/>
          </a:p>
        </p:txBody>
      </p:sp>
      <p:sp>
        <p:nvSpPr>
          <p:cNvPr id="3" name="Прямокутник 2"/>
          <p:cNvSpPr/>
          <p:nvPr/>
        </p:nvSpPr>
        <p:spPr>
          <a:xfrm>
            <a:off x="1258888" y="4573356"/>
            <a:ext cx="7858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Bookman Old Style" panose="02050604050505020204" pitchFamily="18" charset="0"/>
              </a:rPr>
              <a:t>Використання модальних дієслів у минулому часі | </a:t>
            </a:r>
            <a:r>
              <a:rPr lang="en-US" sz="1600" dirty="0">
                <a:latin typeface="Bookman Old Style" panose="02050604050505020204" pitchFamily="18" charset="0"/>
              </a:rPr>
              <a:t>Modals in the </a:t>
            </a:r>
            <a:r>
              <a:rPr lang="en-US" sz="1600" dirty="0" smtClean="0">
                <a:latin typeface="Bookman Old Style" panose="02050604050505020204" pitchFamily="18" charset="0"/>
              </a:rPr>
              <a:t>Past</a:t>
            </a:r>
            <a:endParaRPr lang="uk-UA" sz="1600" dirty="0" smtClean="0">
              <a:latin typeface="Bookman Old Style" panose="02050604050505020204" pitchFamily="18" charset="0"/>
            </a:endParaRPr>
          </a:p>
          <a:p>
            <a:pPr algn="ctr"/>
            <a:r>
              <a:rPr lang="en-US" sz="1200" dirty="0">
                <a:hlinkClick r:id="rId6"/>
              </a:rPr>
              <a:t>https://www.youtube.com/watch?v=_kDr_68DXrI&amp;list=PL_zDp5rG6HqsO5Uo5Pq8HOwLIr_BIaRZc&amp;index=43</a:t>
            </a:r>
            <a:endParaRPr lang="en-US" sz="1200" dirty="0"/>
          </a:p>
        </p:txBody>
      </p:sp>
      <p:pic>
        <p:nvPicPr>
          <p:cNvPr id="10242" name="Picture 2" descr="http://qrcoder.ru/code/?https%3A%2F%2Fwww.youtube.com%2Fwatch%3Fv%3DgInVRYr442c%26list%3DPL_zDp5rG6HqsO5Uo5Pq8HOwLIr_BIaRZc%26index%3D42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653" y="2428660"/>
            <a:ext cx="18669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qrcoder.ru/code/?https%3A%2F%2Fwww.youtube.com%2Fwatch%3Fv%3D_kDr_68DXrI%26list%3DPL_zDp5rG6HqsO5Uo5Pq8HOwLIr_BIaRZc%26index%3D43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31" y="5157192"/>
            <a:ext cx="1605173" cy="160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272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2675" y="-93663"/>
            <a:ext cx="8242300" cy="207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8492" t="4720" r="31737" b="49015"/>
          <a:stretch/>
        </p:blipFill>
        <p:spPr>
          <a:xfrm>
            <a:off x="1315393" y="1736812"/>
            <a:ext cx="7776864" cy="3708412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1315393" y="57332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6"/>
              </a:rPr>
              <a:t>https://onlinetestpad.com/ru/test/939-present-continuous-variant-1</a:t>
            </a:r>
            <a:endParaRPr lang="uk-UA" dirty="0"/>
          </a:p>
        </p:txBody>
      </p:sp>
      <p:pic>
        <p:nvPicPr>
          <p:cNvPr id="2050" name="Picture 2" descr="http://qrcoder.ru/code/?https%3A%2F%2Fonlinetestpad.com%2Fru%2Ftest%2F939-present-continuous-variant-1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436" y="3212976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275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0" b="19761"/>
          <a:stretch/>
        </p:blipFill>
        <p:spPr>
          <a:xfrm>
            <a:off x="1264358" y="-27384"/>
            <a:ext cx="7879641" cy="5616624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258888" y="6040233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https://englex.ru/present-continuous-tense/</a:t>
            </a:r>
            <a:endParaRPr lang="uk-UA" dirty="0"/>
          </a:p>
        </p:txBody>
      </p:sp>
      <p:pic>
        <p:nvPicPr>
          <p:cNvPr id="3074" name="Picture 2" descr="http://qrcoder.ru/code/?https%3A%2F%2Fenglex.ru%2Fpresent-continuous-tense%2F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323284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024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88" y="9662"/>
            <a:ext cx="7885112" cy="68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49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2675" y="-93663"/>
            <a:ext cx="8242300" cy="207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кутник 2"/>
          <p:cNvSpPr/>
          <p:nvPr/>
        </p:nvSpPr>
        <p:spPr>
          <a:xfrm>
            <a:off x="1403648" y="1772816"/>
            <a:ext cx="7740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Bookman Old Style" panose="02050604050505020204" pitchFamily="18" charset="0"/>
              </a:rPr>
              <a:t>Теперішній простий &amp; тривалий | Present Simple &amp; Present </a:t>
            </a:r>
            <a:r>
              <a:rPr lang="fr-FR" sz="1600" dirty="0" smtClean="0">
                <a:latin typeface="Bookman Old Style" panose="02050604050505020204" pitchFamily="18" charset="0"/>
              </a:rPr>
              <a:t>Continuous</a:t>
            </a:r>
            <a:endParaRPr lang="uk-UA" sz="1600" dirty="0" smtClean="0">
              <a:latin typeface="Bookman Old Style" panose="02050604050505020204" pitchFamily="18" charset="0"/>
            </a:endParaRPr>
          </a:p>
          <a:p>
            <a:r>
              <a:rPr lang="en-US" sz="1200" dirty="0">
                <a:hlinkClick r:id="rId5"/>
              </a:rPr>
              <a:t>https://www.youtube.com/watch?v=CRopgtmGrDc&amp;list=PL_zDp5rG6HqsO5Uo5Pq8HOwLIr_BIaRZc&amp;index=10</a:t>
            </a:r>
            <a:r>
              <a:rPr lang="fr-FR" sz="1200" dirty="0">
                <a:latin typeface="Bookman Old Style" panose="02050604050505020204" pitchFamily="18" charset="0"/>
              </a:rPr>
              <a:t> </a:t>
            </a:r>
            <a:endParaRPr lang="fr-FR" sz="1200" b="0" i="0" dirty="0"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http://qrcoder.ru/code/?https%3A%2F%2Fwww.youtube.com%2Fwatch%3Fv%3DCRopgtmGrDc%26list%3DPL_zDp5rG6HqsO5Uo5Pq8HOwLIr_BIaRZc%26index%3D10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76872"/>
            <a:ext cx="1656184" cy="16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l="9408" t="5905" r="16431" b="27158"/>
          <a:stretch/>
        </p:blipFill>
        <p:spPr>
          <a:xfrm>
            <a:off x="1259632" y="4005064"/>
            <a:ext cx="7884368" cy="2852936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1403648" y="4746969"/>
            <a:ext cx="2448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https://lim-english.com/tests/test-na-present-simple-i-present-continuous/</a:t>
            </a:r>
            <a:endParaRPr lang="uk-UA" dirty="0"/>
          </a:p>
        </p:txBody>
      </p:sp>
      <p:pic>
        <p:nvPicPr>
          <p:cNvPr id="4098" name="Picture 2" descr="http://qrcoder.ru/code/?https%3A%2F%2Flim-english.com%2Ftests%2Ftest-na-present-simple-i-present-continuous%2F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347133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366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2675" y="-93663"/>
            <a:ext cx="8242300" cy="207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9046" t="5703" r="41698" b="15547"/>
          <a:stretch/>
        </p:blipFill>
        <p:spPr>
          <a:xfrm>
            <a:off x="1262692" y="1700808"/>
            <a:ext cx="7881308" cy="4032448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258888" y="597246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6"/>
              </a:rPr>
              <a:t>https://lizasenglish.ru/grammatika/onlajn-test-present-perfect.html</a:t>
            </a:r>
            <a:endParaRPr lang="uk-UA" dirty="0"/>
          </a:p>
        </p:txBody>
      </p:sp>
      <p:pic>
        <p:nvPicPr>
          <p:cNvPr id="5122" name="Picture 2" descr="http://qrcoder.ru/code/?https%3A%2F%2Flizasenglish.ru%2Fgrammatika%2Fonlajn-test-present-perfect.html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479" y="5143647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29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r="73360"/>
          <a:stretch>
            <a:fillRect/>
          </a:stretch>
        </p:blipFill>
        <p:spPr bwMode="auto">
          <a:xfrm>
            <a:off x="0" y="0"/>
            <a:ext cx="125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0" b="19761"/>
          <a:stretch/>
        </p:blipFill>
        <p:spPr>
          <a:xfrm>
            <a:off x="1258888" y="0"/>
            <a:ext cx="7885112" cy="5805264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1475656" y="60084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https://speakasap.com/ru/en-ru/grammar/present-perfect/</a:t>
            </a:r>
            <a:endParaRPr lang="uk-UA" dirty="0"/>
          </a:p>
        </p:txBody>
      </p:sp>
      <p:pic>
        <p:nvPicPr>
          <p:cNvPr id="6146" name="Picture 2" descr="http://qrcoder.ru/code/?https%3A%2F%2Fspeakasap.com%2Fru%2Fen-ru%2Fgrammar%2Fpresent-perfect%2F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920" y="5323756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572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1791</TotalTime>
  <Words>301</Words>
  <Application>Microsoft Office PowerPoint</Application>
  <PresentationFormat>Экран (4:3)</PresentationFormat>
  <Paragraphs>77</Paragraphs>
  <Slides>30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1" baseType="lpstr">
      <vt:lpstr>Arial</vt:lpstr>
      <vt:lpstr>Book Antiqua</vt:lpstr>
      <vt:lpstr>Bookman Old Style</vt:lpstr>
      <vt:lpstr>Calibri</vt:lpstr>
      <vt:lpstr>Lucida Sans</vt:lpstr>
      <vt:lpstr>MV Boli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User</cp:lastModifiedBy>
  <cp:revision>126</cp:revision>
  <cp:lastPrinted>2020-05-02T09:39:54Z</cp:lastPrinted>
  <dcterms:created xsi:type="dcterms:W3CDTF">2019-02-20T08:06:51Z</dcterms:created>
  <dcterms:modified xsi:type="dcterms:W3CDTF">2020-10-15T08:05:19Z</dcterms:modified>
</cp:coreProperties>
</file>