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0" r:id="rId2"/>
    <p:sldId id="325" r:id="rId3"/>
    <p:sldId id="326" r:id="rId4"/>
    <p:sldId id="328" r:id="rId5"/>
    <p:sldId id="316" r:id="rId6"/>
    <p:sldId id="336" r:id="rId7"/>
    <p:sldId id="331" r:id="rId8"/>
    <p:sldId id="332" r:id="rId9"/>
    <p:sldId id="337" r:id="rId10"/>
    <p:sldId id="329" r:id="rId11"/>
    <p:sldId id="333" r:id="rId12"/>
    <p:sldId id="338" r:id="rId13"/>
    <p:sldId id="335" r:id="rId14"/>
    <p:sldId id="339" r:id="rId15"/>
    <p:sldId id="318" r:id="rId16"/>
    <p:sldId id="319" r:id="rId17"/>
    <p:sldId id="320" r:id="rId18"/>
    <p:sldId id="340" r:id="rId19"/>
    <p:sldId id="341" r:id="rId20"/>
    <p:sldId id="321" r:id="rId21"/>
    <p:sldId id="342" r:id="rId22"/>
    <p:sldId id="343" r:id="rId23"/>
    <p:sldId id="323" r:id="rId24"/>
    <p:sldId id="344" r:id="rId25"/>
    <p:sldId id="324" r:id="rId26"/>
    <p:sldId id="345" r:id="rId27"/>
    <p:sldId id="346" r:id="rId28"/>
  </p:sldIdLst>
  <p:sldSz cx="9144000" cy="6858000" type="screen4x3"/>
  <p:notesSz cx="6832600" cy="99631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74" d="100"/>
          <a:sy n="74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226" y="0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8A3160-004C-4AAC-B446-6A0EA4DB294C}" type="datetimeFigureOut">
              <a:rPr lang="ru-RU"/>
              <a:pPr/>
              <a:t>15.10.2020</a:t>
            </a:fld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7713"/>
            <a:ext cx="4978400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3260" y="4732496"/>
            <a:ext cx="5466080" cy="448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E3BED6-3487-4D22-9B7C-97F9661333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95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1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474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10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7528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11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3820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12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950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13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4690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14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5918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15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7383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16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4076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17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5258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18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6485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19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424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2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4490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20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4266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21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2860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22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2522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23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2996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24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9417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25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7031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26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51341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27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485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3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593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4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0443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5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806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6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7413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7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719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8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4452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70226" y="9463263"/>
            <a:ext cx="2960793" cy="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23528-BE7A-4FC4-968D-C693BA509E51}" type="slidenum">
              <a:rPr lang="uk-UA" sz="1200"/>
              <a:pPr algn="r"/>
              <a:t>9</a:t>
            </a:fld>
            <a:endParaRPr lang="uk-UA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254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71F3-9502-483B-88E3-E248BD24146A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77B6-8859-4548-9E92-11A2F0F55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D5DB-7E7E-4835-8E13-64C6128E6632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B266-D1A1-44DD-AE82-AE2D30177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8C65-1BEE-4A7E-84AE-CE3FA45C5895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E44D-277B-4075-83E6-346A78B39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8069-637C-4604-934B-5E1BAE6B1D87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A028-19D0-4717-89AB-33F6B648C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5794-6799-42C5-BAB4-5BC76AC373CD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3E54-F48F-48F5-B74C-DD4CB8820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ACF6-0910-4813-968E-B61269532128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ED2D-1FA6-4C20-A88A-51DA97A32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CF62-F81F-47CE-8245-C308DFFD1702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4C7F-2D69-45CD-B915-B05B7972A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3D8D-FA50-4E30-A24D-D11C98B75C4A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F6547-F12F-49F5-A57B-5CE5D3503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152-C5D0-42D9-8987-5EB577AFD1D9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0B42-18D2-4DCF-AF26-FAA0201D6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D07B-8E69-4932-9BCE-57C33D26EC32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7199-530B-4021-AAEB-54B53C3CA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2F7FC-869D-40DC-B4C6-DB2B8C86894F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0E97D-BEAA-465B-9507-09B0C8C67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DED00A-4C67-4DA5-A588-73D685D11BDB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F8396C-C711-45ED-BC08-074B308F9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hyperlink" Target="https://englishteststore.net/index.php?option=com_content&amp;view=article&amp;id=11387&amp;Itemid=380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hyperlink" Target="https://www.myenglishpages.com/site_php_files/vocabulary-exercise-compound-adjectives(2).php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N6vlwwRL1hk&amp;list=PL_zDp5rG6HqsO5Uo5Pq8HOwLIr_BIaRZc&amp;index=3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hyperlink" Target="https://www.youtube.com/watch?v=swKqU51JhAM&amp;list=PL_zDp5rG6HqsO5Uo5Pq8HOwLIr_BIaRZc&amp;index=16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hyperlink" Target="https://www.englishexercises.org/makeagame/viewgame.asp?id=3246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3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QZhFeGX5LxQ&amp;list=PL_zDp5rG6HqsO5Uo5Pq8HOwLIr_BIaRZc&amp;index=18" TargetMode="External"/><Relationship Id="rId5" Type="http://schemas.openxmlformats.org/officeDocument/2006/relationships/hyperlink" Target="https://www.youtube.com/watch?v=KcLT-VHGWEg&amp;list=PL_zDp5rG6HqsO5Uo5Pq8HOwLIr_BIaRZc&amp;index=17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AWP93uhCYBY&amp;list=PL_zDp5rG6HqsO5Uo5Pq8HOwLIr_BIaRZc&amp;index=2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hyperlink" Target="https://www.youtube.com/watch?v=tVOEmJOdKEk&amp;list=PL_zDp5rG6HqsO5Uo5Pq8HOwLIr_BIaRZc&amp;index=25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EyguXb0bh88&amp;list=PL_zDp5rG6HqsO5Uo5Pq8HOwLIr_BIaRZc&amp;index=4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hyperlink" Target="https://www.youtube.com/watch?v=5A7tCFoaR7c&amp;list=PL_zDp5rG6HqsO5Uo5Pq8HOwLIr_BIaRZc&amp;index=27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hyperlink" Target="https://englishteststore.net/index.php?option=com_content&amp;view=article&amp;id=58&amp;Itemid=453" TargetMode="Externa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hyperlink" Target="https://test-english.com/grammar-points/b1/reflexive-pronouns-myself-yourself/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.png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4bl88s7KhY0&amp;list=PL_zDp5rG6HqsO5Uo5Pq8HOwLIr_BIaRZc&amp;index=29" TargetMode="External"/><Relationship Id="rId5" Type="http://schemas.openxmlformats.org/officeDocument/2006/relationships/hyperlink" Target="https://www.youtube.com/watch?v=-v5sFTxdZTs&amp;list=PL_zDp5rG6HqsO5Uo5Pq8HOwLIr_BIaRZc&amp;index=28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hyperlink" Target="https://www.tolearnenglish.com/exercises/exercise-english-2/exercise-english-18895.php" TargetMode="Externa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hyperlink" Target="https://www.examenglish.com/grammar/d_relative_clauses.htm" TargetMode="Externa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hyperlink" Target="https://www.youtube.com/watch?v=bXsYyxRo5Uo&amp;list=PL_zDp5rG6HqsO5Uo5Pq8HOwLIr_BIaRZc&amp;index=38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hyperlink" Target="https://www.eltbase.com/quiz/063_02.htm" TargetMode="Externa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WzRkJcWhK20&amp;list=PL_zDp5rG6HqsO5Uo5Pq8HOwLIr_BIaRZc&amp;index=3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hyperlink" Target="https://www.youtube.com/watch?v=37aXLXwttko&amp;list=PL_zDp5rG6HqsO5Uo5Pq8HOwLIr_BIaRZc&amp;index=44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hyperlink" Target="https://www.learn-english-today.com/lessons/lesson_contents/exercises/linking-words_multi1.html" TargetMode="Externa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hyperlink" Target="https://test-english.com/grammar-points/b2/clauses-contrast-purpose-reason-result/" TargetMode="Externa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dkecIHKBI_Q&amp;list=PL_zDp5rG6HqsO5Uo5Pq8HOwLIr_BIaRZc&amp;index=1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hyperlink" Target="https://www.youtube.com/watch?v=g5Lo6_-E8uc&amp;list=PL_zDp5rG6HqsO5Uo5Pq8HOwLIr_BIaRZc&amp;index=1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_v9UqIOAiTQ&amp;list=PL_zDp5rG6HqsO5Uo5Pq8HOwLIr_BIaRZc&amp;index=2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hyperlink" Target="https://www.youtube.com/watch?v=-_0BnlbPpbM&amp;list=PL_zDp5rG6HqsO5Uo5Pq8HOwLIr_BIaRZc&amp;index=15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englsecrets.ru/testy/test-degrees-of-comparison.html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hyperlink" Target="https://www.english-grammar.at/online_exercises/adjective_adverb/adjective-suffix.htm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hyperlink" Target="https://www.tolearnenglish.com/exercises/exercise-english-2/exercise-english-23154.php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-93663"/>
            <a:ext cx="8242300" cy="2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1844824"/>
            <a:ext cx="770485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atin typeface="+mn-lt"/>
              </a:rPr>
              <a:t>I. Basic English Grammar exercises and tests </a:t>
            </a:r>
          </a:p>
          <a:p>
            <a:pPr algn="ctr"/>
            <a:r>
              <a:rPr lang="en-US" sz="2500" b="1" dirty="0">
                <a:latin typeface="+mn-lt"/>
              </a:rPr>
              <a:t> II. English Tenses exercises and tests </a:t>
            </a:r>
          </a:p>
          <a:p>
            <a:pPr algn="ctr"/>
            <a:r>
              <a:rPr lang="en-US" sz="2500" b="1" dirty="0">
                <a:latin typeface="+mn-lt"/>
              </a:rPr>
              <a:t> III. Advanced English Grammar exercises and tests </a:t>
            </a:r>
          </a:p>
          <a:p>
            <a:pPr algn="ctr"/>
            <a:r>
              <a:rPr lang="en-US" sz="2500" b="1" dirty="0">
                <a:latin typeface="+mn-lt"/>
              </a:rPr>
              <a:t>IV. Commonly Confused English Words </a:t>
            </a:r>
            <a:endParaRPr lang="en-US" sz="2500" dirty="0" smtClean="0">
              <a:latin typeface="+mn-lt"/>
              <a:hlinkClick r:id="rId5"/>
            </a:endParaRPr>
          </a:p>
          <a:p>
            <a:pPr algn="ctr"/>
            <a:r>
              <a:rPr lang="en-US" sz="2500" dirty="0" smtClean="0">
                <a:hlinkClick r:id="rId5"/>
              </a:rPr>
              <a:t>https</a:t>
            </a:r>
            <a:r>
              <a:rPr lang="en-US" sz="2500" dirty="0">
                <a:hlinkClick r:id="rId5"/>
              </a:rPr>
              <a:t>://</a:t>
            </a:r>
            <a:r>
              <a:rPr lang="en-US" sz="2500" dirty="0" smtClean="0">
                <a:hlinkClick r:id="rId5"/>
              </a:rPr>
              <a:t>englishteststore.net/index.php?option=com_content&amp;view=article&amp;id=11387&amp;Itemid=380</a:t>
            </a:r>
            <a:endPara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qrcoder.ru/code/?https%3A%2F%2Fenglishteststore.net%2Findex.php%3Foption%3Dcom_content%26view%3Darticle%26id%3D11387%26Itemid%3D380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18" y="4701788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9561" t="17516" r="25649" b="24407"/>
          <a:stretch/>
        </p:blipFill>
        <p:spPr>
          <a:xfrm>
            <a:off x="1691680" y="1124744"/>
            <a:ext cx="712879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6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833" t="3735" r="36717" b="22438"/>
          <a:stretch/>
        </p:blipFill>
        <p:spPr>
          <a:xfrm>
            <a:off x="1331640" y="44624"/>
            <a:ext cx="7812360" cy="5184576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33164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https://www.myenglishpages.com/site_php_files/vocabulary-exercise-compound-adjectives(2).php</a:t>
            </a:r>
            <a:endParaRPr lang="uk-UA" dirty="0"/>
          </a:p>
        </p:txBody>
      </p:sp>
      <p:pic>
        <p:nvPicPr>
          <p:cNvPr id="7170" name="Picture 2" descr="http://qrcoder.ru/code/?https%3A%2F%2Fwww.myenglishpages.com%2Fsite_php_files%2Fvocabulary-exercise-compound-adjectives%282%29.php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81339"/>
            <a:ext cx="1539130" cy="15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15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-93663"/>
            <a:ext cx="8242300" cy="2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кутник 7"/>
          <p:cNvSpPr/>
          <p:nvPr/>
        </p:nvSpPr>
        <p:spPr>
          <a:xfrm>
            <a:off x="1259632" y="1772816"/>
            <a:ext cx="78112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latin typeface="Roboto"/>
              </a:rPr>
              <a:t>Злічувані</a:t>
            </a:r>
            <a:r>
              <a:rPr lang="uk-UA" dirty="0">
                <a:latin typeface="Roboto"/>
              </a:rPr>
              <a:t>/</a:t>
            </a:r>
            <a:r>
              <a:rPr lang="uk-UA" dirty="0" err="1">
                <a:latin typeface="Roboto"/>
              </a:rPr>
              <a:t>Незлічувані</a:t>
            </a:r>
            <a:r>
              <a:rPr lang="uk-UA" dirty="0">
                <a:latin typeface="Roboto"/>
              </a:rPr>
              <a:t> іменники | </a:t>
            </a:r>
            <a:r>
              <a:rPr lang="en-US" dirty="0">
                <a:latin typeface="Roboto"/>
              </a:rPr>
              <a:t>Countable/uncountable </a:t>
            </a:r>
            <a:r>
              <a:rPr lang="en-US" dirty="0" smtClean="0">
                <a:latin typeface="Roboto"/>
              </a:rPr>
              <a:t>nouns</a:t>
            </a:r>
          </a:p>
          <a:p>
            <a:pPr algn="ctr"/>
            <a:r>
              <a:rPr lang="en-US" sz="1200" dirty="0">
                <a:hlinkClick r:id="rId5"/>
              </a:rPr>
              <a:t>https://www.youtube.com/watch?v=swKqU51JhAM&amp;list=PL_zDp5rG6HqsO5Uo5Pq8HOwLIr_BIaRZc&amp;index=16</a:t>
            </a:r>
            <a:endParaRPr lang="en-US" sz="1200" dirty="0"/>
          </a:p>
        </p:txBody>
      </p:sp>
      <p:pic>
        <p:nvPicPr>
          <p:cNvPr id="9" name="Picture 4" descr="http://qrcoder.ru/code/?https%3A%2F%2Fwww.youtube.com%2Fwatch%3Fv%3DswKqU51JhAM%26list%3DPL_zDp5rG6HqsO5Uo5Pq8HOwLIr_BIaRZc%26index%3D16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28" y="2426195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1331640" y="4465379"/>
            <a:ext cx="78112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Roboto"/>
              </a:rPr>
              <a:t>Іменникові суфікси | </a:t>
            </a:r>
            <a:r>
              <a:rPr lang="en-US" dirty="0">
                <a:latin typeface="Roboto"/>
              </a:rPr>
              <a:t>Noun suffixes: -or, -</a:t>
            </a:r>
            <a:r>
              <a:rPr lang="en-US" dirty="0" err="1">
                <a:latin typeface="Roboto"/>
              </a:rPr>
              <a:t>ist</a:t>
            </a:r>
            <a:r>
              <a:rPr lang="en-US" dirty="0">
                <a:latin typeface="Roboto"/>
              </a:rPr>
              <a:t>, -</a:t>
            </a:r>
            <a:r>
              <a:rPr lang="en-US" dirty="0" err="1">
                <a:latin typeface="Roboto"/>
              </a:rPr>
              <a:t>er</a:t>
            </a:r>
            <a:r>
              <a:rPr lang="en-US" dirty="0">
                <a:latin typeface="Roboto"/>
              </a:rPr>
              <a:t>, etc. </a:t>
            </a:r>
            <a:r>
              <a:rPr lang="en-US" sz="1200" dirty="0">
                <a:hlinkClick r:id="rId7"/>
              </a:rPr>
              <a:t>https://www.youtube.com/watch?v=N6vlwwRL1hk&amp;list=PL_zDp5rG6HqsO5Uo5Pq8HOwLIr_BIaRZc&amp;index=32</a:t>
            </a:r>
            <a:endParaRPr lang="en-US" sz="1200" dirty="0"/>
          </a:p>
        </p:txBody>
      </p:sp>
      <p:pic>
        <p:nvPicPr>
          <p:cNvPr id="11" name="Picture 4" descr="http://qrcoder.ru/code/?https%3A%2F%2Fwww.youtube.com%2Fwatch%3Fv%3DN6vlwwRL1hk%26list%3DPL_zDp5rG6HqsO5Uo5Pq8HOwLIr_BIaRZc%26index%3D32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74" y="5093563"/>
            <a:ext cx="1719812" cy="17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70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832" t="3735" r="13474" b="30313"/>
          <a:stretch/>
        </p:blipFill>
        <p:spPr>
          <a:xfrm>
            <a:off x="1285350" y="23694"/>
            <a:ext cx="7858650" cy="5349521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40364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https://www.englishexercises.org/makeagame/viewgame.asp?id=3246</a:t>
            </a:r>
            <a:endParaRPr lang="uk-UA" dirty="0"/>
          </a:p>
        </p:txBody>
      </p:sp>
      <p:pic>
        <p:nvPicPr>
          <p:cNvPr id="9218" name="Picture 2" descr="http://qrcoder.ru/code/?https%3A%2F%2Fwww.englishexercises.org%2Fmakeagame%2Fviewgame.asp%3Fid%3D3246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0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9008" t="9641" r="25649" b="26375"/>
          <a:stretch/>
        </p:blipFill>
        <p:spPr>
          <a:xfrm>
            <a:off x="1619672" y="1088740"/>
            <a:ext cx="72008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35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-93663"/>
            <a:ext cx="8242300" cy="2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1344974" y="1979613"/>
            <a:ext cx="7885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Модальні</a:t>
            </a:r>
            <a:r>
              <a:rPr lang="en-US" dirty="0"/>
              <a:t> </a:t>
            </a:r>
            <a:r>
              <a:rPr lang="en-US" dirty="0" err="1"/>
              <a:t>дієслова</a:t>
            </a:r>
            <a:r>
              <a:rPr lang="en-US" dirty="0"/>
              <a:t> MUST &amp; HAVE TO | Modals of obligation, prohibition</a:t>
            </a:r>
          </a:p>
          <a:p>
            <a:pPr algn="ctr"/>
            <a:r>
              <a:rPr lang="en-US" sz="1200" dirty="0">
                <a:hlinkClick r:id="rId5"/>
              </a:rPr>
              <a:t>https://www.youtube.com/watch?v=KcLT-VHGWEg&amp;list=PL_zDp5rG6HqsO5Uo5Pq8HOwLIr_BIaRZc&amp;index=17</a:t>
            </a:r>
            <a:endParaRPr lang="en-US" sz="1200" b="0" i="0" dirty="0">
              <a:effectLst/>
              <a:latin typeface="Roboto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344974" y="4384992"/>
            <a:ext cx="78112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Roboto"/>
              </a:rPr>
              <a:t>Так</a:t>
            </a:r>
            <a:r>
              <a:rPr lang="en-US" dirty="0">
                <a:latin typeface="Roboto"/>
              </a:rPr>
              <a:t>/</a:t>
            </a:r>
            <a:r>
              <a:rPr lang="en-US" dirty="0" err="1">
                <a:latin typeface="Roboto"/>
              </a:rPr>
              <a:t>Такий</a:t>
            </a:r>
            <a:r>
              <a:rPr lang="en-US" dirty="0">
                <a:latin typeface="Roboto"/>
              </a:rPr>
              <a:t>, </a:t>
            </a:r>
            <a:r>
              <a:rPr lang="en-US" dirty="0" err="1">
                <a:latin typeface="Roboto"/>
              </a:rPr>
              <a:t>Занадто</a:t>
            </a:r>
            <a:r>
              <a:rPr lang="en-US" dirty="0">
                <a:latin typeface="Roboto"/>
              </a:rPr>
              <a:t>/</a:t>
            </a:r>
            <a:r>
              <a:rPr lang="en-US" dirty="0" err="1">
                <a:latin typeface="Roboto"/>
              </a:rPr>
              <a:t>Достатньо</a:t>
            </a:r>
            <a:r>
              <a:rPr lang="en-US" dirty="0">
                <a:latin typeface="Roboto"/>
              </a:rPr>
              <a:t> | Too and enough, so and </a:t>
            </a:r>
            <a:r>
              <a:rPr lang="en-US" dirty="0" smtClean="0">
                <a:latin typeface="Roboto"/>
              </a:rPr>
              <a:t>such</a:t>
            </a:r>
          </a:p>
          <a:p>
            <a:pPr algn="ctr"/>
            <a:r>
              <a:rPr lang="en-US" sz="1200" dirty="0">
                <a:hlinkClick r:id="rId6"/>
              </a:rPr>
              <a:t>https://www.youtube.com/watch?v=QZhFeGX5LxQ&amp;list=PL_zDp5rG6HqsO5Uo5Pq8HOwLIr_BIaRZc&amp;index=18</a:t>
            </a:r>
            <a:endParaRPr lang="en-US" sz="1200" dirty="0"/>
          </a:p>
        </p:txBody>
      </p:sp>
      <p:pic>
        <p:nvPicPr>
          <p:cNvPr id="4098" name="Picture 2" descr="http://qrcoder.ru/code/?https%3A%2F%2Fwww.youtube.com%2Fwatch%3Fv%3DKcLT-VHGWEg%26list%3DPL_zDp5rG6HqsO5Uo5Pq8HOwLIr_BIaRZc%26index%3D17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72124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qrcoder.ru/code/?https%3A%2F%2Fwww.youtube.com%2Fwatch%3Fv%3DQZhFeGX5LxQ%26list%3DPL_zDp5rG6HqsO5Uo5Pq8HOwLIr_BIaRZc%26index%3D18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41168"/>
            <a:ext cx="18002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7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-93663"/>
            <a:ext cx="8242300" cy="2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344974" y="1844824"/>
            <a:ext cx="78112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oboto"/>
              </a:rPr>
              <a:t>Артиклі. Частина 1 — a | Articles. Part 1 — </a:t>
            </a:r>
            <a:r>
              <a:rPr lang="fr-FR" dirty="0" smtClean="0">
                <a:latin typeface="Roboto"/>
              </a:rPr>
              <a:t>a</a:t>
            </a:r>
          </a:p>
          <a:p>
            <a:pPr algn="ctr"/>
            <a:r>
              <a:rPr lang="en-US" sz="1200" dirty="0">
                <a:hlinkClick r:id="rId5"/>
              </a:rPr>
              <a:t>https://www.youtube.com/watch?v=tVOEmJOdKEk&amp;list=PL_zDp5rG6HqsO5Uo5Pq8HOwLIr_BIaRZc&amp;index=25</a:t>
            </a:r>
            <a:endParaRPr lang="en-US" sz="1200" dirty="0"/>
          </a:p>
        </p:txBody>
      </p:sp>
      <p:pic>
        <p:nvPicPr>
          <p:cNvPr id="5124" name="Picture 4" descr="http://qrcoder.ru/code/?https%3A%2F%2Fwww.youtube.com%2Fwatch%3Fv%3DtVOEmJOdKEk%26list%3DPL_zDp5rG6HqsO5Uo5Pq8HOwLIr_BIaRZc%26index%3D25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05" y="2473008"/>
            <a:ext cx="177281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1344974" y="4361184"/>
            <a:ext cx="7885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Артиклі</a:t>
            </a:r>
            <a:r>
              <a:rPr lang="en-US" dirty="0"/>
              <a:t>. </a:t>
            </a:r>
            <a:r>
              <a:rPr lang="en-US" dirty="0" err="1"/>
              <a:t>Частина</a:t>
            </a:r>
            <a:r>
              <a:rPr lang="en-US" dirty="0"/>
              <a:t> 2 — the | Articles. Part 2 — </a:t>
            </a:r>
            <a:r>
              <a:rPr lang="en-US" dirty="0" smtClean="0"/>
              <a:t>the</a:t>
            </a:r>
          </a:p>
          <a:p>
            <a:pPr algn="ctr"/>
            <a:r>
              <a:rPr lang="en-US" sz="1200" dirty="0">
                <a:hlinkClick r:id="rId7"/>
              </a:rPr>
              <a:t>https://www.youtube.com/watch?v=AWP93uhCYBY&amp;list=PL_zDp5rG6HqsO5Uo5Pq8HOwLIr_BIaRZc&amp;index=26</a:t>
            </a:r>
            <a:endParaRPr lang="en-US" sz="1200" b="0" i="0" dirty="0">
              <a:effectLst/>
              <a:latin typeface="Roboto"/>
            </a:endParaRPr>
          </a:p>
        </p:txBody>
      </p:sp>
      <p:pic>
        <p:nvPicPr>
          <p:cNvPr id="9" name="Picture 2" descr="http://qrcoder.ru/code/?https%3A%2F%2Fwww.youtube.com%2Fwatch%3Fv%3DAWP93uhCYBY%26list%3DPL_zDp5rG6HqsO5Uo5Pq8HOwLIr_BIaRZc%26index%3D26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36" y="4941168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8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-93663"/>
            <a:ext cx="8242300" cy="2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344974" y="1916832"/>
            <a:ext cx="78112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Roboto"/>
              </a:rPr>
              <a:t>Артиклі. Частина 3 — нульовий артикль | </a:t>
            </a:r>
            <a:r>
              <a:rPr lang="fr-FR" dirty="0">
                <a:latin typeface="Roboto"/>
              </a:rPr>
              <a:t>Articles. Part 3 — zero </a:t>
            </a:r>
            <a:r>
              <a:rPr lang="fr-FR" dirty="0" smtClean="0">
                <a:latin typeface="Roboto"/>
              </a:rPr>
              <a:t>article</a:t>
            </a:r>
          </a:p>
          <a:p>
            <a:pPr algn="ctr"/>
            <a:r>
              <a:rPr lang="en-US" sz="1200" dirty="0">
                <a:hlinkClick r:id="rId5"/>
              </a:rPr>
              <a:t>https://www.youtube.com/watch?v=5A7tCFoaR7c&amp;list=PL_zDp5rG6HqsO5Uo5Pq8HOwLIr_BIaRZc&amp;index=27</a:t>
            </a:r>
            <a:endParaRPr lang="en-US" sz="1200" dirty="0"/>
          </a:p>
        </p:txBody>
      </p:sp>
      <p:pic>
        <p:nvPicPr>
          <p:cNvPr id="6148" name="Picture 4" descr="http://qrcoder.ru/code/?https%3A%2F%2Fwww.youtube.com%2Fwatch%3Fv%3D5A7tCFoaR7c%26list%3DPL_zDp5rG6HqsO5Uo5Pq8HOwLIr_BIaRZc%26index%3D27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36" y="2473008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1106936" y="4462307"/>
            <a:ext cx="8073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Roboto"/>
              </a:rPr>
              <a:t>Зворотні</a:t>
            </a:r>
            <a:r>
              <a:rPr lang="en-US" dirty="0">
                <a:latin typeface="Roboto"/>
              </a:rPr>
              <a:t> </a:t>
            </a:r>
            <a:r>
              <a:rPr lang="en-US" dirty="0" err="1">
                <a:latin typeface="Roboto"/>
              </a:rPr>
              <a:t>займенники</a:t>
            </a:r>
            <a:r>
              <a:rPr lang="en-US" dirty="0">
                <a:latin typeface="Roboto"/>
              </a:rPr>
              <a:t> | Reflexive Pronouns: myself, yourself, himself, </a:t>
            </a:r>
            <a:r>
              <a:rPr lang="en-US" dirty="0" smtClean="0">
                <a:latin typeface="Roboto"/>
              </a:rPr>
              <a:t>herself</a:t>
            </a:r>
          </a:p>
          <a:p>
            <a:pPr algn="ctr"/>
            <a:r>
              <a:rPr lang="en-US" sz="1200" dirty="0">
                <a:hlinkClick r:id="rId7"/>
              </a:rPr>
              <a:t>https://www.youtube.com/watch?v=EyguXb0bh88&amp;list=PL_zDp5rG6HqsO5Uo5Pq8HOwLIr_BIaRZc&amp;index=41</a:t>
            </a:r>
            <a:endParaRPr lang="en-US" sz="1200" dirty="0"/>
          </a:p>
        </p:txBody>
      </p:sp>
      <p:pic>
        <p:nvPicPr>
          <p:cNvPr id="9" name="Picture 4" descr="http://qrcoder.ru/code/?https%3A%2F%2Fwww.youtube.com%2Fwatch%3Fv%3DEyguXb0bh88%26list%3DPL_zDp5rG6HqsO5Uo5Pq8HOwLIr_BIaRZc%26index%3D41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88" y="5018483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12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600" t="4721" r="16794" b="12594"/>
          <a:stretch/>
        </p:blipFill>
        <p:spPr>
          <a:xfrm>
            <a:off x="1271317" y="0"/>
            <a:ext cx="7872683" cy="52292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258888" y="5445224"/>
            <a:ext cx="4681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https://englishteststore.net/index.php?option=com_content&amp;view=article&amp;id=58&amp;Itemid=453</a:t>
            </a:r>
            <a:endParaRPr lang="uk-UA" dirty="0"/>
          </a:p>
        </p:txBody>
      </p:sp>
      <p:pic>
        <p:nvPicPr>
          <p:cNvPr id="10242" name="Picture 2" descr="http://qrcoder.ru/code/?https%3A%2F%2Fenglishteststore.net%2Findex.php%3Foption%3Dcom_content%26view%3Darticle%26id%3D58%26Itemid%3D453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04" y="4946475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93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298" t="4720" r="27310" b="23422"/>
          <a:stretch/>
        </p:blipFill>
        <p:spPr>
          <a:xfrm>
            <a:off x="1258888" y="-9663"/>
            <a:ext cx="7885112" cy="525658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403648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https://test-english.com/grammar-points/b1/reflexive-pronouns-myself-yourself/</a:t>
            </a:r>
            <a:endParaRPr lang="uk-UA" dirty="0"/>
          </a:p>
        </p:txBody>
      </p:sp>
      <p:pic>
        <p:nvPicPr>
          <p:cNvPr id="12290" name="Picture 2" descr="http://qrcoder.ru/code/?https%3A%2F%2Ftest-english.com%2Fgrammar-points%2Fb1%2Freflexive-pronouns-myself-yourself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9887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7384"/>
            <a:ext cx="7884368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355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-93663"/>
            <a:ext cx="8242300" cy="2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1344974" y="1979613"/>
            <a:ext cx="7885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Прислівники способу дії та ставлення | </a:t>
            </a:r>
            <a:r>
              <a:rPr lang="en-US" dirty="0"/>
              <a:t>Adverbs of manner and </a:t>
            </a:r>
            <a:r>
              <a:rPr lang="en-US" dirty="0" smtClean="0"/>
              <a:t>opinion</a:t>
            </a:r>
          </a:p>
          <a:p>
            <a:pPr algn="ctr"/>
            <a:r>
              <a:rPr lang="en-US" sz="1200" dirty="0">
                <a:hlinkClick r:id="rId5"/>
              </a:rPr>
              <a:t>https://www.youtube.com/watch?v=-v5sFTxdZTs&amp;list=PL_zDp5rG6HqsO5Uo5Pq8HOwLIr_BIaRZc&amp;index=28</a:t>
            </a:r>
            <a:endParaRPr lang="en-US" sz="1200" b="0" i="0" dirty="0">
              <a:effectLst/>
              <a:latin typeface="Roboto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344974" y="4384992"/>
            <a:ext cx="78112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Roboto"/>
              </a:rPr>
              <a:t>Підрядні означальні речення | </a:t>
            </a:r>
            <a:r>
              <a:rPr lang="en-US" dirty="0">
                <a:latin typeface="Roboto"/>
              </a:rPr>
              <a:t>Relative </a:t>
            </a:r>
            <a:r>
              <a:rPr lang="en-US" dirty="0" smtClean="0">
                <a:latin typeface="Roboto"/>
              </a:rPr>
              <a:t>clauses</a:t>
            </a:r>
          </a:p>
          <a:p>
            <a:pPr algn="ctr"/>
            <a:r>
              <a:rPr lang="en-US" sz="1200" dirty="0">
                <a:hlinkClick r:id="rId6"/>
              </a:rPr>
              <a:t>https://www.youtube.com/watch?v=4bl88s7KhY0&amp;list=PL_zDp5rG6HqsO5Uo5Pq8HOwLIr_BIaRZc&amp;index=29</a:t>
            </a:r>
            <a:endParaRPr lang="en-US" sz="1200" dirty="0"/>
          </a:p>
        </p:txBody>
      </p:sp>
      <p:pic>
        <p:nvPicPr>
          <p:cNvPr id="7170" name="Picture 2" descr="http://qrcoder.ru/code/?https%3A%2F%2Fwww.youtube.com%2Fwatch%3Fv%3D-v5sFTxdZTs%26list%3DPL_zDp5rG6HqsO5Uo5Pq8HOwLIr_BIaRZc%26index%3D28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51905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qrcoder.ru/code/?https%3A%2F%2Fwww.youtube.com%2Fwatch%3Fv%3D4bl88s7KhY0%26list%3DPL_zDp5rG6HqsO5Uo5Pq8HOwLIr_BIaRZc%26index%3D29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59" y="4946475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16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9599" t="4720" r="2405" b="13578"/>
          <a:stretch/>
        </p:blipFill>
        <p:spPr>
          <a:xfrm>
            <a:off x="1258888" y="0"/>
            <a:ext cx="7885112" cy="4797152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288798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https://www.tolearnenglish.com/exercises/exercise-english-2/exercise-english-18895.php</a:t>
            </a:r>
            <a:endParaRPr lang="uk-UA" dirty="0"/>
          </a:p>
        </p:txBody>
      </p:sp>
      <p:pic>
        <p:nvPicPr>
          <p:cNvPr id="13314" name="Picture 2" descr="http://qrcoder.ru/code/?https%3A%2F%2Fwww.tolearnenglish.com%2Fexercises%2Fexercise-english-2%2Fexercise-english-18895.php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80" y="4874467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80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832" t="4720" r="28969" b="17516"/>
          <a:stretch/>
        </p:blipFill>
        <p:spPr>
          <a:xfrm>
            <a:off x="1272921" y="0"/>
            <a:ext cx="7871079" cy="558924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29551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https://www.examenglish.com/grammar/d_relative_clauses.htm</a:t>
            </a:r>
            <a:endParaRPr lang="uk-UA" dirty="0"/>
          </a:p>
        </p:txBody>
      </p:sp>
      <p:pic>
        <p:nvPicPr>
          <p:cNvPr id="14338" name="Picture 2" descr="http://qrcoder.ru/code/?https%3A%2F%2Fwww.examenglish.com%2Fgrammar%2Fd_relative_clauses.htm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1276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-93663"/>
            <a:ext cx="8242300" cy="2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1344974" y="1979613"/>
            <a:ext cx="7885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Залежні прийменники | </a:t>
            </a:r>
            <a:r>
              <a:rPr lang="en-US" dirty="0"/>
              <a:t>Dependent </a:t>
            </a:r>
            <a:r>
              <a:rPr lang="en-US" dirty="0" smtClean="0"/>
              <a:t>preposition</a:t>
            </a:r>
          </a:p>
          <a:p>
            <a:pPr algn="ctr"/>
            <a:r>
              <a:rPr lang="en-US" sz="1200" dirty="0">
                <a:hlinkClick r:id="rId5"/>
              </a:rPr>
              <a:t>https://www.youtube.com/watch?v=bXsYyxRo5Uo&amp;list=PL_zDp5rG6HqsO5Uo5Pq8HOwLIr_BIaRZc&amp;index=38</a:t>
            </a:r>
            <a:endParaRPr lang="en-US" sz="1200" b="0" i="0" dirty="0">
              <a:effectLst/>
              <a:latin typeface="Roboto"/>
            </a:endParaRPr>
          </a:p>
        </p:txBody>
      </p:sp>
      <p:pic>
        <p:nvPicPr>
          <p:cNvPr id="9218" name="Picture 2" descr="http://qrcoder.ru/code/?https%3A%2F%2Fwww.youtube.com%2Fwatch%3Fv%3DbXsYyxRo5Uo%26list%3DPL_zDp5rG6HqsO5Uo5Pq8HOwLIr_BIaRZc%26index%3D38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08" y="2607797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24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088" t="3937" r="38015" b="14360"/>
          <a:stretch/>
        </p:blipFill>
        <p:spPr>
          <a:xfrm>
            <a:off x="1258888" y="0"/>
            <a:ext cx="7885112" cy="530120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403648" y="5710272"/>
            <a:ext cx="444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https://www.eltbase.com/quiz/063_02.htm</a:t>
            </a:r>
            <a:endParaRPr lang="uk-UA" dirty="0"/>
          </a:p>
        </p:txBody>
      </p:sp>
      <p:pic>
        <p:nvPicPr>
          <p:cNvPr id="15362" name="Picture 2" descr="http://qrcoder.ru/code/?https%3A%2F%2Fwww.eltbase.com%2Fquiz%2F063_02.htm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96" y="533166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80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-93663"/>
            <a:ext cx="8242300" cy="2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1344974" y="1844824"/>
            <a:ext cx="7885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Сполучники</a:t>
            </a:r>
            <a:r>
              <a:rPr lang="en-US" dirty="0"/>
              <a:t> </a:t>
            </a:r>
            <a:r>
              <a:rPr lang="en-US" dirty="0" err="1"/>
              <a:t>мети</a:t>
            </a:r>
            <a:r>
              <a:rPr lang="en-US" dirty="0"/>
              <a:t> | </a:t>
            </a:r>
            <a:r>
              <a:rPr lang="en-US" dirty="0" smtClean="0"/>
              <a:t>	</a:t>
            </a:r>
          </a:p>
          <a:p>
            <a:pPr algn="ctr"/>
            <a:r>
              <a:rPr lang="en-US" sz="1200" dirty="0">
                <a:hlinkClick r:id="rId5"/>
              </a:rPr>
              <a:t>https://www.youtube.com/watch?v=37aXLXwttko&amp;list=PL_zDp5rG6HqsO5Uo5Pq8HOwLIr_BIaRZc&amp;index=44</a:t>
            </a:r>
            <a:endParaRPr lang="en-US" sz="1200" b="0" i="0" dirty="0">
              <a:effectLst/>
              <a:latin typeface="Roboto"/>
            </a:endParaRPr>
          </a:p>
        </p:txBody>
      </p:sp>
      <p:pic>
        <p:nvPicPr>
          <p:cNvPr id="10242" name="Picture 2" descr="http://qrcoder.ru/code/?https%3A%2F%2Fwww.youtube.com%2Fwatch%3Fv%3D37aXLXwttko%26list%3DPL_zDp5rG6HqsO5Uo5Pq8HOwLIr_BIaRZc%26index%3D44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28" y="2435422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344974" y="4365164"/>
            <a:ext cx="7885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Протиставні сполучники | </a:t>
            </a:r>
            <a:r>
              <a:rPr lang="en-US" dirty="0"/>
              <a:t>Contrast </a:t>
            </a:r>
            <a:r>
              <a:rPr lang="en-US" dirty="0" smtClean="0"/>
              <a:t>linkers</a:t>
            </a:r>
          </a:p>
          <a:p>
            <a:pPr algn="ctr"/>
            <a:r>
              <a:rPr lang="en-US" sz="1200" dirty="0">
                <a:hlinkClick r:id="rId7"/>
              </a:rPr>
              <a:t>https://www.youtube.com/watch?v=WzRkJcWhK20&amp;list=PL_zDp5rG6HqsO5Uo5Pq8HOwLIr_BIaRZc&amp;index=30</a:t>
            </a:r>
            <a:endParaRPr lang="en-US" sz="1200" b="0" i="0" dirty="0">
              <a:effectLst/>
              <a:latin typeface="Roboto"/>
            </a:endParaRPr>
          </a:p>
        </p:txBody>
      </p:sp>
      <p:pic>
        <p:nvPicPr>
          <p:cNvPr id="7" name="Picture 2" descr="http://qrcoder.ru/code/?https%3A%2F%2Fwww.youtube.com%2Fwatch%3Fv%3DWzRkJcWhK20%26list%3DPL_zDp5rG6HqsO5Uo5Pq8HOwLIr_BIaRZc%26index%3D30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33" y="4946475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20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9408" t="5371" r="16985" b="20802"/>
          <a:stretch/>
        </p:blipFill>
        <p:spPr>
          <a:xfrm>
            <a:off x="1258888" y="0"/>
            <a:ext cx="7777608" cy="540060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403648" y="56676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https://www.learn-english-today.com/lessons/lesson_contents/exercises/linking-words_multi1.html</a:t>
            </a:r>
            <a:endParaRPr lang="uk-UA" dirty="0"/>
          </a:p>
        </p:txBody>
      </p:sp>
      <p:pic>
        <p:nvPicPr>
          <p:cNvPr id="16386" name="Picture 2" descr="http://qrcoder.ru/code/?https%3A%2F%2Fwww.learn-english-today.com%2Flessons%2Flesson_contents%2Fexercises%2Flinking-words_multi1.html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96" y="4946475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8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297" t="4720" r="27862" b="22438"/>
          <a:stretch/>
        </p:blipFill>
        <p:spPr>
          <a:xfrm>
            <a:off x="1259601" y="0"/>
            <a:ext cx="7884399" cy="5328592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403648" y="56190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https://test-english.com/grammar-points/b2/clauses-contrast-purpose-reason-result/</a:t>
            </a:r>
            <a:endParaRPr lang="uk-UA" dirty="0"/>
          </a:p>
        </p:txBody>
      </p:sp>
      <p:pic>
        <p:nvPicPr>
          <p:cNvPr id="17410" name="Picture 2" descr="http://qrcoder.ru/code/?https%3A%2F%2Ftest-english.com%2Fgrammar-points%2Fb2%2Fclauses-contrast-purpose-reason-result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09887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18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599" t="4720" r="14580" b="11610"/>
          <a:stretch/>
        </p:blipFill>
        <p:spPr>
          <a:xfrm>
            <a:off x="1258889" y="0"/>
            <a:ext cx="7885112" cy="5316503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262157" y="5316503"/>
            <a:ext cx="6319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https://www.englishclub.com/grammar/parts-of-speech-quiz.htm</a:t>
            </a:r>
            <a:endParaRPr lang="uk-UA" sz="1600" dirty="0">
              <a:latin typeface="+mn-lt"/>
            </a:endParaRPr>
          </a:p>
        </p:txBody>
      </p:sp>
      <p:pic>
        <p:nvPicPr>
          <p:cNvPr id="2050" name="Picture 2" descr="http://qrcoder.ru/code/?https%3A%2F%2Fwww.englishclub.com%2Fgrammar%2Fparts-of-speech-quiz.htm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29590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04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4720" r="24542" b="11610"/>
          <a:stretch/>
        </p:blipFill>
        <p:spPr>
          <a:xfrm>
            <a:off x="1267807" y="0"/>
            <a:ext cx="7876193" cy="515719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258888" y="5157192"/>
            <a:ext cx="5545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https://www.grammar-monster.com/tests/test_parts_of_speech.htm</a:t>
            </a:r>
            <a:endParaRPr lang="uk-UA" sz="1600" dirty="0"/>
          </a:p>
        </p:txBody>
      </p:sp>
      <p:pic>
        <p:nvPicPr>
          <p:cNvPr id="4098" name="Picture 2" descr="http://qrcoder.ru/code/?https%3A%2F%2Fwww.grammar-monster.com%2Ftests%2Ftest_parts_of_speech.htm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57192"/>
            <a:ext cx="161224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1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-93663"/>
            <a:ext cx="8242300" cy="2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1344974" y="1979613"/>
            <a:ext cx="7885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Roboto"/>
              </a:rPr>
              <a:t>Ступені порівняння прикметників | </a:t>
            </a:r>
            <a:r>
              <a:rPr lang="en-US" dirty="0">
                <a:latin typeface="Roboto"/>
              </a:rPr>
              <a:t>Degrees of comparison of </a:t>
            </a:r>
            <a:r>
              <a:rPr lang="en-US" dirty="0" smtClean="0">
                <a:latin typeface="Roboto"/>
              </a:rPr>
              <a:t>adjectives</a:t>
            </a:r>
          </a:p>
          <a:p>
            <a:r>
              <a:rPr lang="en-US" sz="1200" dirty="0">
                <a:hlinkClick r:id="rId5"/>
              </a:rPr>
              <a:t>https://www.youtube.com/watch?v=g5Lo6_-E8uc&amp;list=PL_zDp5rG6HqsO5Uo5Pq8HOwLIr_BIaRZc&amp;index=13</a:t>
            </a:r>
            <a:endParaRPr lang="en-US" sz="1200" b="0" i="0" dirty="0">
              <a:effectLst/>
              <a:latin typeface="Roboto"/>
            </a:endParaRPr>
          </a:p>
        </p:txBody>
      </p:sp>
      <p:pic>
        <p:nvPicPr>
          <p:cNvPr id="2050" name="Picture 2" descr="http://qrcoder.ru/code/?https%3A%2F%2Fwww.youtube.com%2Fwatch%3Fv%3Dg5Lo6_-E8uc%26list%3DPL_zDp5rG6HqsO5Uo5Pq8HOwLIr_BIaRZc%26index%3D13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11698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344974" y="4384992"/>
            <a:ext cx="78112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Roboto"/>
              </a:rPr>
              <a:t>Утворення прикметників: суфікси | </a:t>
            </a:r>
            <a:r>
              <a:rPr lang="en-US" dirty="0">
                <a:latin typeface="Roboto"/>
              </a:rPr>
              <a:t>Adjectives' </a:t>
            </a:r>
            <a:r>
              <a:rPr lang="en-US" dirty="0" smtClean="0">
                <a:latin typeface="Roboto"/>
              </a:rPr>
              <a:t>suffixes</a:t>
            </a:r>
          </a:p>
          <a:p>
            <a:pPr algn="ctr"/>
            <a:r>
              <a:rPr lang="en-US" sz="1200" dirty="0">
                <a:hlinkClick r:id="rId7"/>
              </a:rPr>
              <a:t>https://www.youtube.com/watch?v=dkecIHKBI_Q&amp;list=PL_zDp5rG6HqsO5Uo5Pq8HOwLIr_BIaRZc&amp;index=14</a:t>
            </a:r>
            <a:endParaRPr lang="en-US" sz="1200" dirty="0"/>
          </a:p>
        </p:txBody>
      </p:sp>
      <p:pic>
        <p:nvPicPr>
          <p:cNvPr id="2052" name="Picture 4" descr="http://qrcoder.ru/code/?https%3A%2F%2Fwww.youtube.com%2Fwatch%3Fv%3DdkecIHKBI_Q%26list%3DPL_zDp5rG6HqsO5Uo5Pq8HOwLIr_BIaRZc%26index%3D14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13176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6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-93663"/>
            <a:ext cx="8242300" cy="2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1344974" y="1979613"/>
            <a:ext cx="7885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Roboto"/>
              </a:rPr>
              <a:t>Утворення прикметників: префікси | </a:t>
            </a:r>
            <a:r>
              <a:rPr lang="en-US" dirty="0">
                <a:latin typeface="Roboto"/>
              </a:rPr>
              <a:t>Adjectives' </a:t>
            </a:r>
            <a:r>
              <a:rPr lang="en-US" dirty="0" smtClean="0">
                <a:latin typeface="Roboto"/>
              </a:rPr>
              <a:t>prefixes</a:t>
            </a:r>
          </a:p>
          <a:p>
            <a:pPr algn="ctr"/>
            <a:r>
              <a:rPr lang="en-US" sz="1200" dirty="0">
                <a:hlinkClick r:id="rId5"/>
              </a:rPr>
              <a:t>https://www.youtube.com/watch?v=-_0BnlbPpbM&amp;list=PL_zDp5rG6HqsO5Uo5Pq8HOwLIr_BIaRZc&amp;index=15</a:t>
            </a:r>
            <a:endParaRPr lang="en-US" sz="1200" b="0" i="0" dirty="0">
              <a:effectLst/>
              <a:latin typeface="Roboto"/>
            </a:endParaRPr>
          </a:p>
        </p:txBody>
      </p:sp>
      <p:pic>
        <p:nvPicPr>
          <p:cNvPr id="3074" name="Picture 2" descr="http://qrcoder.ru/code/?https%3A%2F%2Fwww.youtube.com%2Fwatch%3Fv%3D-_0BnlbPpbM%26list%3DPL_zDp5rG6HqsO5Uo5Pq8HOwLIr_BIaRZc%26index%3D15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29" y="2533611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1259632" y="4509120"/>
            <a:ext cx="7885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Утворення прикметників | </a:t>
            </a:r>
            <a:r>
              <a:rPr lang="en-US" dirty="0"/>
              <a:t>Adjective formation: numbers &amp; </a:t>
            </a:r>
            <a:r>
              <a:rPr lang="en-US" dirty="0" smtClean="0"/>
              <a:t>nouns</a:t>
            </a:r>
          </a:p>
          <a:p>
            <a:r>
              <a:rPr lang="en-US" sz="1200" dirty="0">
                <a:hlinkClick r:id="rId7"/>
              </a:rPr>
              <a:t>https://www.youtube.com/watch?v=_v9UqIOAiTQ&amp;list=PL_zDp5rG6HqsO5Uo5Pq8HOwLIr_BIaRZc&amp;index=24</a:t>
            </a:r>
            <a:endParaRPr lang="en-US" sz="1200" b="0" i="0" dirty="0">
              <a:effectLst/>
              <a:latin typeface="Roboto"/>
            </a:endParaRPr>
          </a:p>
        </p:txBody>
      </p:sp>
      <p:pic>
        <p:nvPicPr>
          <p:cNvPr id="9" name="Picture 2" descr="http://qrcoder.ru/code/?https%3A%2F%2Fwww.youtube.com%2Fwatch%3Fv%3D_v9UqIOAiTQ%26list%3DPL_zDp5rG6HqsO5Uo5Pq8HOwLIr_BIaRZc%26index%3D24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5184"/>
            <a:ext cx="165618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2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9046" t="5703" r="56641" b="16531"/>
          <a:stretch/>
        </p:blipFill>
        <p:spPr>
          <a:xfrm>
            <a:off x="1403648" y="116632"/>
            <a:ext cx="4464496" cy="5688632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123728" y="602128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https://englsecrets.ru/testy/test-degrees-of-comparison.html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1398848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15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5172" t="4720" r="33397" b="9641"/>
          <a:stretch/>
        </p:blipFill>
        <p:spPr>
          <a:xfrm>
            <a:off x="1258888" y="23339"/>
            <a:ext cx="7885112" cy="484546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258888" y="4940072"/>
            <a:ext cx="3817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https://www.english-grammar.at/online_exercises/adjective_adverb/adjective-suffix.htm</a:t>
            </a:r>
            <a:endParaRPr lang="uk-UA" dirty="0"/>
          </a:p>
        </p:txBody>
      </p:sp>
      <p:pic>
        <p:nvPicPr>
          <p:cNvPr id="5122" name="Picture 2" descr="http://qrcoder.ru/code/?https%3A%2F%2Fwww.english-grammar.at%2Fonline_exercises%2Fadjective_adverb%2Fadjective-suffix.htm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80" y="4946475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06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9045" t="3735" r="8493" b="13578"/>
          <a:stretch/>
        </p:blipFill>
        <p:spPr>
          <a:xfrm>
            <a:off x="1269473" y="0"/>
            <a:ext cx="7874527" cy="5013176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403648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https://www.tolearnenglish.com/exercises/exercise-english-2/exercise-english-23154.php</a:t>
            </a:r>
            <a:endParaRPr lang="uk-UA" dirty="0"/>
          </a:p>
        </p:txBody>
      </p:sp>
      <p:pic>
        <p:nvPicPr>
          <p:cNvPr id="8194" name="Picture 2" descr="http://qrcoder.ru/code/?https%3A%2F%2Fwww.tolearnenglish.com%2Fexercises%2Fexercise-english-2%2Fexercise-english-23154.php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972162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17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</TotalTime>
  <Words>297</Words>
  <Application>Microsoft Office PowerPoint</Application>
  <PresentationFormat>Экран (4:3)</PresentationFormat>
  <Paragraphs>79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Book Antiqua</vt:lpstr>
      <vt:lpstr>Calibri</vt:lpstr>
      <vt:lpstr>Lucida Sans</vt:lpstr>
      <vt:lpstr>Roboto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121</cp:revision>
  <cp:lastPrinted>2020-05-22T23:10:20Z</cp:lastPrinted>
  <dcterms:created xsi:type="dcterms:W3CDTF">2019-02-20T08:06:51Z</dcterms:created>
  <dcterms:modified xsi:type="dcterms:W3CDTF">2020-10-15T08:04:16Z</dcterms:modified>
</cp:coreProperties>
</file>