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7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59" r:id="rId9"/>
    <p:sldId id="280" r:id="rId10"/>
    <p:sldId id="281" r:id="rId11"/>
    <p:sldId id="260" r:id="rId12"/>
    <p:sldId id="261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4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8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1087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35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298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5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23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971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47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9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4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9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00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5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863125" y="174083"/>
            <a:ext cx="8904718" cy="62922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Тема 1. </a:t>
            </a:r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КОНФЛІКТОЛОГІЯ – НАУКА ПРО КОНФЛІКТ</a:t>
            </a:r>
            <a:endParaRPr lang="uk-UA" sz="2400" dirty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31052" y="2307491"/>
            <a:ext cx="7766936" cy="2546520"/>
          </a:xfrm>
        </p:spPr>
        <p:txBody>
          <a:bodyPr>
            <a:normAutofit/>
          </a:bodyPr>
          <a:lstStyle/>
          <a:p>
            <a:pPr marL="342900" indent="-342900" algn="just" fontAlgn="base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Конфліктологія: сутність, предмет, об’єкт, завдання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Зв'язок конфліктології з іншими науками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Принципи і методи конфліктології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Функції конфліктології у суспільстві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Основні поняття та категорії конфліктології</a:t>
            </a:r>
          </a:p>
          <a:p>
            <a:pPr marL="342900" indent="-342900" algn="just" fontAlgn="base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Bookman Old Style" panose="02050604050505020204" pitchFamily="18" charset="0"/>
              </a:rPr>
              <a:t>Становлення конфліктології</a:t>
            </a:r>
          </a:p>
        </p:txBody>
      </p:sp>
    </p:spTree>
    <p:extLst>
      <p:ext uri="{BB962C8B-B14F-4D97-AF65-F5344CB8AC3E}">
        <p14:creationId xmlns:p14="http://schemas.microsoft.com/office/powerpoint/2010/main" val="331759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9738" y="1163598"/>
            <a:ext cx="77111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just"/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Із соціально-психологічного погляду конфліктологія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є сферою наукових знань про шляхи й способи передбачення, запобігання, подолання суперечностей та гармонізації відносин між окремими людьми, групами та об’єднаннями, знаходження дороги до злагоди.</a:t>
            </a:r>
            <a:endParaRPr lang="uk-UA" dirty="0"/>
          </a:p>
          <a:p>
            <a:pPr indent="360045" algn="just"/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З педагогічного погляду конфліктологія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— сфера наукових психолого-педагогічних знань про шляхи, способи та засоби передбачення, запобігання й подолання суперечностей, що виникають у навчально-виховному процесі та подальшому житті.</a:t>
            </a:r>
            <a:endParaRPr lang="uk-UA" dirty="0"/>
          </a:p>
          <a:p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З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психофізіологічного погляду конфліктологія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— сфера наукових знань, що осмислює відносини між людьми на психогігієнічному рівні.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7483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90445" y="10449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045"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 ПРИНЦИПИ І МЕТОДИ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КОНФЛІКТОЛОГІЇ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621" y="96093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04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Будь-яка наука має свій набір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методів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, під яким розуміється сукупність певних правил, прийомів, норм практичного і теоретичного освоєння дійсності. Сукупність цих методів має назву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методологія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 </a:t>
            </a:r>
            <a:endParaRPr lang="uk-UA" dirty="0"/>
          </a:p>
          <a:p>
            <a:pPr indent="36004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Отже,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методологією науки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називається комплекс методів одержання знань. Методологія базується на вже отриманих результатах дослідження якоїсь сфери реальності, і тому вона залежить від прийнятих початкових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світоглядницьких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установок.</a:t>
            </a:r>
            <a:endParaRPr lang="uk-UA" dirty="0"/>
          </a:p>
          <a:p>
            <a:pPr indent="36004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Методологічний арсенал конфліктології складається з методологічних принципів, загальнонаукових дослідницьких підходів і спеціальних методів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9022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9102" y="127828"/>
            <a:ext cx="843469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r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До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методологічних принципів відносяться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uk-UA" dirty="0"/>
          </a:p>
          <a:p>
            <a:pPr indent="360045" algn="just"/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діалектичного розвитку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всезагального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зв'язку.</a:t>
            </a:r>
          </a:p>
          <a:p>
            <a:pPr indent="360045" algn="just"/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діалектичної єдності теорії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експерименту і </a:t>
            </a:r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практики.</a:t>
            </a:r>
          </a:p>
          <a:p>
            <a:pPr indent="360045" algn="just"/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 системності.</a:t>
            </a:r>
          </a:p>
          <a:p>
            <a:pPr indent="360045" algn="just"/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 історизму.</a:t>
            </a:r>
          </a:p>
          <a:p>
            <a:pPr indent="360045" algn="just"/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r>
              <a:rPr lang="uk-UA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Принцип об'єктивності.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45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443" y="219123"/>
            <a:ext cx="3656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ФУНКЦІЇ КОНФЛІКТОЛОГІЇ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2306" y="77402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6004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Конфліктологія, як і будь-яка інша наука, виконує в суспільстві певні функції (від лат.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functio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—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здійснення). </a:t>
            </a:r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Основні з них такі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uk-UA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інформаційна;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latin typeface="Bookman Old Style" panose="02050604050505020204" pitchFamily="18" charset="0"/>
              </a:rPr>
              <a:t>аналітична </a:t>
            </a:r>
            <a:r>
              <a:rPr lang="uk-UA" dirty="0">
                <a:latin typeface="Bookman Old Style" panose="02050604050505020204" pitchFamily="18" charset="0"/>
              </a:rPr>
              <a:t>(діагностична) </a:t>
            </a:r>
            <a:r>
              <a:rPr lang="uk-UA" dirty="0" smtClean="0">
                <a:latin typeface="Bookman Old Style" panose="02050604050505020204" pitchFamily="18" charset="0"/>
              </a:rPr>
              <a:t>функція;</a:t>
            </a:r>
            <a:endParaRPr lang="uk-UA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гносеологічна 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(пізнавальна);</a:t>
            </a:r>
            <a:endParaRPr lang="uk-UA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прогностична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;</a:t>
            </a:r>
            <a:endParaRPr lang="uk-UA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виховна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;</a:t>
            </a:r>
            <a:endParaRPr lang="uk-UA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практично-рекомендаційна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;</a:t>
            </a:r>
            <a:endParaRPr lang="uk-UA" dirty="0">
              <a:latin typeface="Bookman Old Style" panose="020506040505050202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ідеологічна 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та ін</a:t>
            </a:r>
            <a:r>
              <a:rPr lang="uk-UA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.</a:t>
            </a:r>
            <a:endParaRPr lang="uk-UA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8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8564" y="197346"/>
            <a:ext cx="86654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Конфлікти є невід’ємною частиною людських стосунків. Найчастіше вони виникають через те, що кожна людина є унікальною, має відмінні від інших погляди, вподобання і переконання, власні інтереси й бажання, які можуть вступати у суперечність з інтересами та бажаннями інших.</a:t>
            </a:r>
            <a:b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/>
            </a:r>
            <a:b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uk-UA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Конфліктологія</a:t>
            </a:r>
            <a:r>
              <a:rPr lang="uk-UA" i="1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(від лат. </a:t>
            </a:r>
            <a:r>
              <a:rPr lang="en-US" i="1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konflikt</a:t>
            </a:r>
            <a:r>
              <a:rPr lang="en-US" i="1" dirty="0">
                <a:solidFill>
                  <a:srgbClr val="000000"/>
                </a:solidFill>
                <a:latin typeface="Bookman Old Style" panose="02050604050505020204" pitchFamily="18" charset="0"/>
              </a:rPr>
              <a:t> -</a:t>
            </a:r>
            <a:r>
              <a:rPr lang="en-US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зіткнення, </a:t>
            </a:r>
            <a:r>
              <a:rPr lang="uk-UA" dirty="0" err="1">
                <a:solidFill>
                  <a:srgbClr val="000000"/>
                </a:solidFill>
                <a:latin typeface="Bookman Old Style" panose="02050604050505020204" pitchFamily="18" charset="0"/>
              </a:rPr>
              <a:t>грецьк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. </a:t>
            </a:r>
            <a:r>
              <a:rPr lang="en-US" i="1" dirty="0">
                <a:solidFill>
                  <a:srgbClr val="000000"/>
                </a:solidFill>
                <a:latin typeface="Bookman Old Style" panose="02050604050505020204" pitchFamily="18" charset="0"/>
              </a:rPr>
              <a:t>logos -</a:t>
            </a:r>
            <a:r>
              <a:rPr lang="en-US" dirty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вчення, наука) - наука про зіткнення, проблемне функціонування особи, людського суспільства, природи, про взаємодію людини і природи</a:t>
            </a:r>
            <a:r>
              <a:rPr lang="uk-UA" b="1" dirty="0">
                <a:solidFill>
                  <a:srgbClr val="000000"/>
                </a:solidFill>
                <a:latin typeface="Trebuchet MS" panose="020B0603020202020204" pitchFamily="34" charset="0"/>
              </a:rPr>
              <a:t>.</a:t>
            </a:r>
            <a:br>
              <a:rPr lang="uk-UA" b="1" dirty="0">
                <a:solidFill>
                  <a:srgbClr val="000000"/>
                </a:solidFill>
                <a:latin typeface="Trebuchet MS" panose="020B0603020202020204" pitchFamily="34" charset="0"/>
              </a:rPr>
            </a:b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/>
            </a:r>
            <a:b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uk-UA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Конфліктологія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 – це наука, що вивчає закономірності та механізми виникнення і розвитку конфлікту, а також мистецтво практичного управління ними.</a:t>
            </a:r>
            <a:b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/>
            </a:r>
            <a:b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Її </a:t>
            </a:r>
            <a:r>
              <a:rPr lang="uk-UA" b="1" u="sng" dirty="0">
                <a:solidFill>
                  <a:srgbClr val="000000"/>
                </a:solidFill>
                <a:latin typeface="Bookman Old Style" panose="02050604050505020204" pitchFamily="18" charset="0"/>
              </a:rPr>
              <a:t>завданням</a:t>
            </a: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> є розробка теорії і вивчення практики попередження та розв’язання конфліктів.</a:t>
            </a:r>
            <a:b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  <a:t/>
            </a:r>
            <a:br>
              <a:rPr lang="uk-UA" dirty="0">
                <a:solidFill>
                  <a:srgbClr val="000000"/>
                </a:solidFill>
                <a:latin typeface="Bookman Old Style" panose="02050604050505020204" pitchFamily="18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8167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49021" y="90936"/>
            <a:ext cx="3430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smtClean="0">
                <a:solidFill>
                  <a:srgbClr val="3F3F3F"/>
                </a:solidFill>
                <a:latin typeface="Bookman Old Style" panose="02050604050505020204" pitchFamily="18" charset="0"/>
              </a:rPr>
              <a:t>Завдання </a:t>
            </a:r>
            <a:r>
              <a:rPr lang="uk-UA" b="1" dirty="0">
                <a:solidFill>
                  <a:srgbClr val="3F3F3F"/>
                </a:solidFill>
                <a:latin typeface="Bookman Old Style" panose="02050604050505020204" pitchFamily="18" charset="0"/>
              </a:rPr>
              <a:t>конфліктології:</a:t>
            </a:r>
            <a:endParaRPr lang="uk-UA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961991"/>
              </p:ext>
            </p:extLst>
          </p:nvPr>
        </p:nvGraphicFramePr>
        <p:xfrm>
          <a:off x="1243628" y="523614"/>
          <a:ext cx="7451964" cy="5754093"/>
        </p:xfrm>
        <a:graphic>
          <a:graphicData uri="http://schemas.openxmlformats.org/drawingml/2006/table">
            <a:tbl>
              <a:tblPr/>
              <a:tblGrid>
                <a:gridCol w="3725982"/>
                <a:gridCol w="3725982"/>
              </a:tblGrid>
              <a:tr h="37995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Загальні завдання</a:t>
                      </a:r>
                      <a:endParaRPr lang="uk-UA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Одиничні завдання</a:t>
                      </a:r>
                      <a:endParaRPr lang="uk-UA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73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Науковий синтез філософських, соціологічних, соціально-психологічних, юридичних знань про конфлікт.</a:t>
                      </a:r>
                      <a:endParaRPr lang="ru-RU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Розробка методів і способів діагностики і прогнозування міжособистісних конфліктів.</a:t>
                      </a:r>
                      <a:endParaRPr lang="uk-UA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73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Розкриття сутності фундаментальних понять і категорій конфлікту.</a:t>
                      </a:r>
                      <a:endParaRPr lang="ru-RU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Психологічне дослідження поведінки особистості у конфлікті, розкриття мотивації конфліктної поведінки.</a:t>
                      </a:r>
                      <a:endParaRPr lang="ru-RU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7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Вивчення методологічних і теоретичних основ конфліктології.</a:t>
                      </a:r>
                      <a:endParaRPr lang="ru-RU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Розробка практичних рекомендацій по вибору стиля поведінки у конфлікті.</a:t>
                      </a:r>
                      <a:endParaRPr lang="ru-RU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173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Розробка нових методів теоретичних і прикладних досліджень в галузі конфліктології.</a:t>
                      </a:r>
                      <a:endParaRPr lang="ru-RU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Розробка соціально-психологічних основ профілактики конфліктів у різних колективах.</a:t>
                      </a:r>
                      <a:endParaRPr lang="ru-RU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72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Розробка методик розв’язання різних видів конфліктів і т.ін.</a:t>
                      </a:r>
                      <a:endParaRPr lang="uk-UA" sz="150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Розробка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практичних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рекомендацій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веденню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переговорів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і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т.ін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1500" dirty="0">
                        <a:effectLst/>
                      </a:endParaRPr>
                    </a:p>
                  </a:txBody>
                  <a:tcPr marL="57836" marR="57836" marT="38557" marB="38557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243746" y="626263"/>
            <a:ext cx="19314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sz="24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6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69686" y="348881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Як і будь-яка інша наука, конфліктологія має власний предмет дослідження. Предмет конфліктології, як і будь-якої іншої науки, </a:t>
            </a:r>
            <a:r>
              <a:rPr lang="uk-UA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не є статичним, він змінюється</a:t>
            </a:r>
            <a:r>
              <a:rPr lang="uk-UA" sz="2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uk-UA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Предметом вивчення конфліктології</a:t>
            </a:r>
            <a:r>
              <a:rPr lang="uk-UA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 є закони й категорії, що характеризують </a:t>
            </a:r>
            <a:r>
              <a:rPr lang="uk-UA" sz="2200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конфлікт як соціальне явище</a:t>
            </a:r>
            <a:r>
              <a:rPr lang="uk-UA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, як різновид соціальної поведінки та взаємодії</a:t>
            </a:r>
            <a:r>
              <a:rPr lang="uk-UA" sz="22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0" indent="0" algn="just">
              <a:buNone/>
            </a:pPr>
            <a:endParaRPr lang="uk-UA" sz="2200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just"/>
            <a:r>
              <a:rPr lang="uk-UA" sz="2200" b="1" u="sng" dirty="0">
                <a:solidFill>
                  <a:schemeClr val="tx1"/>
                </a:solidFill>
                <a:latin typeface="Bookman Old Style" panose="02050604050505020204" pitchFamily="18" charset="0"/>
              </a:rPr>
              <a:t>Об’єктом вивчення конфліктології</a:t>
            </a:r>
            <a:r>
              <a:rPr lang="uk-UA" sz="2200" dirty="0">
                <a:solidFill>
                  <a:schemeClr val="tx1"/>
                </a:solidFill>
                <a:latin typeface="Bookman Old Style" panose="02050604050505020204" pitchFamily="18" charset="0"/>
              </a:rPr>
              <a:t> є всі види конфліктів. 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74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188" y="121587"/>
            <a:ext cx="1023786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/>
            <a:r>
              <a:rPr lang="ru-RU" dirty="0" err="1">
                <a:latin typeface="Bookman Old Style" panose="02050604050505020204" pitchFamily="18" charset="0"/>
              </a:rPr>
              <a:t>Від</a:t>
            </a:r>
            <a:r>
              <a:rPr lang="ru-RU" dirty="0">
                <a:latin typeface="Bookman Old Style" panose="02050604050505020204" pitchFamily="18" charset="0"/>
              </a:rPr>
              <a:t> початку </a:t>
            </a:r>
            <a:r>
              <a:rPr lang="ru-RU" dirty="0" err="1">
                <a:latin typeface="Bookman Old Style" panose="02050604050505020204" pitchFamily="18" charset="0"/>
              </a:rPr>
              <a:t>вивчення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конфлікту</a:t>
            </a:r>
            <a:r>
              <a:rPr lang="ru-RU" dirty="0">
                <a:latin typeface="Bookman Old Style" panose="02050604050505020204" pitchFamily="18" charset="0"/>
              </a:rPr>
              <a:t> як </a:t>
            </a:r>
            <a:r>
              <a:rPr lang="ru-RU" dirty="0" err="1">
                <a:latin typeface="Bookman Old Style" panose="02050604050505020204" pitchFamily="18" charset="0"/>
              </a:rPr>
              <a:t>психологічного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явища</a:t>
            </a:r>
            <a:r>
              <a:rPr lang="ru-RU" dirty="0">
                <a:latin typeface="Bookman Old Style" panose="02050604050505020204" pitchFamily="18" charset="0"/>
              </a:rPr>
              <a:t> не </a:t>
            </a:r>
            <a:r>
              <a:rPr lang="ru-RU" dirty="0" err="1">
                <a:latin typeface="Bookman Old Style" panose="02050604050505020204" pitchFamily="18" charset="0"/>
              </a:rPr>
              <a:t>вщухають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суперечки</a:t>
            </a:r>
            <a:r>
              <a:rPr lang="ru-RU" dirty="0">
                <a:latin typeface="Bookman Old Style" panose="02050604050505020204" pitchFamily="18" charset="0"/>
              </a:rPr>
              <a:t> про те, </a:t>
            </a:r>
            <a:r>
              <a:rPr lang="ru-RU" dirty="0" err="1">
                <a:latin typeface="Bookman Old Style" panose="02050604050505020204" pitchFamily="18" charset="0"/>
              </a:rPr>
              <a:t>що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він</a:t>
            </a:r>
            <a:r>
              <a:rPr lang="ru-RU" dirty="0">
                <a:latin typeface="Bookman Old Style" panose="02050604050505020204" pitchFamily="18" charset="0"/>
              </a:rPr>
              <a:t> </a:t>
            </a:r>
            <a:r>
              <a:rPr lang="ru-RU" dirty="0" err="1">
                <a:latin typeface="Bookman Old Style" panose="02050604050505020204" pitchFamily="18" charset="0"/>
              </a:rPr>
              <a:t>несе</a:t>
            </a:r>
            <a:r>
              <a:rPr lang="ru-RU" dirty="0">
                <a:latin typeface="Bookman Old Style" panose="02050604050505020204" pitchFamily="18" charset="0"/>
              </a:rPr>
              <a:t> для </a:t>
            </a:r>
            <a:r>
              <a:rPr lang="ru-RU" dirty="0" err="1">
                <a:latin typeface="Bookman Old Style" panose="02050604050505020204" pitchFamily="18" charset="0"/>
              </a:rPr>
              <a:t>людини</a:t>
            </a:r>
            <a:r>
              <a:rPr lang="ru-RU" dirty="0">
                <a:latin typeface="Bookman Old Style" panose="02050604050505020204" pitchFamily="18" charset="0"/>
              </a:rPr>
              <a:t> – благо </a:t>
            </a:r>
            <a:r>
              <a:rPr lang="ru-RU" dirty="0" err="1">
                <a:latin typeface="Bookman Old Style" panose="02050604050505020204" pitchFamily="18" charset="0"/>
              </a:rPr>
              <a:t>чи</a:t>
            </a:r>
            <a:r>
              <a:rPr lang="ru-RU" dirty="0">
                <a:latin typeface="Bookman Old Style" panose="02050604050505020204" pitchFamily="18" charset="0"/>
              </a:rPr>
              <a:t> зло. </a:t>
            </a:r>
            <a:endParaRPr lang="ru-RU" dirty="0" smtClean="0">
              <a:latin typeface="Bookman Old Style" panose="02050604050505020204" pitchFamily="18" charset="0"/>
            </a:endParaRPr>
          </a:p>
          <a:p>
            <a:pPr indent="360000" algn="just"/>
            <a:endParaRPr lang="uk-UA" dirty="0" smtClean="0">
              <a:latin typeface="Bookman Old Style" panose="02050604050505020204" pitchFamily="18" charset="0"/>
            </a:endParaRPr>
          </a:p>
          <a:p>
            <a:pPr indent="360000" algn="just"/>
            <a:r>
              <a:rPr lang="uk-UA" dirty="0" smtClean="0">
                <a:latin typeface="Bookman Old Style" panose="02050604050505020204" pitchFamily="18" charset="0"/>
              </a:rPr>
              <a:t>Ряд </a:t>
            </a:r>
            <a:r>
              <a:rPr lang="uk-UA" dirty="0">
                <a:latin typeface="Bookman Old Style" panose="02050604050505020204" pitchFamily="18" charset="0"/>
              </a:rPr>
              <a:t>психологів стверджує, що </a:t>
            </a:r>
            <a:r>
              <a:rPr lang="uk-UA" b="1" u="sng" dirty="0">
                <a:latin typeface="Bookman Old Style" panose="02050604050505020204" pitchFamily="18" charset="0"/>
              </a:rPr>
              <a:t>конфлікт є благом</a:t>
            </a:r>
            <a:r>
              <a:rPr lang="uk-UA" dirty="0">
                <a:latin typeface="Bookman Old Style" panose="02050604050505020204" pitchFamily="18" charset="0"/>
              </a:rPr>
              <a:t>, тому що він:</a:t>
            </a:r>
          </a:p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- може попередити більш серйозні проблеми, які роблять розрядку в колективі, дають змогу уникнути великого насильства, створюють можливість розв’язувати проблеми цивілізованим шляхом; </a:t>
            </a:r>
          </a:p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- стимулює творчість та ініціативу; </a:t>
            </a:r>
          </a:p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- допомагає виявити проблему та різні точки зору на неї, знайти різні підходи до усунення проблем;</a:t>
            </a:r>
          </a:p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- сприяє підвищенню ефективності діяльності;</a:t>
            </a:r>
          </a:p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- іноді може згуртувати колектив проти зовнішнього тиску;</a:t>
            </a:r>
          </a:p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- прояснює позиції та інтереси його учасників тощо. </a:t>
            </a:r>
          </a:p>
          <a:p>
            <a:pPr indent="360000" algn="just"/>
            <a:endParaRPr lang="uk-UA" dirty="0" smtClean="0">
              <a:latin typeface="Bookman Old Style" panose="02050604050505020204" pitchFamily="18" charset="0"/>
            </a:endParaRPr>
          </a:p>
          <a:p>
            <a:pPr indent="360000" algn="just"/>
            <a:r>
              <a:rPr lang="uk-UA" dirty="0" smtClean="0">
                <a:latin typeface="Bookman Old Style" panose="02050604050505020204" pitchFamily="18" charset="0"/>
              </a:rPr>
              <a:t>Прихильники </a:t>
            </a:r>
            <a:r>
              <a:rPr lang="uk-UA" dirty="0">
                <a:latin typeface="Bookman Old Style" panose="02050604050505020204" pitchFamily="18" charset="0"/>
              </a:rPr>
              <a:t>іншої точки зору стверджують, що </a:t>
            </a:r>
            <a:r>
              <a:rPr lang="uk-UA" b="1" u="sng" dirty="0">
                <a:latin typeface="Bookman Old Style" panose="02050604050505020204" pitchFamily="18" charset="0"/>
              </a:rPr>
              <a:t>конфлікт є злом</a:t>
            </a:r>
            <a:r>
              <a:rPr lang="uk-UA" dirty="0">
                <a:latin typeface="Bookman Old Style" panose="02050604050505020204" pitchFamily="18" charset="0"/>
              </a:rPr>
              <a:t>, тому що він:</a:t>
            </a:r>
          </a:p>
          <a:p>
            <a:pPr indent="360000" algn="just" fontAlgn="base"/>
            <a:r>
              <a:rPr lang="uk-UA" dirty="0">
                <a:latin typeface="Bookman Old Style" panose="02050604050505020204" pitchFamily="18" charset="0"/>
              </a:rPr>
              <a:t>Веде до погіршення соціально-психологічного клімату в колективі;</a:t>
            </a:r>
          </a:p>
          <a:p>
            <a:pPr indent="360000" algn="just" fontAlgn="base"/>
            <a:r>
              <a:rPr lang="uk-UA" dirty="0">
                <a:latin typeface="Bookman Old Style" panose="02050604050505020204" pitchFamily="18" charset="0"/>
              </a:rPr>
              <a:t>Підвищує нервовість людей, призводить до стресів;</a:t>
            </a:r>
          </a:p>
          <a:p>
            <a:pPr indent="360000" algn="just" fontAlgn="base"/>
            <a:r>
              <a:rPr lang="uk-UA" dirty="0">
                <a:latin typeface="Bookman Old Style" panose="02050604050505020204" pitchFamily="18" charset="0"/>
              </a:rPr>
              <a:t>Відволікає увагу багатьох людей від виконання безпосередніх службових обов’язків.</a:t>
            </a:r>
          </a:p>
          <a:p>
            <a:pPr indent="360000" algn="just"/>
            <a:r>
              <a:rPr lang="uk-UA" i="1" dirty="0">
                <a:latin typeface="Bookman Old Style" panose="02050604050505020204" pitchFamily="18" charset="0"/>
              </a:rPr>
              <a:t>Конфлікти шкідливі</a:t>
            </a:r>
            <a:r>
              <a:rPr lang="uk-UA" dirty="0">
                <a:latin typeface="Bookman Old Style" panose="02050604050505020204" pitchFamily="18" charset="0"/>
              </a:rPr>
              <a:t>, оскільки нерідко ведуть до безпорядку, нестабільності, насильства, уповільнюють та ускладнюють прийняття рішень тощо.</a:t>
            </a:r>
          </a:p>
          <a:p>
            <a:r>
              <a:rPr lang="uk-UA" dirty="0"/>
              <a:t/>
            </a:r>
            <a:br>
              <a:rPr lang="uk-UA" dirty="0"/>
            </a:br>
            <a:endParaRPr lang="ru-RU" dirty="0">
              <a:latin typeface="Bookman Old Style" panose="02050604050505020204" pitchFamily="18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uk-UA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07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31491" y="1811599"/>
            <a:ext cx="79475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Насправді мають рацію обидві сторони, тому що конфлікт – це надзвичайно складне й суперечливе соціально-психологічне явище, до глибинних причин виникнення й розвитку якого вчені ще тільки приступають.</a:t>
            </a:r>
          </a:p>
          <a:p>
            <a:pPr indent="360000" algn="just"/>
            <a:r>
              <a:rPr lang="uk-UA" dirty="0">
                <a:latin typeface="Bookman Old Style" panose="02050604050505020204" pitchFamily="18" charset="0"/>
              </a:rPr>
              <a:t>При всіх плюсах і мінусах конфліктів вони є неминучими і, більше того, – найчастіше необхідними. Іноді конфлікт є єдино вірним способом розв’язання складної проблеми.</a:t>
            </a:r>
          </a:p>
        </p:txBody>
      </p:sp>
    </p:spTree>
    <p:extLst>
      <p:ext uri="{BB962C8B-B14F-4D97-AF65-F5344CB8AC3E}">
        <p14:creationId xmlns:p14="http://schemas.microsoft.com/office/powerpoint/2010/main" val="3771153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278" y="128365"/>
            <a:ext cx="5238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ctr"/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 ЗВ'ЯЗОК КОНФЛІКТОЛОГІЇ З ІНШИМИ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НАУКАМИ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72270" y="1612184"/>
            <a:ext cx="83264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just"/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Зв’язок конфліктології з циклом юридично-правових наук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полягає в тому, що ці науки утверджують принципи і норми, права й обов’язки, в рамках яких повинна перебувати людина, малі та великі суспільні групи, бо порушення цих норм і прав призведе до конфліктних ситуацій, а вони, у свою чергу, до конфліктів; водночас, саме ці науки створюють межі, які не можна переходити, або дають обґрунтування певних меж у процесі вивчення й запобігання конфліктам в усіх сферах життєдіяльності людей через правове поле.</a:t>
            </a:r>
            <a:endParaRPr lang="uk-UA" dirty="0"/>
          </a:p>
          <a:p>
            <a:pPr indent="360045" algn="just"/>
            <a:endParaRPr lang="uk-UA" b="1" u="sng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indent="360045" algn="just"/>
            <a:r>
              <a:rPr lang="uk-UA" b="1" u="sng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Зв’язок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конфліктології з циклом математичних наук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полягає в тому, що, з одного боку, математичне моделювання дає успішні прогнози для запобігання та вирішення конфліктів; з іншого боку — у період дослідження конфліктів використовуються математичні методи розрахунків, аналізу, що допомагає дослідникам виводити закономірності.</a:t>
            </a:r>
            <a:endParaRPr lang="uk-UA" dirty="0"/>
          </a:p>
          <a:p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09477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8008" y="297155"/>
            <a:ext cx="933200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just"/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Зв’язок конфліктології з циклом історичних наук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надає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конфліктологові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матеріал для аналізу політичних, соціальних, воєнних та інших типів конфліктів. Історичний досвід навчає уникати конфліктів, бо вони завдають величезних втрат суспільству. Разом з тим історія своїм досвідом навчає політиків уміло враховувати негативні моменти минулого, щоб запобігати їм у майбутньому. Історичний досвід свідчить про те, що природний відбір — це виживання сильних, мислячих людей. Саме такі вимоги висуває ХХІ століття перед особистістю.</a:t>
            </a:r>
            <a:endParaRPr lang="uk-UA" dirty="0"/>
          </a:p>
          <a:p>
            <a:pPr indent="360045" algn="just"/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Зв’язок конфліктології з циклом психологічних дисциплін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полягає насамперед у тому, що глибоке психологічне осмислення проблемних ситуацій сприяє набуттю досвіду вміло поводитися з опонентами, давати правильні поради, як запобігти проблемним ситуаціям, як виходити з них або розв’язати конфлікт, коли він розпочався.</a:t>
            </a:r>
            <a:endParaRPr lang="uk-UA" dirty="0"/>
          </a:p>
          <a:p>
            <a:pPr indent="360045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Психологічні дисципліни, наприклад вікова й педагогічна психологія,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закладають основи, як правильно формувати поведінку дитини та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підлітка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, формувати особистість, знати вікові відхилення, особливості індивіда, щоб не зашкодити психологічному розвитку в подальшому та соціалізувати особистість у суспільстві.</a:t>
            </a:r>
            <a:endParaRPr lang="uk-UA" dirty="0"/>
          </a:p>
          <a:p>
            <a:pPr indent="360045"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Психодіагностика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допомагає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конфліктологові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проводити дослідження прогностичного плану. Психокорекція, психотерапія, психологічне консультування допомагають налагодити стосунки в малих і великих групах, а також індивідуально. Важливо враховувати досвід психологічної науки, його позитивну роль у процесі вирішення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внутрішньоособистісних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конфліктів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9483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5836" y="356183"/>
            <a:ext cx="83065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4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Практика життя вчить нас враховувати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взаємозв’язок конфліктології з циклом педагогічних наук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Проявляється цей зв’язок з процесу виховання дитини, особистості й навчання майбутнього фахівця, з одного боку, а з другого — з виявлення педагогічного такту в процесі розв’язання проблемних ситуацій та життєтворчості.</a:t>
            </a:r>
            <a:endParaRPr lang="uk-UA" dirty="0"/>
          </a:p>
          <a:p>
            <a:pPr indent="36004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Першими проблеми конфліктів соціального типу почали вивчати соціологи, тому й доцільно простежити взаємозв’язок конфліктології з соціологією. Вивчаючи громадську думку з тієї чи іншої проблеми, соціологи робили висновок, де виникають негативні моменти, до чого вони можуть призвести тощо.</a:t>
            </a:r>
            <a:endParaRPr lang="uk-UA" dirty="0"/>
          </a:p>
          <a:p>
            <a:pPr indent="360045" algn="just"/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Конфліктологи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 виявили </a:t>
            </a:r>
            <a:r>
              <a:rPr lang="uk-UA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взаємозв’язок конфліктології з науками культурно-мистецького циклу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. Саме зображення творчої особистості, формування та становлення неординарних мистецьких шедеврів — конфлікт пошуку, дії, страждань, перемоги чи смерті (Шекспір, Шевченко, Гойя, Гоголь, Достоєвський та ін.).</a:t>
            </a:r>
            <a:endParaRPr lang="uk-UA" dirty="0"/>
          </a:p>
          <a:p>
            <a:pPr indent="360045" algn="just"/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</a:rPr>
              <a:t>Обмірковуючи взаємозв’язок конфліктології з іншими науками, можна твердити, що з філософської точки зору конфліктологія — галузь наукових знань про шляхи та способи передбачення, запобігання, подолання суперечностей у житті суспільства, держави, особистості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243078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307</TotalTime>
  <Words>1054</Words>
  <Application>Microsoft Office PowerPoint</Application>
  <PresentationFormat>Широкоэкранный</PresentationFormat>
  <Paragraphs>88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Times New Roman</vt:lpstr>
      <vt:lpstr>Trebuchet MS</vt:lpstr>
      <vt:lpstr>Wingdings 3</vt:lpstr>
      <vt:lpstr>Грань</vt:lpstr>
      <vt:lpstr>Тема 1. КОНФЛІКТОЛОГІЯ – НАУКА ПРО КОНФЛІКТ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Ira</dc:creator>
  <cp:lastModifiedBy>Ira</cp:lastModifiedBy>
  <cp:revision>116</cp:revision>
  <dcterms:created xsi:type="dcterms:W3CDTF">2022-01-17T15:14:11Z</dcterms:created>
  <dcterms:modified xsi:type="dcterms:W3CDTF">2023-02-16T17:14:11Z</dcterms:modified>
</cp:coreProperties>
</file>