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2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5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10B3-8E74-44E9-B43D-EFC207DBD7CF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2D58-021C-42E4-BB3A-21087954A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Зовнішнє облицювання будівель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8615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Системи кріплення вентильованого фасаду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4" y="641444"/>
            <a:ext cx="3766782" cy="61829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2316" y="6318005"/>
            <a:ext cx="5636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Кріплення кам’яної плити  до алюмінієвої шини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08" y="1746914"/>
            <a:ext cx="2427664" cy="2069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613" y="1746914"/>
            <a:ext cx="2181129" cy="21150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4049552"/>
            <a:ext cx="461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Закріплення анкера FZP в гранітній плиті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4618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078269" cy="627797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Облицювання віконних прорізів із застосуванням масивних деталей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1" t="23678" r="50422" b="39887"/>
          <a:stretch/>
        </p:blipFill>
        <p:spPr>
          <a:xfrm>
            <a:off x="6149454" y="725102"/>
            <a:ext cx="2889914" cy="3101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9392" t="69756" r="7029" b="3549"/>
          <a:stretch/>
        </p:blipFill>
        <p:spPr>
          <a:xfrm>
            <a:off x="3403467" y="3625588"/>
            <a:ext cx="2214736" cy="2571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18203" y="4778855"/>
            <a:ext cx="6671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– </a:t>
            </a:r>
            <a:r>
              <a:rPr lang="ru-RU" dirty="0" smtClean="0"/>
              <a:t>установка </a:t>
            </a:r>
            <a:r>
              <a:rPr lang="uk-UA" dirty="0" smtClean="0"/>
              <a:t>підвіконня</a:t>
            </a:r>
            <a:r>
              <a:rPr lang="ru-RU" dirty="0" smtClean="0"/>
              <a:t>, </a:t>
            </a:r>
            <a:r>
              <a:rPr lang="ru-RU" dirty="0"/>
              <a:t>наличника та </a:t>
            </a:r>
            <a:r>
              <a:rPr lang="uk-UA" dirty="0" smtClean="0"/>
              <a:t>архітраву</a:t>
            </a:r>
            <a:r>
              <a:rPr lang="ru-RU" dirty="0" smtClean="0"/>
              <a:t>, </a:t>
            </a:r>
            <a:r>
              <a:rPr lang="ru-RU" dirty="0"/>
              <a:t>б – </a:t>
            </a:r>
            <a:r>
              <a:rPr lang="ru-RU" dirty="0" smtClean="0"/>
              <a:t>установка </a:t>
            </a:r>
            <a:r>
              <a:rPr lang="uk-UA" dirty="0" smtClean="0"/>
              <a:t>фартуха підвіконня з оцинкованої сталі, в – установка наличника на підвіконня, г – деталь установки архітраву, д – підвішування плит лицювання поля стіни над архітравом;  </a:t>
            </a:r>
          </a:p>
          <a:p>
            <a:r>
              <a:rPr lang="uk-UA" dirty="0" smtClean="0"/>
              <a:t>1 – комбінований крюк, 2 – штир, 3 – скоба чи гак, 4 – фартух із оцинкованої сталі,  5 – лицювання поля стіни</a:t>
            </a:r>
            <a:r>
              <a:rPr lang="ru-RU" dirty="0" smtClean="0"/>
              <a:t>, </a:t>
            </a:r>
            <a:r>
              <a:rPr lang="ru-RU" dirty="0"/>
              <a:t>6 – крюк </a:t>
            </a:r>
            <a:r>
              <a:rPr lang="uk-UA" dirty="0" smtClean="0"/>
              <a:t>із</a:t>
            </a:r>
            <a:r>
              <a:rPr lang="ru-RU" dirty="0" smtClean="0"/>
              <a:t> </a:t>
            </a:r>
            <a:r>
              <a:rPr lang="uk-UA" dirty="0" smtClean="0"/>
              <a:t>смугової</a:t>
            </a:r>
            <a:r>
              <a:rPr lang="ru-RU" dirty="0" smtClean="0"/>
              <a:t> </a:t>
            </a:r>
            <a:r>
              <a:rPr lang="uk-UA" dirty="0" smtClean="0"/>
              <a:t>сталі, 7 – пустий шов, 8 – архітрав, 9 – вікно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353055" y="603152"/>
            <a:ext cx="2411526" cy="4019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grayscl/>
            <a:lum bright="-20000" contrast="40000"/>
          </a:blip>
          <a:stretch>
            <a:fillRect/>
          </a:stretch>
        </p:blipFill>
        <p:spPr>
          <a:xfrm>
            <a:off x="234455" y="645087"/>
            <a:ext cx="5846113" cy="2603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51647" y="3484404"/>
            <a:ext cx="3191192" cy="31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767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Облицювання віконних прорізів із софітами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8143" y="743783"/>
            <a:ext cx="3479331" cy="4639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794079" y="890197"/>
            <a:ext cx="3333712" cy="3034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752577" y="890196"/>
            <a:ext cx="2005572" cy="33307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144" y="5447895"/>
            <a:ext cx="12163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а – облицювання поля стіни з випуском торців плит в проріз,  б –  кріплення бокових плит,  </a:t>
            </a:r>
          </a:p>
          <a:p>
            <a:r>
              <a:rPr lang="uk-UA" sz="2400" dirty="0" smtClean="0"/>
              <a:t>в –  установлення складеного софіту: </a:t>
            </a:r>
          </a:p>
          <a:p>
            <a:r>
              <a:rPr lang="uk-UA" sz="2400" dirty="0" smtClean="0"/>
              <a:t>1 – софіт, 2 – поле стіни, 3 – комбінований гак, 4  – підвіконна плита, 5 – скоби</a:t>
            </a:r>
            <a:endParaRPr lang="uk-UA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10292354" y="514651"/>
            <a:ext cx="1731323" cy="49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91916" cy="50496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Архітектурні пояси 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050" r="1274" b="4649"/>
          <a:stretch/>
        </p:blipFill>
        <p:spPr>
          <a:xfrm>
            <a:off x="0" y="1455533"/>
            <a:ext cx="4258101" cy="3648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290305"/>
            <a:ext cx="3985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Гладкий пояс, розташований у площині стіни:</a:t>
            </a:r>
          </a:p>
          <a:p>
            <a:pPr algn="ctr"/>
            <a:r>
              <a:rPr lang="uk-UA" sz="2000" dirty="0" smtClean="0"/>
              <a:t>1 – штир, 2 – пояс, 3 – пустий шов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85" y="1499769"/>
            <a:ext cx="3825670" cy="3535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71414" y="5281627"/>
            <a:ext cx="4012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Рельєфний пояс, який виступає за площину стіни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84" y="545662"/>
            <a:ext cx="12091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Залежно від величини віднесення поясу, від площини стіни розрізняють гладкі та рельєфні пояси.</a:t>
            </a:r>
            <a:endParaRPr lang="uk-UA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39" y="1597449"/>
            <a:ext cx="3575713" cy="33402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470207" y="5226784"/>
            <a:ext cx="3721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Пояс,  який слугує опорою облицювання поля стіни, що лежить вище:</a:t>
            </a:r>
          </a:p>
          <a:p>
            <a:r>
              <a:rPr lang="uk-UA" sz="2000" dirty="0" smtClean="0"/>
              <a:t>1 – штир, 2 – комбінований гак, 3 – пустий шов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6490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094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Карнизи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28" y="641445"/>
            <a:ext cx="4573002" cy="52348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857" y="5876331"/>
            <a:ext cx="4021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Складений міжповерховий карниз:</a:t>
            </a:r>
          </a:p>
          <a:p>
            <a:pPr algn="ctr"/>
            <a:r>
              <a:rPr lang="uk-UA" sz="2000" dirty="0" smtClean="0"/>
              <a:t>1 – пустий шов, 2 – штир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7869" y="749099"/>
            <a:ext cx="7287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Прості карнизи, які складаються із одного ряду каменів по висоті, при товщині </a:t>
            </a:r>
            <a:r>
              <a:rPr lang="uk-UA" sz="2800" dirty="0" err="1" smtClean="0"/>
              <a:t>каменя</a:t>
            </a:r>
            <a:r>
              <a:rPr lang="uk-UA" sz="2800" dirty="0" smtClean="0"/>
              <a:t> до 100 мм кріплять на цементному розчині шаром потужністю 12–15 мм.</a:t>
            </a:r>
          </a:p>
          <a:p>
            <a:r>
              <a:rPr lang="uk-UA" sz="2800" dirty="0" smtClean="0"/>
              <a:t>Складені карнизи з великим віднесенням навішують на сталеві консольні конструкції, які виконують за спеціальними </a:t>
            </a:r>
            <a:r>
              <a:rPr lang="uk-UA" sz="2800" dirty="0"/>
              <a:t>кресленнями. Важкі елементи карниза установлюють на цементний розчин рухомістю 4–5 </a:t>
            </a:r>
            <a:r>
              <a:rPr lang="uk-UA" sz="2800" dirty="0" smtClean="0"/>
              <a:t>см. Кронштейни</a:t>
            </a:r>
            <a:r>
              <a:rPr lang="uk-UA" sz="2800" dirty="0"/>
              <a:t>, які </a:t>
            </a:r>
            <a:r>
              <a:rPr lang="uk-UA" sz="2800" dirty="0" smtClean="0"/>
              <a:t>підтримують </a:t>
            </a:r>
            <a:r>
              <a:rPr lang="uk-UA" sz="2800" dirty="0"/>
              <a:t>карниз, кріплять зверху до стіни гаками і між собою скобами. </a:t>
            </a:r>
          </a:p>
        </p:txBody>
      </p:sp>
    </p:spTree>
    <p:extLst>
      <p:ext uri="{BB962C8B-B14F-4D97-AF65-F5344CB8AC3E}">
        <p14:creationId xmlns:p14="http://schemas.microsoft.com/office/powerpoint/2010/main" val="152546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7671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Колони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83" y="575407"/>
            <a:ext cx="3657600" cy="4177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53127"/>
            <a:ext cx="4285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Облицювання колон плитами:</a:t>
            </a:r>
          </a:p>
          <a:p>
            <a:r>
              <a:rPr lang="uk-UA" sz="2000" dirty="0" smtClean="0"/>
              <a:t>1 – лицювання, 2 – з’єднання в чверть, 3 – колона, 4 – з’єднання плит при довжині більше 400 мм.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4412" y="477672"/>
            <a:ext cx="7602054" cy="5598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0391" y="6212364"/>
            <a:ext cx="2391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Розмітка колонади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7738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5909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Капітелі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0" t="1458"/>
          <a:stretch/>
        </p:blipFill>
        <p:spPr>
          <a:xfrm>
            <a:off x="-4549" y="3644169"/>
            <a:ext cx="5832143" cy="2208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14" y="5852537"/>
            <a:ext cx="471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Варіанти кріплення складеної капітелі</a:t>
            </a:r>
          </a:p>
          <a:p>
            <a:r>
              <a:rPr lang="uk-UA" dirty="0" smtClean="0"/>
              <a:t>а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капітель нижче стелі, б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капітель до стелі, в 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 smtClean="0"/>
              <a:t> кріплення вінцевого елемента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51" t="7026" r="4098" b="8451"/>
          <a:stretch/>
        </p:blipFill>
        <p:spPr>
          <a:xfrm>
            <a:off x="-4549" y="611143"/>
            <a:ext cx="6337111" cy="23883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340" y="2862656"/>
            <a:ext cx="607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Капітелі класичних ордерів: </a:t>
            </a:r>
          </a:p>
          <a:p>
            <a:pPr algn="ctr"/>
            <a:r>
              <a:rPr lang="uk-UA" sz="2000" dirty="0" smtClean="0"/>
              <a:t>1 - доричного; 2 -  іонічного; 3 - коринфського</a:t>
            </a:r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724" t="14853" r="21302" b="16737"/>
          <a:stretch/>
        </p:blipFill>
        <p:spPr>
          <a:xfrm>
            <a:off x="6963966" y="1569225"/>
            <a:ext cx="5051946" cy="32947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01662" y="5127725"/>
            <a:ext cx="399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Єгипетські капітелі храму в </a:t>
            </a:r>
            <a:r>
              <a:rPr lang="uk-UA" sz="2000" dirty="0" err="1" smtClean="0"/>
              <a:t>Луксорі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9511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157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Балюстрада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870" b="2183"/>
          <a:stretch/>
        </p:blipFill>
        <p:spPr>
          <a:xfrm>
            <a:off x="-1" y="707973"/>
            <a:ext cx="5063320" cy="48466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554640"/>
            <a:ext cx="4899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Встановлення балюстради:</a:t>
            </a:r>
          </a:p>
          <a:p>
            <a:pPr algn="just"/>
            <a:r>
              <a:rPr lang="uk-UA" sz="2000" dirty="0" smtClean="0"/>
              <a:t>1 – база, 2 – проміжна тумба, 3 – балясини, 4 – поручень, 5 –  щілина для стікання води, 6 – штирі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897" y="1119471"/>
            <a:ext cx="6884809" cy="51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5785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Декоративні елементи фасаду будинку</a:t>
            </a:r>
            <a:endParaRPr lang="uk-UA" sz="3600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37" y="566382"/>
            <a:ext cx="11037925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360" y="0"/>
            <a:ext cx="6697640" cy="504967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Облицювання простого цоколю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4361" y="487025"/>
            <a:ext cx="66976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Цоколь будинку може западати в площину стіни (рис. а), лежати в площині стіни (б) і виступати за площину стіни  (рис. в).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Цоколь встановлюють на опорний виступ в стіні.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В торці цокольних виробів перфораторами виконують отвори.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В стіні свердлять отвори глибиною не менше 100 мм.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Змочують поверхню стіни і тильну сторону цокольних виробів водою.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Виконують установку цокольних плит по </a:t>
            </a:r>
            <a:r>
              <a:rPr lang="uk-UA" sz="2400" dirty="0" err="1" smtClean="0"/>
              <a:t>вирівнюючому</a:t>
            </a:r>
            <a:r>
              <a:rPr lang="uk-UA" sz="2400" dirty="0" smtClean="0"/>
              <a:t> шару з цементно-піщаного розчину.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/>
              <a:t>Розчин виготовляють з пуцоланового портландцементу марки не нижче 300 і піску, взятих у співвідношенні 1:2.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402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Варіанти з’єднання елементів лицювання цоколю в кутах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64024"/>
            <a:ext cx="7260610" cy="6393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2706" y="785716"/>
            <a:ext cx="45992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а – кут в чверть, </a:t>
            </a:r>
            <a:endParaRPr lang="en-US" sz="3200" dirty="0" smtClean="0"/>
          </a:p>
          <a:p>
            <a:r>
              <a:rPr lang="uk-UA" sz="3200" dirty="0" smtClean="0"/>
              <a:t>б – кут, виконаний з потовщеного каменю, </a:t>
            </a:r>
            <a:endParaRPr lang="en-US" sz="3200" dirty="0" smtClean="0"/>
          </a:p>
          <a:p>
            <a:r>
              <a:rPr lang="uk-UA" sz="3200" dirty="0" smtClean="0"/>
              <a:t>в – кут з випуском торця; </a:t>
            </a:r>
            <a:endParaRPr lang="en-US" sz="3200" dirty="0" smtClean="0"/>
          </a:p>
          <a:p>
            <a:r>
              <a:rPr lang="uk-UA" sz="3200" dirty="0" smtClean="0"/>
              <a:t>1 – скоба, </a:t>
            </a:r>
            <a:endParaRPr lang="en-US" sz="3200" dirty="0" smtClean="0"/>
          </a:p>
          <a:p>
            <a:r>
              <a:rPr lang="uk-UA" sz="3200" dirty="0" smtClean="0"/>
              <a:t>2 – штир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1703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7" y="0"/>
            <a:ext cx="12192000" cy="709685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Кріплення елементів лицювання простого (а) і складеного (б) цоколів</a:t>
            </a:r>
            <a:endParaRPr lang="uk-UA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tretch>
            <a:fillRect/>
          </a:stretch>
        </p:blipFill>
        <p:spPr>
          <a:xfrm>
            <a:off x="6099916" y="709685"/>
            <a:ext cx="6092084" cy="55067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137" y="6387151"/>
            <a:ext cx="12145863" cy="51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1 – штир, 2 – гак, 3 – скоба, 4 – кордонний камінь</a:t>
            </a:r>
            <a:endParaRPr lang="uk-UA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6137" y="709684"/>
            <a:ext cx="6007642" cy="54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prstClr val="black"/>
                </a:solidFill>
              </a:rPr>
              <a:t>Облицювання поля стіни фасадів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7152" y="573206"/>
            <a:ext cx="5804848" cy="615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Перед початком робіт виконують наступні операції:</a:t>
            </a:r>
          </a:p>
          <a:p>
            <a:r>
              <a:rPr lang="uk-UA" dirty="0" smtClean="0"/>
              <a:t> 	перевіряють вертикальність стіни та прямолінійність стіни;</a:t>
            </a:r>
          </a:p>
          <a:p>
            <a:r>
              <a:rPr lang="uk-UA" dirty="0" smtClean="0"/>
              <a:t> 	закріплюють шнури з таким розрахунком, щоб мінімальна ширина пазух між стіною та облицюванням була 25 мм;</a:t>
            </a:r>
          </a:p>
          <a:p>
            <a:r>
              <a:rPr lang="uk-UA" dirty="0" smtClean="0"/>
              <a:t> 	промивають та зволожують водою цегляну кладку;</a:t>
            </a:r>
          </a:p>
          <a:p>
            <a:r>
              <a:rPr lang="uk-UA" dirty="0" smtClean="0"/>
              <a:t> 	за відповідною розміткою в торцях свердлять отвори;</a:t>
            </a:r>
          </a:p>
          <a:p>
            <a:r>
              <a:rPr lang="uk-UA" dirty="0" smtClean="0"/>
              <a:t> 	ретельно промивають водою тильну сторону плит.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6873" y="573205"/>
            <a:ext cx="5539257" cy="6056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2406" y="6211669"/>
            <a:ext cx="459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кріплення суміжних плит до робочої арматури за допомогою простих гаків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053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078269" cy="532263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Деталі кріплення облицювання поля стіни фасадів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9174" t="10662" r="2091" b="41134"/>
          <a:stretch/>
        </p:blipFill>
        <p:spPr>
          <a:xfrm>
            <a:off x="382138" y="696036"/>
            <a:ext cx="2879678" cy="6089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290" t="59599" r="55466" b="4187"/>
          <a:stretch/>
        </p:blipFill>
        <p:spPr>
          <a:xfrm>
            <a:off x="3616656" y="560627"/>
            <a:ext cx="3450808" cy="4228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7067464" y="532263"/>
            <a:ext cx="4722126" cy="55681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21524" y="4872251"/>
            <a:ext cx="2643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кріплення суміжних плит до робочої арматури за допомогою комбінованих гаків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4026" y="5994643"/>
            <a:ext cx="4887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prstClr val="black"/>
                </a:solidFill>
              </a:rPr>
              <a:t>установлення </a:t>
            </a:r>
            <a:r>
              <a:rPr lang="uk-UA" sz="2000" dirty="0">
                <a:solidFill>
                  <a:prstClr val="black"/>
                </a:solidFill>
              </a:rPr>
              <a:t>плит з утворенням чверті при лицюванні вертикальних поверхонь</a:t>
            </a:r>
          </a:p>
        </p:txBody>
      </p:sp>
    </p:spTree>
    <p:extLst>
      <p:ext uri="{BB962C8B-B14F-4D97-AF65-F5344CB8AC3E}">
        <p14:creationId xmlns:p14="http://schemas.microsoft.com/office/powerpoint/2010/main" val="153835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5785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Удосконалене облицювання поля стіни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5596"/>
            <a:ext cx="5289831" cy="6282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7001" y="6092671"/>
            <a:ext cx="690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а) – при однаковій довжині плит, б) – при довільній довжині плит; </a:t>
            </a:r>
          </a:p>
          <a:p>
            <a:r>
              <a:rPr lang="uk-UA" dirty="0" smtClean="0"/>
              <a:t>1 – петля, 2 – гак, 3 – вертикальний прут, 4 – горизонтальний прут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12" y="1050360"/>
            <a:ext cx="5503669" cy="19720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32644" y="3255133"/>
            <a:ext cx="5759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Закрепи для кріплення плит товщиною 20–40 мм </a:t>
            </a:r>
          </a:p>
          <a:p>
            <a:r>
              <a:rPr lang="uk-UA" dirty="0" smtClean="0"/>
              <a:t>(в дужках – більше 40 мм) по готовій кладці:</a:t>
            </a:r>
          </a:p>
          <a:p>
            <a:r>
              <a:rPr lang="uk-UA" dirty="0" smtClean="0"/>
              <a:t>а – петля, б – прут, в –гак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80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496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Вентильовані фасади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4967"/>
            <a:ext cx="5263635" cy="63530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8288" y="623900"/>
            <a:ext cx="66237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/>
              <a:t>Переваги: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широкі можливості використання в лицюванні природного каменю;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висока тепло- і звукоізоляція;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вентиляція теплоізоляційного шару;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захист стін та теплоізоляції від атмосферних явищ;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нівелювання термічних деформацій;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можливість здійснення фасадних робіт у будь-яку пору року;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невисокі вимоги щодо рівності поверхні стін будинку;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можливість реалізації різних архітектурних рішень;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тривалий безремонтний термін експлуатації.</a:t>
            </a:r>
            <a:endParaRPr lang="uk-UA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8929" y="5934670"/>
            <a:ext cx="7137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 – кронштейн; 2 – горизонтальний профіль; 3 – вертикальний профіль; 4 –лицювальна плитка; 5 – дюбель; 6 – </a:t>
            </a:r>
            <a:r>
              <a:rPr lang="uk-UA" dirty="0" err="1" smtClean="0"/>
              <a:t>саморіз</a:t>
            </a:r>
            <a:r>
              <a:rPr lang="uk-UA" dirty="0" smtClean="0"/>
              <a:t>; 7 – скловата;</a:t>
            </a:r>
          </a:p>
          <a:p>
            <a:r>
              <a:rPr lang="uk-UA" dirty="0" smtClean="0"/>
              <a:t>8 – </a:t>
            </a:r>
            <a:r>
              <a:rPr lang="uk-UA" dirty="0" err="1" smtClean="0"/>
              <a:t>вітровологозахисна</a:t>
            </a:r>
            <a:r>
              <a:rPr lang="uk-UA" dirty="0" smtClean="0"/>
              <a:t> мембрана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692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799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Тема Office</vt:lpstr>
      <vt:lpstr>Зовнішнє облицювання будівель</vt:lpstr>
      <vt:lpstr>Декоративні елементи фасаду будинку</vt:lpstr>
      <vt:lpstr>Облицювання простого цоколю</vt:lpstr>
      <vt:lpstr>Варіанти з’єднання елементів лицювання цоколю в кутах</vt:lpstr>
      <vt:lpstr>Кріплення елементів лицювання простого (а) і складеного (б) цоколів</vt:lpstr>
      <vt:lpstr>Облицювання поля стіни фасадів</vt:lpstr>
      <vt:lpstr>Деталі кріплення облицювання поля стіни фасадів</vt:lpstr>
      <vt:lpstr>Удосконалене облицювання поля стіни</vt:lpstr>
      <vt:lpstr>Вентильовані фасади</vt:lpstr>
      <vt:lpstr>Системи кріплення вентильованого фасаду</vt:lpstr>
      <vt:lpstr>Облицювання віконних прорізів із застосуванням масивних деталей</vt:lpstr>
      <vt:lpstr>Облицювання віконних прорізів із софітами</vt:lpstr>
      <vt:lpstr>Архітектурні пояси </vt:lpstr>
      <vt:lpstr>Карнизи </vt:lpstr>
      <vt:lpstr>Колони</vt:lpstr>
      <vt:lpstr>Капітелі</vt:lpstr>
      <vt:lpstr>Балюстрада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Зовнішнє облицювання будівель</dc:title>
  <dc:creator>Пользователь Windows</dc:creator>
  <cp:lastModifiedBy>Пользователь Windows</cp:lastModifiedBy>
  <cp:revision>31</cp:revision>
  <dcterms:created xsi:type="dcterms:W3CDTF">2023-04-02T13:04:25Z</dcterms:created>
  <dcterms:modified xsi:type="dcterms:W3CDTF">2023-04-10T10:08:50Z</dcterms:modified>
</cp:coreProperties>
</file>