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178-0F11-4C6F-BB20-A6423928361E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49E7-F11C-422F-B7FA-36296356A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2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178-0F11-4C6F-BB20-A6423928361E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49E7-F11C-422F-B7FA-36296356A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1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178-0F11-4C6F-BB20-A6423928361E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49E7-F11C-422F-B7FA-36296356A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3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178-0F11-4C6F-BB20-A6423928361E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49E7-F11C-422F-B7FA-36296356A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4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178-0F11-4C6F-BB20-A6423928361E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49E7-F11C-422F-B7FA-36296356A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178-0F11-4C6F-BB20-A6423928361E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49E7-F11C-422F-B7FA-36296356A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178-0F11-4C6F-BB20-A6423928361E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49E7-F11C-422F-B7FA-36296356A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6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178-0F11-4C6F-BB20-A6423928361E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49E7-F11C-422F-B7FA-36296356A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0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178-0F11-4C6F-BB20-A6423928361E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49E7-F11C-422F-B7FA-36296356A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4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178-0F11-4C6F-BB20-A6423928361E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49E7-F11C-422F-B7FA-36296356A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0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178-0F11-4C6F-BB20-A6423928361E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49E7-F11C-422F-B7FA-36296356A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04178-0F11-4C6F-BB20-A6423928361E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249E7-F11C-422F-B7FA-36296356A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Внутрішнє облицювання будівель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12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52" y="1256355"/>
            <a:ext cx="11846257" cy="28660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7558" y="435681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/>
              <a:t>а - методом інкрустації; б - методом наклеювання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9077" y="0"/>
            <a:ext cx="873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+mj-lt"/>
                <a:ea typeface="+mj-ea"/>
                <a:cs typeface="+mj-cs"/>
              </a:rPr>
              <a:t>Укладання криволінійних плиток на основі сляба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494" y="1222445"/>
            <a:ext cx="34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а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36431" y="1222445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/>
              <a:t>б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56488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4107"/>
            <a:ext cx="5608727" cy="2687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908" y="2640139"/>
            <a:ext cx="6474091" cy="27726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923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Схема укладання за допомогою плит неправильної геометричної форми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7909" y="5473005"/>
            <a:ext cx="6474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Укладання за допомогою плиток квадратної або прямокутної форми різного розміру без геометричного узору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331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320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Кислотостійкі та інші хімічно стійкі підлоги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6035"/>
            <a:ext cx="12192000" cy="601183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Перед укладанням плиток на кислототривкому розчині основу очищають і просушують. </a:t>
            </a:r>
          </a:p>
          <a:p>
            <a:r>
              <a:rPr lang="uk-UA" dirty="0" smtClean="0"/>
              <a:t>Основу ґрунтують рідким склом щільністю 1,15 г/см3. </a:t>
            </a:r>
          </a:p>
          <a:p>
            <a:r>
              <a:rPr lang="uk-UA" dirty="0" smtClean="0"/>
              <a:t>Перед укладанням тильні сторони плит і всі торцеві грані покривають тонким шаром кислототривкого розчину. </a:t>
            </a:r>
          </a:p>
          <a:p>
            <a:r>
              <a:rPr lang="uk-UA" dirty="0" smtClean="0"/>
              <a:t>Підготовлені плити вкладають на шар кислотостійкого розчину і шви також заповнюють кислотостійким розчином.</a:t>
            </a:r>
          </a:p>
          <a:p>
            <a:r>
              <a:rPr lang="uk-UA" dirty="0" smtClean="0"/>
              <a:t>Ходити по такій підлозі не дозволяється доти, поки межа міцності розчину при стисканні не досягне 1,5 МПа (через 3 доби). </a:t>
            </a:r>
          </a:p>
          <a:p>
            <a:r>
              <a:rPr lang="uk-UA" dirty="0" smtClean="0"/>
              <a:t>Поверхню підлоги не менше 10 діб після укладки зберігають сухою, оскільки рідке скло розчиняється у воді, і не засипають тирсою.</a:t>
            </a:r>
          </a:p>
          <a:p>
            <a:r>
              <a:rPr lang="uk-UA" dirty="0" smtClean="0"/>
              <a:t>Покриття підлоги на кислотостійкому розчині через 20 діб обробляють міцною сірчаною, азотною або соляною кислотою. </a:t>
            </a:r>
          </a:p>
          <a:p>
            <a:r>
              <a:rPr lang="uk-UA" dirty="0" smtClean="0"/>
              <a:t>Щоб розчинні шви покриття підлоги були міцними, їх також обробляють кислотою.</a:t>
            </a:r>
          </a:p>
          <a:p>
            <a:r>
              <a:rPr lang="uk-UA" dirty="0" smtClean="0"/>
              <a:t>Експлуатація кислотостійких підлог дозволяється через 28 діб.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316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55093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Сходи в будівлях складаються з наступних елементів: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73456"/>
            <a:ext cx="5868537" cy="598454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sz="2000" dirty="0" smtClean="0"/>
              <a:t>проступок: горизонтальний елемент сходинки;</a:t>
            </a:r>
          </a:p>
          <a:p>
            <a:pPr>
              <a:lnSpc>
                <a:spcPct val="80000"/>
              </a:lnSpc>
            </a:pPr>
            <a:r>
              <a:rPr lang="uk-UA" sz="2000" dirty="0" err="1" smtClean="0"/>
              <a:t>підсходинка</a:t>
            </a:r>
            <a:r>
              <a:rPr lang="uk-UA" sz="2000" dirty="0" smtClean="0"/>
              <a:t>: вертикальний (або злегка скошений) елемент сходинки. </a:t>
            </a:r>
          </a:p>
          <a:p>
            <a:pPr>
              <a:lnSpc>
                <a:spcPct val="80000"/>
              </a:lnSpc>
            </a:pPr>
            <a:r>
              <a:rPr lang="uk-UA" sz="2000" dirty="0" err="1" smtClean="0"/>
              <a:t>косоур</a:t>
            </a:r>
            <a:r>
              <a:rPr lang="uk-UA" sz="2000" dirty="0" smtClean="0"/>
              <a:t>: балка, що підтримує сходи знизу;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сходова клітка: приміщення, яке передбачене для розміщення сходів;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сходинка: частина сходів, на яку ступають при підйомі або спуску;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сходовий марш – конструкція, яка складається з ряду сходинок і зв'язує між собою площадки;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сходова огорожа: декоративна огорожа, яка забезпечує безпеку пересування людей по сходовому маршу; 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сходовий проліт: вільний простір, обмежений сходовими маршами і сходовими площадками;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проміжна сходова площадка, яка розташована між поверхами;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 поверхова сходова площадка, яка розташована на рівні підлоги будь–якого поверху.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911" t="-607" r="12535" b="-804"/>
          <a:stretch/>
        </p:blipFill>
        <p:spPr>
          <a:xfrm>
            <a:off x="5868537" y="873456"/>
            <a:ext cx="6323463" cy="54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9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779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Конструкція сходів з покритими сходинками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7797"/>
            <a:ext cx="8036680" cy="62302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83476" y="1303206"/>
            <a:ext cx="2748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1 – сходинка; </a:t>
            </a:r>
          </a:p>
          <a:p>
            <a:r>
              <a:rPr lang="uk-UA" sz="2800" dirty="0" smtClean="0"/>
              <a:t>2 – </a:t>
            </a:r>
            <a:r>
              <a:rPr lang="uk-UA" sz="2800" dirty="0" err="1" smtClean="0"/>
              <a:t>підсходинка</a:t>
            </a:r>
            <a:r>
              <a:rPr lang="uk-UA" sz="2800" dirty="0" smtClean="0"/>
              <a:t>; </a:t>
            </a:r>
          </a:p>
          <a:p>
            <a:r>
              <a:rPr lang="uk-UA" sz="2800" dirty="0" smtClean="0"/>
              <a:t>3 – плінтус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4169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2263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Інтер'єр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634" y="523621"/>
            <a:ext cx="9936280" cy="633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932"/>
            <a:ext cx="12192000" cy="44009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Плінтус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6283" y="1520686"/>
            <a:ext cx="4078237" cy="45270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1000" y="6047728"/>
            <a:ext cx="3245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а – в стик, б –  на “вус”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" y="549941"/>
            <a:ext cx="78115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Встановлюють безпосередньо на покриття підлоги на розчин і кріплять до стіни двома гаками через 50–60 см. </a:t>
            </a:r>
            <a:endParaRPr lang="uk-UA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6597" t="16805" r="10538" b="1049"/>
          <a:stretch/>
        </p:blipFill>
        <p:spPr>
          <a:xfrm>
            <a:off x="0" y="1934936"/>
            <a:ext cx="5614644" cy="48788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23905" y="973104"/>
            <a:ext cx="3902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З’єднання плінтусів  в  кутах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2915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183"/>
            <a:ext cx="12192000" cy="45037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Облицювання стін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35358" y="755030"/>
            <a:ext cx="4487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Розміщення швів внутрішнього облицювання вертикальних поверхонь</a:t>
            </a:r>
            <a:r>
              <a:rPr lang="ru-RU" sz="2000" dirty="0" smtClean="0"/>
              <a:t>: </a:t>
            </a:r>
            <a:r>
              <a:rPr lang="uk-UA" sz="2000" dirty="0" smtClean="0"/>
              <a:t>а – “шов в шов”, б – правильне чергування вертикальних швів, </a:t>
            </a:r>
          </a:p>
          <a:p>
            <a:pPr algn="ctr"/>
            <a:r>
              <a:rPr lang="uk-UA" sz="2000" dirty="0" smtClean="0"/>
              <a:t>в – вільна перев’язка швів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9559"/>
            <a:ext cx="7035359" cy="3125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691" y="3804878"/>
            <a:ext cx="7375309" cy="30531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9742" y="4623553"/>
            <a:ext cx="3966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З’єднання плит у внутрішньому (а) та зовнішньому (б) кутах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39548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296"/>
            <a:ext cx="12192000" cy="477671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Облицювання віконних прорізів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" t="1" r="58214" b="-3333"/>
          <a:stretch/>
        </p:blipFill>
        <p:spPr>
          <a:xfrm>
            <a:off x="96701" y="668740"/>
            <a:ext cx="4032290" cy="3848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8279" y="955342"/>
            <a:ext cx="3973721" cy="32754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662751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1 – перемичка,  2 – цементний розчин, 3 – облицювальна плита, 4 – </a:t>
            </a:r>
            <a:r>
              <a:rPr lang="uk-UA" sz="2000" dirty="0" err="1" smtClean="0"/>
              <a:t>пірон</a:t>
            </a:r>
            <a:r>
              <a:rPr lang="uk-UA" sz="2000" dirty="0" smtClean="0"/>
              <a:t>, 5 – </a:t>
            </a:r>
            <a:r>
              <a:rPr lang="uk-UA" sz="2000" dirty="0" err="1" smtClean="0"/>
              <a:t>софітна</a:t>
            </a:r>
            <a:r>
              <a:rPr lang="uk-UA" sz="2000" dirty="0" smtClean="0"/>
              <a:t> плита, 6 – коробка,  </a:t>
            </a:r>
          </a:p>
          <a:p>
            <a:pPr algn="ctr"/>
            <a:r>
              <a:rPr lang="uk-UA" sz="2000" dirty="0" smtClean="0"/>
              <a:t>7 – відкіс, 8 – підвіконня,  9 –  сталевий кутник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481" y="4633217"/>
            <a:ext cx="11853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а – верхній відкіс, б – підвіконня (на кутнику); в – установка підвіконня на розчині; </a:t>
            </a:r>
            <a:endParaRPr lang="uk-UA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54027" t="4119"/>
          <a:stretch/>
        </p:blipFill>
        <p:spPr>
          <a:xfrm>
            <a:off x="3732045" y="698024"/>
            <a:ext cx="4434673" cy="36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9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1445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Облицювання підлог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641445"/>
            <a:ext cx="12050973" cy="5691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Настилання підлоги складається з двох частин –  покриття і основи. </a:t>
            </a:r>
          </a:p>
          <a:p>
            <a:pPr marL="0" indent="0">
              <a:buNone/>
            </a:pPr>
            <a:r>
              <a:rPr lang="uk-UA" sz="2400" dirty="0" smtClean="0"/>
              <a:t>Основа включає:</a:t>
            </a:r>
          </a:p>
          <a:p>
            <a:r>
              <a:rPr lang="uk-UA" sz="2400" dirty="0" smtClean="0"/>
              <a:t>компенсуючий шар;</a:t>
            </a:r>
          </a:p>
          <a:p>
            <a:r>
              <a:rPr lang="uk-UA" sz="2400" dirty="0" err="1" smtClean="0"/>
              <a:t>вирівнювальний</a:t>
            </a:r>
            <a:r>
              <a:rPr lang="uk-UA" sz="2400" dirty="0" smtClean="0"/>
              <a:t> шар;</a:t>
            </a:r>
          </a:p>
          <a:p>
            <a:r>
              <a:rPr lang="uk-UA" sz="2400" dirty="0" err="1" smtClean="0"/>
              <a:t>ковзаючий</a:t>
            </a:r>
            <a:r>
              <a:rPr lang="uk-UA" sz="2400" dirty="0" smtClean="0"/>
              <a:t> шар;</a:t>
            </a:r>
          </a:p>
          <a:p>
            <a:r>
              <a:rPr lang="uk-UA" sz="2400" dirty="0" smtClean="0"/>
              <a:t>гідроізоляційний шар;</a:t>
            </a:r>
          </a:p>
          <a:p>
            <a:r>
              <a:rPr lang="uk-UA" sz="2400" dirty="0" err="1" smtClean="0"/>
              <a:t>термоізолюючий</a:t>
            </a:r>
            <a:r>
              <a:rPr lang="uk-UA" sz="2400" dirty="0" smtClean="0"/>
              <a:t> шар;</a:t>
            </a:r>
          </a:p>
          <a:p>
            <a:r>
              <a:rPr lang="uk-UA" sz="2400" dirty="0" smtClean="0"/>
              <a:t>звукоізолюючий шар;</a:t>
            </a:r>
          </a:p>
          <a:p>
            <a:r>
              <a:rPr lang="uk-UA" sz="2400" dirty="0" smtClean="0"/>
              <a:t>несучий шар;</a:t>
            </a:r>
          </a:p>
          <a:p>
            <a:r>
              <a:rPr lang="uk-UA" sz="2400" dirty="0" smtClean="0"/>
              <a:t>основа;</a:t>
            </a:r>
          </a:p>
          <a:p>
            <a:r>
              <a:rPr lang="uk-UA" sz="2400" dirty="0" smtClean="0"/>
              <a:t>ґрунт.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993" r="-180"/>
          <a:stretch/>
        </p:blipFill>
        <p:spPr>
          <a:xfrm>
            <a:off x="4888173" y="1020067"/>
            <a:ext cx="7233312" cy="45210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90615" y="5919708"/>
            <a:ext cx="7030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1 – покриття; 2 – стяжка; 3 – гідроізоляція; 4 – термоізоляція; </a:t>
            </a:r>
          </a:p>
          <a:p>
            <a:pPr algn="ctr"/>
            <a:r>
              <a:rPr lang="uk-UA" sz="2000" dirty="0" smtClean="0"/>
              <a:t>5 – пісок; 6 – щебінь; 7 – ґрунт.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30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2137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Схеми настилання підлоги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75" y="382136"/>
            <a:ext cx="6735484" cy="29342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5958" y="605142"/>
            <a:ext cx="53360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Схема нерівномірного настилання:</a:t>
            </a:r>
          </a:p>
          <a:p>
            <a:pPr algn="just"/>
            <a:r>
              <a:rPr lang="uk-UA" sz="2000" dirty="0" smtClean="0"/>
              <a:t>а) плитки мають однакову ширину і різну довжину; </a:t>
            </a:r>
          </a:p>
          <a:p>
            <a:pPr algn="just"/>
            <a:r>
              <a:rPr lang="uk-UA" sz="2000" dirty="0" smtClean="0"/>
              <a:t>б) плитки мають різну ширину і довжину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75026"/>
            <a:ext cx="6855959" cy="30668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37778" y="4088473"/>
            <a:ext cx="5054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Схема укладання плитки фіксованого розміру:</a:t>
            </a:r>
          </a:p>
          <a:p>
            <a:r>
              <a:rPr lang="uk-UA" sz="2000" dirty="0" smtClean="0"/>
              <a:t>а) стик в стик; </a:t>
            </a:r>
          </a:p>
          <a:p>
            <a:r>
              <a:rPr lang="uk-UA" sz="2000" dirty="0" smtClean="0"/>
              <a:t>б) симетрично зміщеними стиками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1496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2137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Схеми настилання підлоги</a:t>
            </a:r>
            <a:endParaRPr lang="uk-UA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60357" y="434640"/>
            <a:ext cx="5231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Схема діагонального настилання квадратними плитками:</a:t>
            </a:r>
          </a:p>
          <a:p>
            <a:r>
              <a:rPr lang="uk-UA" sz="2000" dirty="0" smtClean="0"/>
              <a:t>а) стик в стик; </a:t>
            </a:r>
          </a:p>
          <a:p>
            <a:r>
              <a:rPr lang="uk-UA" sz="2000" dirty="0" smtClean="0"/>
              <a:t>б) симетрично зміщеними стиками</a:t>
            </a:r>
            <a:endParaRPr lang="uk-UA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18" y="3547068"/>
            <a:ext cx="3577445" cy="33109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9434" y="5534560"/>
            <a:ext cx="32982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Схема настилання прямокутними плитками, що укладаються по діагоналі</a:t>
            </a:r>
            <a:endParaRPr lang="uk-UA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463" y="2671514"/>
            <a:ext cx="4344537" cy="36324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15792" y="6304001"/>
            <a:ext cx="4176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Схема настилання паркетної підлоги</a:t>
            </a:r>
            <a:endParaRPr lang="uk-UA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t="7048" r="-699"/>
          <a:stretch/>
        </p:blipFill>
        <p:spPr>
          <a:xfrm>
            <a:off x="0" y="434640"/>
            <a:ext cx="6992993" cy="305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7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282"/>
          <a:stretch/>
        </p:blipFill>
        <p:spPr>
          <a:xfrm>
            <a:off x="207943" y="702178"/>
            <a:ext cx="7715477" cy="258693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2137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Схеми настилання підлоги </a:t>
            </a:r>
            <a:r>
              <a:rPr lang="ru-RU" sz="3200" dirty="0" smtClean="0"/>
              <a:t>плитками </a:t>
            </a:r>
            <a:r>
              <a:rPr lang="uk-UA" sz="3200" dirty="0" smtClean="0"/>
              <a:t>двох або більше форматів</a:t>
            </a:r>
            <a:endParaRPr lang="uk-UA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-1651" t="33193" r="-1527" b="33705"/>
          <a:stretch/>
        </p:blipFill>
        <p:spPr>
          <a:xfrm>
            <a:off x="79703" y="3801943"/>
            <a:ext cx="7971959" cy="2791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-534" t="68684" r="50762" b="-467"/>
          <a:stretch/>
        </p:blipFill>
        <p:spPr>
          <a:xfrm>
            <a:off x="8051662" y="626422"/>
            <a:ext cx="3928707" cy="2738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1252" b="1013"/>
          <a:stretch/>
        </p:blipFill>
        <p:spPr>
          <a:xfrm>
            <a:off x="8099462" y="3801944"/>
            <a:ext cx="3880907" cy="27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03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607</Words>
  <Application>Microsoft Office PowerPoint</Application>
  <PresentationFormat>Широкоэкранный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Внутрішнє облицювання будівель</vt:lpstr>
      <vt:lpstr>Інтер'єр</vt:lpstr>
      <vt:lpstr>Плінтус</vt:lpstr>
      <vt:lpstr>Облицювання стін</vt:lpstr>
      <vt:lpstr>Облицювання віконних прорізів</vt:lpstr>
      <vt:lpstr>Облицювання підлог</vt:lpstr>
      <vt:lpstr>Схеми настилання підлоги</vt:lpstr>
      <vt:lpstr>Схеми настилання підлоги</vt:lpstr>
      <vt:lpstr>Схеми настилання підлоги плитками двох або більше форматів</vt:lpstr>
      <vt:lpstr>Презентация PowerPoint</vt:lpstr>
      <vt:lpstr>Презентация PowerPoint</vt:lpstr>
      <vt:lpstr>Кислотостійкі та інші хімічно стійкі підлоги</vt:lpstr>
      <vt:lpstr>Сходи в будівлях складаються з наступних елементів:</vt:lpstr>
      <vt:lpstr>Конструкція сходів з покритими сходинками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Внутрішнє облицювання будівель</dc:title>
  <dc:creator>Пользователь Windows</dc:creator>
  <cp:lastModifiedBy>Пользователь Windows</cp:lastModifiedBy>
  <cp:revision>19</cp:revision>
  <dcterms:created xsi:type="dcterms:W3CDTF">2023-04-16T16:55:04Z</dcterms:created>
  <dcterms:modified xsi:type="dcterms:W3CDTF">2023-04-17T05:19:37Z</dcterms:modified>
</cp:coreProperties>
</file>