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2" r:id="rId11"/>
    <p:sldId id="263" r:id="rId12"/>
    <p:sldId id="267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5EE6-D626-4B42-B70E-98AF66F9F16E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AFC70-F1CE-41EF-B889-C7CE0289F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1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5EE6-D626-4B42-B70E-98AF66F9F16E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AFC70-F1CE-41EF-B889-C7CE0289F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025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5EE6-D626-4B42-B70E-98AF66F9F16E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AFC70-F1CE-41EF-B889-C7CE0289F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62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5EE6-D626-4B42-B70E-98AF66F9F16E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AFC70-F1CE-41EF-B889-C7CE0289F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19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5EE6-D626-4B42-B70E-98AF66F9F16E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AFC70-F1CE-41EF-B889-C7CE0289F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690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5EE6-D626-4B42-B70E-98AF66F9F16E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AFC70-F1CE-41EF-B889-C7CE0289F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19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5EE6-D626-4B42-B70E-98AF66F9F16E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AFC70-F1CE-41EF-B889-C7CE0289F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367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5EE6-D626-4B42-B70E-98AF66F9F16E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AFC70-F1CE-41EF-B889-C7CE0289F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503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5EE6-D626-4B42-B70E-98AF66F9F16E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AFC70-F1CE-41EF-B889-C7CE0289F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22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5EE6-D626-4B42-B70E-98AF66F9F16E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AFC70-F1CE-41EF-B889-C7CE0289F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20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5EE6-D626-4B42-B70E-98AF66F9F16E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AFC70-F1CE-41EF-B889-C7CE0289F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236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15EE6-D626-4B42-B70E-98AF66F9F16E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AFC70-F1CE-41EF-B889-C7CE0289F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04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8793707" cy="3422342"/>
          </a:xfrm>
        </p:spPr>
        <p:txBody>
          <a:bodyPr>
            <a:normAutofit/>
          </a:bodyPr>
          <a:lstStyle/>
          <a:p>
            <a:r>
              <a:rPr lang="uk-UA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Використання природного каменю в будівельній справі стародавнього світу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239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532262"/>
          </a:xfrm>
        </p:spPr>
        <p:txBody>
          <a:bodyPr>
            <a:noAutofit/>
          </a:bodyPr>
          <a:lstStyle/>
          <a:p>
            <a:pPr indent="215900" algn="ctr">
              <a:spcAft>
                <a:spcPts val="0"/>
              </a:spcAft>
            </a:pPr>
            <a:r>
              <a:rPr lang="uk-UA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Колізей в </a:t>
            </a:r>
            <a:r>
              <a:rPr lang="uk-UA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Римі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05217"/>
            <a:ext cx="4513255" cy="536357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Спорудження Колізею почалось в 50 р. н.е. при імператорі </a:t>
            </a:r>
            <a:r>
              <a:rPr lang="uk-UA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Веспасіані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коли було побудовано яруси арок, і продовжено при Титі (в цей час було побудовано III-IV яруси) і закінчено при </a:t>
            </a:r>
            <a:r>
              <a:rPr lang="uk-UA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Доміціані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Колізей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 форму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еліпса: довжина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зовнішнього еліпса 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524 м, велика вісь має довжину 187,77 м, мала вісь – 155,6 м. Арена має довжину 85,75 м, ширину 53,62 м, а стіни підносяться на 48-50 м</a:t>
            </a: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Стіни Колізею побудовані з блоків мармуру й вапнякового туфу, а трибуни виконані із травертину.</a:t>
            </a:r>
            <a:endParaRPr lang="uk-UA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255" y="1023581"/>
            <a:ext cx="7678745" cy="51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37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64144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Амфітеатр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Пули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15690"/>
            <a:ext cx="4722125" cy="604230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/>
              <a:t>Головною визначною пам'яткою і візитною карткою </a:t>
            </a:r>
            <a:r>
              <a:rPr lang="uk-UA" dirty="0" smtClean="0"/>
              <a:t>м. </a:t>
            </a:r>
            <a:r>
              <a:rPr lang="uk-UA" dirty="0" err="1" smtClean="0"/>
              <a:t>Пула</a:t>
            </a:r>
            <a:r>
              <a:rPr lang="uk-UA" dirty="0" smtClean="0"/>
              <a:t> в Хорватії є </a:t>
            </a:r>
            <a:r>
              <a:rPr lang="uk-UA" dirty="0"/>
              <a:t>давньоримський амфітеатр, побудований в </a:t>
            </a:r>
            <a:r>
              <a:rPr lang="en-US" dirty="0"/>
              <a:t>I </a:t>
            </a:r>
            <a:r>
              <a:rPr lang="uk-UA" dirty="0" smtClean="0"/>
              <a:t>ст. н. е.</a:t>
            </a:r>
            <a:endParaRPr lang="uk-UA" dirty="0"/>
          </a:p>
          <a:p>
            <a:r>
              <a:rPr lang="uk-UA" dirty="0" smtClean="0"/>
              <a:t>Зовнішні стіни арени зведені з вапняку і мають висоту 29,4 м. </a:t>
            </a:r>
          </a:p>
          <a:p>
            <a:r>
              <a:rPr lang="uk-UA" dirty="0" smtClean="0"/>
              <a:t>На перших двох поверхах знаходяться ряди з 72 арками, а на верхньому поверсі розташовано 64 прямокутні отвори. </a:t>
            </a:r>
          </a:p>
          <a:p>
            <a:r>
              <a:rPr lang="uk-UA" dirty="0" smtClean="0"/>
              <a:t>Розмір </a:t>
            </a:r>
            <a:r>
              <a:rPr lang="uk-UA" dirty="0" err="1" smtClean="0"/>
              <a:t>вісей</a:t>
            </a:r>
            <a:r>
              <a:rPr lang="uk-UA" dirty="0" smtClean="0"/>
              <a:t> еліпса амфітеатру </a:t>
            </a:r>
            <a:r>
              <a:rPr lang="uk-UA" dirty="0" smtClean="0">
                <a:sym typeface="Symbol" panose="05050102010706020507" pitchFamily="18" charset="2"/>
              </a:rPr>
              <a:t></a:t>
            </a:r>
            <a:r>
              <a:rPr lang="uk-UA" dirty="0" smtClean="0"/>
              <a:t> 132,45 та 105,1 м.</a:t>
            </a:r>
          </a:p>
          <a:p>
            <a:r>
              <a:rPr lang="uk-UA" dirty="0" smtClean="0"/>
              <a:t>Місткість будівлі, під час її активного використання, становила 23 тис. людей. </a:t>
            </a:r>
          </a:p>
          <a:p>
            <a:r>
              <a:rPr lang="uk-UA" dirty="0" smtClean="0"/>
              <a:t>Трибуни були розташовані під ухилом до самої арени, яка мала розміри 67,95× 41,65 м.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124" y="815690"/>
            <a:ext cx="7301237" cy="54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65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8615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Античний міст в м. </a:t>
            </a:r>
            <a:r>
              <a:rPr lang="uk-UA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Алькантара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24873"/>
            <a:ext cx="4435522" cy="578982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був збудований за наказом римського імператора Траяна між 104 та 106 </a:t>
            </a:r>
            <a:r>
              <a:rPr lang="uk-UA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р.р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 е. 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Початково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довжина моста була 190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м,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висота – 54 м, довжина прогону – 36 м, проїжджа частина мосту знаходиться на висоті 45 м над водою. 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Матеріалом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мосту слугував сірий граніт, який був покладений насухо притесаними блоками висотою біля 61 см, з чіткою та правильною перев'язкою швів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522" y="924873"/>
            <a:ext cx="7731725" cy="529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9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23081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uk-UA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Великий китайський </a:t>
            </a:r>
            <a:r>
              <a:rPr lang="uk-UA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мур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774748"/>
            <a:ext cx="4544704" cy="60832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Низка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кам'яних та земляних укріплень у північній частині Китаю, збудованих з метою захисту північних кордонів Китайської імперії від вторгнень різних кочових племен.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Найстаріша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частина була збудована ще в 7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ст.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 н. е. Пізніше будівництво нових секцій тривало аж до 16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ст.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включно.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Побудований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дві смуги з каміння, яке скріплене між собою вапняковим розчином, а проміжок між смугами заповнений лесом та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глиною.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Довжина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Муру сягає 8851,8 км, висота – 7-8 м, ширина – 5,5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1297" b="-140"/>
          <a:stretch/>
        </p:blipFill>
        <p:spPr>
          <a:xfrm>
            <a:off x="4544705" y="774748"/>
            <a:ext cx="7647295" cy="60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7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34"/>
            <a:ext cx="10515600" cy="506601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Херсонес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12311"/>
            <a:ext cx="4394579" cy="58648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Античне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візантійське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-держава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Севастополі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Заснований у V ст. до н.е.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Херсонеські зодчі при зведенні громадських будівель застосовували дорійський та іонійський стилі. Важливу роль в оздобленні відігравала мозаїка. 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Найбільшими спорудами були базиліка,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хрестильня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храм, які займали цілий квартал. Приміщення храму мало довжину 50 м і ширину 22 м. Підлогу храму вкривали прямокутні мармурові плити.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321" y="695622"/>
            <a:ext cx="7906263" cy="53776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98562" y="6221659"/>
            <a:ext cx="32749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/>
              <a:t>Фрагмент портику базиліки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2972589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3206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Пантікапей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573207"/>
            <a:ext cx="4342552" cy="613102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Давньогрецьке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місто на території сучасного м. Керч.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Його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площа сягала 30 га.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розкопаних споруд Пантікапею варто відзначити монументальний комплекс і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толос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останньої чверті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1-ї чверті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ст. до н. е., храм та палац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ст. до н.е., святилища і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пританейон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ст. до н.е., оборонні споруди акрополя та цитаделі, багатий житловий будинок з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андроном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ст. до н. е. – ІІ ст. н.е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551" y="726979"/>
            <a:ext cx="7732610" cy="52712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0" y="6027985"/>
            <a:ext cx="4756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Руїни </a:t>
            </a:r>
            <a:r>
              <a:rPr lang="uk-UA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пританея</a:t>
            </a:r>
            <a:r>
              <a:rPr lang="uk-UA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– громадського будинку 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670027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861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Ольвія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24816"/>
            <a:ext cx="4394579" cy="59331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Місто-держава засноване в VI ст. до н.е. знаходилося в районі нинішнього с.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Парутине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Миколаївщині.</a:t>
            </a: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 міста досягла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га, населення було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менше 20 000 осіб. </a:t>
            </a: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плато було побудоване верхнє місто, а на схилах – торгові і ремісничі райони нижнього міста.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Кожен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 в місті мав внутрішній двір, по периметру якого розташовувалися житлові і господарські будівлі, і був огороджений високим кам’яним парканом.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579" y="724816"/>
            <a:ext cx="7670042" cy="51392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9890" y="6060956"/>
            <a:ext cx="55796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Фрагмент оборонного муру Римської цитаделі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46362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3331"/>
          </a:xfrm>
        </p:spPr>
        <p:txBody>
          <a:bodyPr>
            <a:normAutofit/>
          </a:bodyPr>
          <a:lstStyle/>
          <a:p>
            <a:pPr algn="ctr"/>
            <a:r>
              <a:rPr lang="uk-UA" sz="36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Найстаріша статуя у світі</a:t>
            </a:r>
            <a:endParaRPr lang="uk-UA" sz="36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50626"/>
            <a:ext cx="4585649" cy="61073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Знаходиться на території Єгипту, в передмісті </a:t>
            </a:r>
            <a:r>
              <a:rPr lang="uk-UA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Каїру</a:t>
            </a:r>
            <a:r>
              <a:rPr lang="uk-UA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на плато Гіза, що розташоване на західному узбережжі Нілу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uk-UA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Виглядає 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Великий Сфінкс так: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висота – 20 м, довжина – 73 м, ширина у плечах – 11,5 м та ширина обличчя – 4,1 м, а висота – 5 м;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між лапами стародавньої статуї розташована стела, споруджена фараоном </a:t>
            </a:r>
            <a:r>
              <a:rPr lang="uk-UA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Тутмосом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IV, 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який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правив у 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XIV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ст. до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н.е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.;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Великий Сфінкс оточений широким ровом – 5,5 м, глибина якого становить 2,5 м;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біля найдавнішої у світі статуї розташовані три єгипетські піраміди – гробниці фараонів </a:t>
            </a:r>
            <a:r>
              <a:rPr lang="uk-UA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Хеврена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uk-UA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Хеопса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</a:t>
            </a:r>
            <a:r>
              <a:rPr lang="uk-UA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Мікерна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uk-UA" sz="2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183" y="750626"/>
            <a:ext cx="7606351" cy="507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4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5" y="0"/>
            <a:ext cx="11353800" cy="56292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Артемісон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6964" y="764448"/>
            <a:ext cx="7855036" cy="55135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62923"/>
            <a:ext cx="433998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мармуровий давньогрецький храм, що знаходився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античним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Ефес (поблизу сучасного містечка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Сельчук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Туреччині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честь Артеміди створили справжнє чудо, витративши на це понад 120 років. 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Завдовжки 110 м і 55 м завширшки була ця оселя богині, обрамована з усіх боків двома рядами колон. 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ряди по 8 колон, що сягали 18 м у висоту, прикрашало його фасад, два ряди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8 колон стояло ззаду і два по 20 – височіло з кожного боку.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34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9"/>
            <a:ext cx="10515600" cy="662781"/>
          </a:xfrm>
        </p:spPr>
        <p:txBody>
          <a:bodyPr>
            <a:normAutofit/>
          </a:bodyPr>
          <a:lstStyle/>
          <a:p>
            <a:pPr lvl="0" algn="ctr"/>
            <a:r>
              <a:rPr lang="uk-UA" altLang="ru-RU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Акрополь </a:t>
            </a:r>
            <a:r>
              <a:rPr lang="uk-UA" altLang="ru-RU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м. </a:t>
            </a:r>
            <a:r>
              <a:rPr lang="uk-UA" altLang="ru-RU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Афіни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952168"/>
            <a:ext cx="4271749" cy="5905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Розташований у столиці Греції на пагорбі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Акрополіс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висотою 156 м над рівнем моря.</a:t>
            </a: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Афінський Акрополь складається з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історичного об’єкта.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Головною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визначною пам’яткою міста є Парфенон – величний храм, присвячений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Афіні. 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Поруч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ним стоїть його попередник –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Гекатомпедон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Ерехтейон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зведений на честь царя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Ерехтея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Афіни і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Посейдона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23" descr="Visiter l'Acropole d'Athènes : guide et conseils pratiqu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92" y="952168"/>
            <a:ext cx="7873908" cy="52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222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5536"/>
            <a:ext cx="4053385" cy="32754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Парфенон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690644"/>
            <a:ext cx="5677469" cy="28739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Парфенон (</a:t>
            </a:r>
            <a:r>
              <a:rPr lang="ru-RU" dirty="0" err="1"/>
              <a:t>грец</a:t>
            </a:r>
            <a:r>
              <a:rPr lang="ru-RU" dirty="0"/>
              <a:t>. </a:t>
            </a:r>
            <a:r>
              <a:rPr lang="en-US" dirty="0"/>
              <a:t>Parthenon,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en-US" dirty="0" err="1"/>
              <a:t>parthenos</a:t>
            </a:r>
            <a:r>
              <a:rPr lang="en-US" dirty="0"/>
              <a:t> </a:t>
            </a:r>
            <a:r>
              <a:rPr lang="en-US" dirty="0" smtClean="0">
                <a:sym typeface="Symbol" panose="05050102010706020507" pitchFamily="18" charset="2"/>
              </a:rPr>
              <a:t></a:t>
            </a:r>
            <a:r>
              <a:rPr lang="en-US" dirty="0" smtClean="0"/>
              <a:t> </a:t>
            </a:r>
            <a:r>
              <a:rPr lang="uk-UA" dirty="0" smtClean="0"/>
              <a:t>діва), храм богині Афіни </a:t>
            </a:r>
            <a:r>
              <a:rPr lang="uk-UA" dirty="0" err="1" smtClean="0"/>
              <a:t>Парфенос</a:t>
            </a:r>
            <a:r>
              <a:rPr lang="uk-UA" dirty="0" smtClean="0"/>
              <a:t> в Афінах.</a:t>
            </a:r>
          </a:p>
          <a:p>
            <a:pPr marL="0" indent="0">
              <a:buNone/>
            </a:pPr>
            <a:r>
              <a:rPr lang="uk-UA" dirty="0" smtClean="0"/>
              <a:t> Найбільший пам'ятник давньогрецького мистецтва, побудований на Акрополі в 447-438 до н. е. 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890" y="13649"/>
            <a:ext cx="6337110" cy="36966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4624"/>
            <a:ext cx="5854890" cy="32933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54890" y="3955584"/>
            <a:ext cx="6096000" cy="25473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sz="2800" dirty="0" smtClean="0">
                <a:solidFill>
                  <a:prstClr val="black"/>
                </a:solidFill>
              </a:rPr>
              <a:t>Парфенон являє собою мармуровий доричний периптер (30,89 м × 69,54 м; число колон 8 × 17, їх висота 10,43 м).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sz="2800" dirty="0" smtClean="0">
                <a:solidFill>
                  <a:prstClr val="black"/>
                </a:solidFill>
              </a:rPr>
              <a:t>Скульптурна обробка велася під керівництвом Фідія, закінчена в 432 до н. е. </a:t>
            </a:r>
            <a:endParaRPr lang="uk-UA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49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91570"/>
          </a:xfrm>
        </p:spPr>
        <p:txBody>
          <a:bodyPr>
            <a:normAutofit/>
          </a:bodyPr>
          <a:lstStyle/>
          <a:p>
            <a:pPr algn="ctr"/>
            <a:r>
              <a:rPr lang="uk-UA" altLang="ru-RU" sz="3600" b="1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Александрійський</a:t>
            </a:r>
            <a:r>
              <a:rPr lang="uk-UA" altLang="ru-RU" sz="36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 маяк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91570"/>
            <a:ext cx="4585648" cy="6066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Знаходився на о. </a:t>
            </a:r>
            <a:r>
              <a:rPr lang="uk-U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Фарос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збудований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280-247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</a:t>
            </a:r>
          </a:p>
          <a:p>
            <a:pPr marL="0" indent="0">
              <a:buNone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Висота маяка становила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103-118 м.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 було видно з відстані близько 50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Нижню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 маяка було збудовано у вигляді чотиригранної призми з квадратною основою, середня частина мала вигляд восьмигранної призми-вежі, а верхня складалася з восьми колон, які тримали купол із бронзовою статуєю </a:t>
            </a:r>
            <a:r>
              <a:rPr lang="uk-U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Посейдона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Джерелом світла був відкритий вогонь від горіння дров. Світло підсилювали й спрямовували в потрібному напрямку дзеркальні пластини з полірованої бронзи.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48" y="887104"/>
            <a:ext cx="7606352" cy="51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049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996382" cy="504967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Римський форум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33804"/>
            <a:ext cx="4490113" cy="61241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 в центрі Стародавнього Риму разом з прилеглими будівлями.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 не відомо, коли було збудовано Римський форум. Історики стверджують, що це було зроблено за правління царя Стародавнього Риму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Тарквінію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Його царювання припало на період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616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- 579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е.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падіння Імперії форум був зруйнований і розорений, та й час робив свою роботу, тому до наших днів дійшли лише фрагменти.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Залишки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форуму входять в археологічну зону, де працює музей під відкритим небом.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508" y="924873"/>
            <a:ext cx="7494492" cy="505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46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0" y="1"/>
            <a:ext cx="10515600" cy="464024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Пантеон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31" y="682388"/>
            <a:ext cx="4307006" cy="60254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храму було закінчено в 27 р. до н. е. під заступництвом римського державного діяча Марко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Віпсаніо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Агріппи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кількох пожеж Пантеон сильно постраждав і в 124 р. н. е. при імператорі Адріані був перебудований і набув сучасного вигляду.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 точно дотримується правил класичної архітектури – на рівні 43,2 м висота Пантеону точно дорівнює його ширині, а це означає, що всередині поміститься ідеальна сфера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637" y="832513"/>
            <a:ext cx="8043080" cy="549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4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8615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Тріумфальна арка Костянтина в Римі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38520"/>
            <a:ext cx="4544704" cy="59194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збереженою з усіх арок в Римі є Тріумфальна арка Костянтина. </a:t>
            </a:r>
          </a:p>
          <a:p>
            <a:pPr marL="0" indent="0">
              <a:buNone/>
            </a:pPr>
            <a:r>
              <a:rPr lang="uk-UA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Була зведена в 315 р. в на честь перемоги римського імператора в битві, яка проходила біля </a:t>
            </a:r>
            <a:r>
              <a:rPr lang="uk-UA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Мільвійського</a:t>
            </a:r>
            <a:r>
              <a:rPr lang="uk-UA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моста в 312 .</a:t>
            </a:r>
          </a:p>
          <a:p>
            <a:pPr marL="0" indent="0">
              <a:buNone/>
            </a:pPr>
            <a:r>
              <a:rPr lang="uk-UA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Споруда має висоту 21 м і складається з 3 прольотів. </a:t>
            </a:r>
          </a:p>
          <a:p>
            <a:pPr marL="0" indent="0">
              <a:buNone/>
            </a:pPr>
            <a:r>
              <a:rPr lang="uk-UA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частина арки виконана з білих мармурових блоків значних розмірів. В дизайні арки присутні скульптурні панно, антаблементи і 8 колон з жовтого мармуру, які прикрашають два фронтони арки. На тлі її аркових прикрас особливо виділяються коринфські колони – здається, що вся арка спирається тільки на них.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704" y="938520"/>
            <a:ext cx="7647297" cy="524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160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1230</Words>
  <Application>Microsoft Office PowerPoint</Application>
  <PresentationFormat>Широкоэкранный</PresentationFormat>
  <Paragraphs>75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Times New Roman</vt:lpstr>
      <vt:lpstr>Тема Office</vt:lpstr>
      <vt:lpstr>Використання природного каменю в будівельній справі стародавнього світу</vt:lpstr>
      <vt:lpstr>Найстаріша статуя у світі</vt:lpstr>
      <vt:lpstr>Артемісон</vt:lpstr>
      <vt:lpstr>Акрополь в м. Афіни</vt:lpstr>
      <vt:lpstr>Парфенон</vt:lpstr>
      <vt:lpstr>Александрійський маяк </vt:lpstr>
      <vt:lpstr>Римський форум</vt:lpstr>
      <vt:lpstr>Пантеон </vt:lpstr>
      <vt:lpstr>Тріумфальна арка Костянтина в Римі</vt:lpstr>
      <vt:lpstr>Колізей в Римі</vt:lpstr>
      <vt:lpstr>Амфітеатр Пули</vt:lpstr>
      <vt:lpstr>Античний міст в м. Алькантара</vt:lpstr>
      <vt:lpstr>Великий китайський мур</vt:lpstr>
      <vt:lpstr>Херсонес</vt:lpstr>
      <vt:lpstr>Пантікапей</vt:lpstr>
      <vt:lpstr>Ольвія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Використання природного каменю в будівельній справі стародавнього світу</dc:title>
  <dc:creator>Пользователь Windows</dc:creator>
  <cp:lastModifiedBy>Пользователь Windows</cp:lastModifiedBy>
  <cp:revision>21</cp:revision>
  <dcterms:created xsi:type="dcterms:W3CDTF">2023-02-04T07:12:21Z</dcterms:created>
  <dcterms:modified xsi:type="dcterms:W3CDTF">2023-02-05T19:08:20Z</dcterms:modified>
</cp:coreProperties>
</file>