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5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7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6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4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8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8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3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7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4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5BA1-3578-49E6-8C02-239A2B784B8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D963B-46D6-4D7A-9727-66401AED0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0079"/>
          </a:xfrm>
        </p:spPr>
        <p:txBody>
          <a:bodyPr>
            <a:normAutofit/>
          </a:bodyPr>
          <a:lstStyle/>
          <a:p>
            <a:r>
              <a:rPr lang="ru-RU" dirty="0"/>
              <a:t>ВИКОРИСТАННЯ ПРИРОДНОГО КАМЕНЮ У </a:t>
            </a:r>
            <a:r>
              <a:rPr lang="ru-RU" dirty="0" smtClean="0"/>
              <a:t>ШЛЯХОВОМУ БУДІВНИЦТВІ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7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590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Вигляд автомобільного заїзду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077" y="641550"/>
            <a:ext cx="6453117" cy="62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2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9558"/>
          </a:xfrm>
        </p:spPr>
        <p:txBody>
          <a:bodyPr>
            <a:noAutofit/>
          </a:bodyPr>
          <a:lstStyle/>
          <a:p>
            <a:r>
              <a:rPr lang="uk-UA" sz="3600" dirty="0" smtClean="0"/>
              <a:t>Схема з'єднань бруку на перехресті з різними ухилами дороги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062" y="559559"/>
            <a:ext cx="7246962" cy="6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3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Стандартні розміри бруківки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279625"/>
              </p:ext>
            </p:extLst>
          </p:nvPr>
        </p:nvGraphicFramePr>
        <p:xfrm>
          <a:off x="0" y="975504"/>
          <a:ext cx="6608857" cy="3653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952"/>
                <a:gridCol w="1651952"/>
                <a:gridCol w="1651952"/>
                <a:gridCol w="1653001"/>
              </a:tblGrid>
              <a:tr h="925131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Типи каменю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Довжина верхньої грані, мм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Ширина верхньої грані, мм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Висота, мм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/>
                </a:tc>
              </a:tr>
              <a:tr h="790216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БВ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250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125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160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</a:tr>
              <a:tr h="790216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БС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250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125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130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</a:tr>
              <a:tr h="792626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БН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200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100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100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0" marB="0"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40414"/>
            <a:ext cx="5386316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Типорозміри квадратної бруківки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083653"/>
              </p:ext>
            </p:extLst>
          </p:nvPr>
        </p:nvGraphicFramePr>
        <p:xfrm>
          <a:off x="1" y="545910"/>
          <a:ext cx="12191999" cy="62366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3706"/>
                <a:gridCol w="1160060"/>
                <a:gridCol w="1487606"/>
                <a:gridCol w="1514902"/>
                <a:gridCol w="1228298"/>
                <a:gridCol w="1296537"/>
                <a:gridCol w="4330890"/>
              </a:tblGrid>
              <a:tr h="873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Тип кубика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Сторона </a:t>
                      </a:r>
                      <a:br>
                        <a:rPr lang="uk-UA" sz="2400">
                          <a:effectLst/>
                        </a:rPr>
                      </a:br>
                      <a:r>
                        <a:rPr lang="uk-UA" sz="2400">
                          <a:effectLst/>
                        </a:rPr>
                        <a:t>А, см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Сторона В, см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Висота h, см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Маса, кг/м</a:t>
                      </a:r>
                      <a:r>
                        <a:rPr lang="uk-UA" sz="2400" baseline="300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Кількість шт./м</a:t>
                      </a:r>
                      <a:r>
                        <a:rPr lang="uk-UA" sz="2400" baseline="300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Область застосування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79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4/6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4–7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4–7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  4–6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290–300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Виключно для пішохідних тротуарів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723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4/6 "slim"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4–7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4–7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  2–4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290–300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Виключно для пішохідних тротуарів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1192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6/8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6–9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6–9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 5–8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135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155–160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Для пішохідних тротуарів і доріг з легким автомобільним транспортом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941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8/10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8–12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8–12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 7–11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190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95–100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Для доріг з важким автомобільним транспортом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395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10/12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10–14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10–14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10–13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220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65–70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Теж саме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518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12/15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12–16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    12–16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12–15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300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44–47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Те ж саме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79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14/18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14–20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    14–20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14–15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350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>
                          <a:effectLst/>
                        </a:rPr>
                        <a:t>27–31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43910" algn="l"/>
                        </a:tabLst>
                      </a:pPr>
                      <a:r>
                        <a:rPr lang="uk-UA" sz="2400" dirty="0">
                          <a:effectLst/>
                        </a:rPr>
                        <a:t>Те ж саме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0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21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Вимоги щодо фізико-механічних властивостей бруківки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90" y="564332"/>
            <a:ext cx="11668836" cy="62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767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Залежність схилів та заглиблень доріг від ширини дорожньої смуги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0911" y="477672"/>
            <a:ext cx="6609365" cy="63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3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6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Схеми вкладання бруківки на різні основи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0591"/>
            <a:ext cx="7056633" cy="63074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23463" y="550591"/>
            <a:ext cx="571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а – на основу, ґрунт якої пропускає воду; </a:t>
            </a:r>
          </a:p>
          <a:p>
            <a:r>
              <a:rPr lang="uk-UA" sz="2400" dirty="0" smtClean="0"/>
              <a:t>б, в – ґрунти основи не пропускають воду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9202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30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Найтиповіші схеми укладання бруківки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824" b="33433"/>
          <a:stretch/>
        </p:blipFill>
        <p:spPr>
          <a:xfrm>
            <a:off x="0" y="423081"/>
            <a:ext cx="6096001" cy="51152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601083"/>
            <a:ext cx="58685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а - концентричні кола; </a:t>
            </a:r>
          </a:p>
          <a:p>
            <a:r>
              <a:rPr lang="uk-UA" sz="2800" dirty="0" smtClean="0"/>
              <a:t>б - півкола, що чергуються; </a:t>
            </a:r>
          </a:p>
          <a:p>
            <a:r>
              <a:rPr lang="uk-UA" sz="2800" dirty="0" smtClean="0"/>
              <a:t>в - дуги, що чергуються; </a:t>
            </a:r>
          </a:p>
          <a:p>
            <a:r>
              <a:rPr lang="uk-UA" sz="2800" dirty="0" smtClean="0"/>
              <a:t>г - протилежні дуги, що чергуються; </a:t>
            </a:r>
          </a:p>
          <a:p>
            <a:r>
              <a:rPr lang="uk-UA" sz="2800" dirty="0" smtClean="0"/>
              <a:t>д - півнячий хвіст; </a:t>
            </a:r>
          </a:p>
          <a:p>
            <a:r>
              <a:rPr lang="uk-UA" sz="2800" dirty="0" smtClean="0"/>
              <a:t>е - </a:t>
            </a:r>
            <a:r>
              <a:rPr lang="uk-UA" sz="2800" dirty="0" err="1" smtClean="0"/>
              <a:t>джгутоподібні</a:t>
            </a:r>
            <a:r>
              <a:rPr lang="uk-UA" sz="2800" dirty="0" smtClean="0"/>
              <a:t> дуги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6600" r="-83"/>
          <a:stretch/>
        </p:blipFill>
        <p:spPr>
          <a:xfrm>
            <a:off x="6003193" y="4255473"/>
            <a:ext cx="6054153" cy="25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13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Схеми вкладання бруківки рядами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54" y="852311"/>
            <a:ext cx="3791793" cy="4119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32" y="1218654"/>
            <a:ext cx="3960294" cy="4013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154" y="5027991"/>
            <a:ext cx="3465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без перекривання бруків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68750" y="5387033"/>
            <a:ext cx="3356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 перекриванням бруків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9386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2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Схема укладання пиляної бруківки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41364"/>
            <a:ext cx="7844715" cy="5736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3513" y="382137"/>
            <a:ext cx="37830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а –транспортні дороги; </a:t>
            </a:r>
          </a:p>
          <a:p>
            <a:r>
              <a:rPr lang="uk-UA" sz="2800" dirty="0" smtClean="0"/>
              <a:t>б – міські вулиці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15801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13919</TotalTime>
  <Words>257</Words>
  <Application>Microsoft Office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ВИКОРИСТАННЯ ПРИРОДНОГО КАМЕНЮ У ШЛЯХОВОМУ БУДІВНИЦТВІ</vt:lpstr>
      <vt:lpstr>Стандартні розміри бруківки</vt:lpstr>
      <vt:lpstr>Типорозміри квадратної бруківки</vt:lpstr>
      <vt:lpstr>Вимоги щодо фізико-механічних властивостей бруківки</vt:lpstr>
      <vt:lpstr>Залежність схилів та заглиблень доріг від ширини дорожньої смуги</vt:lpstr>
      <vt:lpstr>Схеми вкладання бруківки на різні основи</vt:lpstr>
      <vt:lpstr>Найтиповіші схеми укладання бруківки</vt:lpstr>
      <vt:lpstr>Схеми вкладання бруківки рядами</vt:lpstr>
      <vt:lpstr>Схема укладання пиляної бруківки</vt:lpstr>
      <vt:lpstr>Вигляд автомобільного заїзду</vt:lpstr>
      <vt:lpstr>Схема з'єднань бруку на перехресті з різними ухилами дороги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dcterms:created xsi:type="dcterms:W3CDTF">2022-10-07T06:19:54Z</dcterms:created>
  <dcterms:modified xsi:type="dcterms:W3CDTF">2023-05-16T18:36:49Z</dcterms:modified>
</cp:coreProperties>
</file>