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2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8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9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8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224F-B378-4E99-B60D-7C5A8EC099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0A04-371E-48AD-968E-A875F4F2B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9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85362"/>
          </a:xfrm>
        </p:spPr>
        <p:txBody>
          <a:bodyPr>
            <a:normAutofit/>
          </a:bodyPr>
          <a:lstStyle/>
          <a:p>
            <a:r>
              <a:rPr lang="uk-UA" dirty="0" smtClean="0"/>
              <a:t>Архітектурно-будівельні вироби та матеріали для їх кріплення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742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86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Камінь брущатий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5691"/>
            <a:ext cx="12192000" cy="1231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икористовується для брукування площ і найбільш  відповідальних магістралей.</a:t>
            </a:r>
          </a:p>
          <a:p>
            <a:pPr marL="0" indent="0">
              <a:buNone/>
            </a:pPr>
            <a:r>
              <a:rPr lang="uk-UA" dirty="0" smtClean="0"/>
              <a:t>Має форму зрізаної піраміди або прямокутного паралелепіпеду висотою 100, 130 і 160 мм.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240"/>
            <a:ext cx="12184723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91916" cy="9144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Рекомендації використання природного декоративного каменю в оздобленні будівель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59928"/>
              </p:ext>
            </p:extLst>
          </p:nvPr>
        </p:nvGraphicFramePr>
        <p:xfrm>
          <a:off x="0" y="1119116"/>
          <a:ext cx="12191999" cy="5738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77787"/>
                <a:gridCol w="4772476"/>
                <a:gridCol w="3841736"/>
              </a:tblGrid>
              <a:tr h="97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Частина будинку</a:t>
                      </a:r>
                      <a:endParaRPr lang="ru-RU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Умови служби лицювання</a:t>
                      </a:r>
                      <a:endParaRPr lang="ru-RU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Вид каменю, який рекомендується</a:t>
                      </a:r>
                      <a:endParaRPr lang="ru-RU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1209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Цоколь, портали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Можливість механічних пошкоджень, підвищена забрудненість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Граніт, габро, лабрадорит, діабаз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273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Стіни вище цокольної частини будинку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Забрудненість, вплив атмосферних факторів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Мармур, травертин, щільний вапняк, пісковик, доломіт, туф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2282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Елементи архітектурного оформлення з горизонтальними і слабонахиленими поверхнями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Застій води на горизонтальних ділянках лицювання, проникнення вологи у шви між плитами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Граніт, мармур, щільний вапняк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5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991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Рекомендації щодо використання фактури поверхні облицювального матеріалу, який встановлено в різних ділянках будівлі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26042"/>
              </p:ext>
            </p:extLst>
          </p:nvPr>
        </p:nvGraphicFramePr>
        <p:xfrm>
          <a:off x="0" y="968991"/>
          <a:ext cx="12192001" cy="58702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92682"/>
                <a:gridCol w="2492682"/>
                <a:gridCol w="2126219"/>
                <a:gridCol w="2352716"/>
                <a:gridCol w="2727702"/>
              </a:tblGrid>
              <a:tr h="3495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Частини будинку, які підлягають </a:t>
                      </a:r>
                      <a:r>
                        <a:rPr lang="uk-UA" sz="2400" b="1" dirty="0" smtClean="0">
                          <a:effectLst/>
                        </a:rPr>
                        <a:t>облицюванню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Породи каменю і раціональна фактура лицевої поверхні виробів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</a:rPr>
                        <a:t>граніт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</a:rPr>
                        <a:t>габро, лабрадорит, базальт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</a:rPr>
                        <a:t>пісковик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</a:rPr>
                        <a:t>мармур, травертин, вапняк, туф, доломіт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Цоколь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Полірована, лощена, шліфована, точкова, різана, “скеля”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Полірована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Шліфована, точкова, “скеля”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Не застосовується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0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Стіни вище цокольної частини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Не застосовуються з економічних міркувань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Шліфована, різана</a:t>
                      </a:r>
                      <a:br>
                        <a:rPr lang="uk-UA" sz="2400" dirty="0">
                          <a:effectLst/>
                        </a:rPr>
                      </a:b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Обрамлення порталів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Полірована, шліфована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7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78269" cy="436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Способи кріплення облицювальних плит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492528"/>
              </p:ext>
            </p:extLst>
          </p:nvPr>
        </p:nvGraphicFramePr>
        <p:xfrm>
          <a:off x="131929" y="614149"/>
          <a:ext cx="11946339" cy="61073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8301"/>
                <a:gridCol w="3392968"/>
                <a:gridCol w="2987535"/>
                <a:gridCol w="2987535"/>
              </a:tblGrid>
              <a:tr h="984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стін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каменю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лицювання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Товщина плит, мм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 ведення лицювальних робіт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панельні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білий мармур, щільний вапняк, травертин, доломіт, туф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заводське лицювання з виготовленням панелей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8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цегляні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усі види каменю, придатного для зовнішнього лицювання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поштучне установлення в ході будівництва (по готових стінах)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самонесучі на висоту не більше 5 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тільки травертин підвищеної пористості розміром не більше 400×200 мм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поштучне установлення в ході будівництва (по готових стінах)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57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Пружинний закріп </a:t>
            </a:r>
            <a:r>
              <a:rPr lang="ru-RU" sz="3200" dirty="0" smtClean="0"/>
              <a:t>П-3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026" y="122279"/>
            <a:ext cx="5817097" cy="6734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858174"/>
            <a:ext cx="48995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V-</a:t>
            </a:r>
            <a:r>
              <a:rPr lang="uk-UA" sz="2400" dirty="0"/>
              <a:t>подібна деталь з загнутими кінцями</a:t>
            </a:r>
            <a:r>
              <a:rPr lang="uk-UA" sz="2400" dirty="0" smtClean="0"/>
              <a:t>, яка виготовляється з дроту діаметром 4–5 мм.</a:t>
            </a:r>
          </a:p>
          <a:p>
            <a:endParaRPr lang="uk-UA" sz="2400" dirty="0" smtClean="0"/>
          </a:p>
          <a:p>
            <a:r>
              <a:rPr lang="uk-UA" sz="2400" dirty="0" smtClean="0"/>
              <a:t>При установці виконують наступні операції: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розвести кінці закрепу доти, доки загнуті його кінці можна буде вставити в похило просвердлені кріпильні отвори облицювальної плити;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вставити закріпи в кріпильні отвори;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виконати кріплення плити.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5786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22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Розпірний закріп Р-3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97576"/>
            <a:ext cx="5527343" cy="5967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Це два ідентичних стрижні діаметром 4–5 мм із загнутими кінцями. В комплект закрепу входить два стрижні довжиною 180 мм і діаметром 4–5 мм і замкове улаштування.</a:t>
            </a:r>
          </a:p>
          <a:p>
            <a:pPr marL="0" indent="0">
              <a:buNone/>
            </a:pPr>
            <a:r>
              <a:rPr lang="uk-UA" dirty="0" smtClean="0"/>
              <a:t>Використання закрепів типу Р-3 передбачає:</a:t>
            </a:r>
          </a:p>
          <a:p>
            <a:r>
              <a:rPr lang="uk-UA" dirty="0" smtClean="0"/>
              <a:t>установку закрепів в кріпильні отвори, висвердлених похило в лицювальних плитах;</a:t>
            </a:r>
          </a:p>
          <a:p>
            <a:r>
              <a:rPr lang="uk-UA" dirty="0" smtClean="0"/>
              <a:t>зведення вільних кінців закрепів разом з фіксацією їх замковим улаштуванням;</a:t>
            </a:r>
          </a:p>
          <a:p>
            <a:r>
              <a:rPr lang="uk-UA" dirty="0" smtClean="0"/>
              <a:t>кріплення плити.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3" y="6759"/>
            <a:ext cx="6141493" cy="68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4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64621" cy="6823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Замкові пристрої для фіксації з’єднаних кінців закрепів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2353" b="59784"/>
          <a:stretch/>
        </p:blipFill>
        <p:spPr>
          <a:xfrm>
            <a:off x="25404" y="1053432"/>
            <a:ext cx="6603664" cy="4484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9399" r="-616" b="1"/>
          <a:stretch/>
        </p:blipFill>
        <p:spPr>
          <a:xfrm>
            <a:off x="6724600" y="682389"/>
            <a:ext cx="5244487" cy="455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04" y="5840579"/>
            <a:ext cx="12064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а – металічне або пластмасове кільце, шайба; б, в – крючки на кінцях закрепу; г – гумова або пластмасова трубка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038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2639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Компоненти для сумішей на </a:t>
            </a:r>
            <a:r>
              <a:rPr lang="uk-UA" sz="3600" dirty="0" err="1" smtClean="0"/>
              <a:t>водозв’яжуючих</a:t>
            </a:r>
            <a:r>
              <a:rPr lang="uk-UA" sz="3600" dirty="0" smtClean="0"/>
              <a:t> матеріалах 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5719"/>
            <a:ext cx="12192000" cy="522709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портландцемент марки 400;</a:t>
            </a:r>
          </a:p>
          <a:p>
            <a:r>
              <a:rPr lang="uk-UA" sz="3200" dirty="0" smtClean="0"/>
              <a:t>пуцолановий портландцемент марки не нижче 300;</a:t>
            </a:r>
          </a:p>
          <a:p>
            <a:r>
              <a:rPr lang="uk-UA" sz="3200" dirty="0" smtClean="0"/>
              <a:t>пісок кварцовий подрібнений середньо- або дрібнозернистий із вмістом глинистих часток не більше 3 %;</a:t>
            </a:r>
          </a:p>
          <a:p>
            <a:r>
              <a:rPr lang="uk-UA" sz="3200" dirty="0" smtClean="0"/>
              <a:t>білий портландцемент;</a:t>
            </a:r>
          </a:p>
          <a:p>
            <a:r>
              <a:rPr lang="uk-UA" sz="3200" dirty="0" err="1" smtClean="0"/>
              <a:t>полівінілацетатна</a:t>
            </a:r>
            <a:r>
              <a:rPr lang="uk-UA" sz="3200" dirty="0" smtClean="0"/>
              <a:t> дисперсія (ПВА);</a:t>
            </a:r>
          </a:p>
          <a:p>
            <a:r>
              <a:rPr lang="uk-UA" sz="3200" dirty="0" smtClean="0"/>
              <a:t>натрієва сіль </a:t>
            </a:r>
            <a:r>
              <a:rPr lang="uk-UA" sz="3200" dirty="0" err="1" smtClean="0"/>
              <a:t>карбоксилметилцелюлози</a:t>
            </a:r>
            <a:r>
              <a:rPr lang="uk-UA" sz="3200" dirty="0" smtClean="0"/>
              <a:t>;</a:t>
            </a:r>
          </a:p>
          <a:p>
            <a:r>
              <a:rPr lang="uk-UA" sz="3200" dirty="0" smtClean="0"/>
              <a:t>латекс синтетичний СКС 65 ГП марки Б.</a:t>
            </a:r>
          </a:p>
        </p:txBody>
      </p:sp>
    </p:spTree>
    <p:extLst>
      <p:ext uri="{BB962C8B-B14F-4D97-AF65-F5344CB8AC3E}">
        <p14:creationId xmlns:p14="http://schemas.microsoft.com/office/powerpoint/2010/main" val="355955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100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Суміші на цементних і </a:t>
            </a:r>
            <a:r>
              <a:rPr lang="uk-UA" sz="3200" dirty="0" err="1" smtClean="0"/>
              <a:t>полімерцементних</a:t>
            </a:r>
            <a:r>
              <a:rPr lang="uk-UA" sz="3200" dirty="0" smtClean="0"/>
              <a:t> зв'язуючих для кріплення облицювальних виробів на різних частинах будинків 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1254"/>
            <a:ext cx="12091916" cy="535674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	встановлення цоколів, влаштування східців і </a:t>
            </a:r>
            <a:r>
              <a:rPr lang="uk-UA" dirty="0" err="1" smtClean="0"/>
              <a:t>накривальних</a:t>
            </a:r>
            <a:r>
              <a:rPr lang="uk-UA" dirty="0" smtClean="0"/>
              <a:t> плит, кріплення всіх видів  виробів з природного каменю кристалічних порід, скломармуру, </a:t>
            </a:r>
            <a:r>
              <a:rPr lang="uk-UA" dirty="0" err="1" smtClean="0"/>
              <a:t>сиграну</a:t>
            </a:r>
            <a:r>
              <a:rPr lang="uk-UA" dirty="0" smtClean="0"/>
              <a:t> тощо – на цементно-піщаному розчині складу за масою 0,4:1:2 ;</a:t>
            </a:r>
          </a:p>
          <a:p>
            <a:r>
              <a:rPr lang="uk-UA" dirty="0" smtClean="0"/>
              <a:t> 	зовнішнє та внутрішнє лицювання цегляних і бетонних поверхонь виробами з природного каменю карбонатних порід, туфів, черепашників, </a:t>
            </a:r>
            <a:r>
              <a:rPr lang="uk-UA" dirty="0" err="1" smtClean="0"/>
              <a:t>мірабілту</a:t>
            </a:r>
            <a:r>
              <a:rPr lang="uk-UA" dirty="0" smtClean="0"/>
              <a:t>, виробів на основі </a:t>
            </a:r>
            <a:r>
              <a:rPr lang="uk-UA" dirty="0" err="1" smtClean="0"/>
              <a:t>формовочного</a:t>
            </a:r>
            <a:r>
              <a:rPr lang="uk-UA" dirty="0" smtClean="0"/>
              <a:t> та декоративного піску, а також зовнішнє лицювання плиткою – на цементно-піщаній суміші марки 150 складу за масою 0,6:1:3;</a:t>
            </a:r>
          </a:p>
          <a:p>
            <a:r>
              <a:rPr lang="uk-UA" dirty="0" smtClean="0"/>
              <a:t> 	внутрішнє лицювання цегляних стін керамічними глазурованими та іншими плитками – на цементно-пісковому розчині марки 100 складу за масою 0,7:1:4;</a:t>
            </a:r>
          </a:p>
          <a:p>
            <a:r>
              <a:rPr lang="uk-UA" dirty="0" smtClean="0"/>
              <a:t> 	лицювання оштукатурених, бетонних і гіпсобетонних поверхонь на </a:t>
            </a:r>
            <a:r>
              <a:rPr lang="uk-UA" dirty="0" err="1" smtClean="0"/>
              <a:t>полімерцементних</a:t>
            </a:r>
            <a:r>
              <a:rPr lang="uk-UA" dirty="0" smtClean="0"/>
              <a:t> розчинах – цементному розчині з добавкою пластифікованої </a:t>
            </a:r>
            <a:r>
              <a:rPr lang="uk-UA" dirty="0" err="1" smtClean="0"/>
              <a:t>полівінілацетатної</a:t>
            </a:r>
            <a:r>
              <a:rPr lang="uk-UA" dirty="0" smtClean="0"/>
              <a:t> емульсії (ЦПВА) або цементному розчині з добавкою натрієвої солі </a:t>
            </a:r>
            <a:r>
              <a:rPr lang="uk-UA" dirty="0" err="1" smtClean="0"/>
              <a:t>карбоксилметил</a:t>
            </a:r>
            <a:r>
              <a:rPr lang="uk-UA" dirty="0" smtClean="0"/>
              <a:t>-целюлози (ЦКМЦ). </a:t>
            </a:r>
            <a:r>
              <a:rPr lang="uk-UA" dirty="0" err="1" smtClean="0"/>
              <a:t>Полімерцементні</a:t>
            </a:r>
            <a:r>
              <a:rPr lang="uk-UA" dirty="0" smtClean="0"/>
              <a:t> розчини виготовляють із сухої цементно-піскової суміші (на портландцементі) марки 100.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01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6854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Портландцемент</a:t>
            </a:r>
            <a:r>
              <a:rPr lang="uk-UA" sz="2000" dirty="0" smtClean="0"/>
              <a:t> отримують подрібненням клінкеру та гіпсу, випускають марок 400, 500, 550 і 600.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6855"/>
            <a:ext cx="12192000" cy="6271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/>
              <a:t>Промисловість випускає наступні різновиди портландцементу: </a:t>
            </a:r>
          </a:p>
          <a:p>
            <a:r>
              <a:rPr lang="uk-UA" sz="1800" dirty="0" smtClean="0"/>
              <a:t> Сульфатостійкий –  виготовляють з клінкеру нормованого мінерального складу, використовується при виготовленні розчинів для лицювання поверхонь споруд, які знаходяться в  сульфатному середовищі, при одночасному систематичному заморожуванні та відтаюванні. Випускають цей цемент марок 300, 400, 500.</a:t>
            </a:r>
          </a:p>
          <a:p>
            <a:r>
              <a:rPr lang="uk-UA" sz="1800" dirty="0" err="1" smtClean="0"/>
              <a:t>Швидкотвердіючий</a:t>
            </a:r>
            <a:r>
              <a:rPr lang="uk-UA" sz="1800" dirty="0" smtClean="0"/>
              <a:t> </a:t>
            </a:r>
            <a:r>
              <a:rPr lang="uk-UA" sz="1800" dirty="0" smtClean="0"/>
              <a:t>– </a:t>
            </a:r>
            <a:r>
              <a:rPr lang="uk-UA" sz="1800" dirty="0" smtClean="0"/>
              <a:t>дуже тонко розмелений, застосовують при ремонтних роботах, випускають марок 400 і 500. </a:t>
            </a:r>
          </a:p>
          <a:p>
            <a:r>
              <a:rPr lang="uk-UA" sz="1800" dirty="0" smtClean="0"/>
              <a:t>Гідрофобний </a:t>
            </a:r>
            <a:r>
              <a:rPr lang="uk-UA" sz="1800" dirty="0" smtClean="0"/>
              <a:t>– </a:t>
            </a:r>
            <a:r>
              <a:rPr lang="uk-UA" sz="1800" dirty="0" smtClean="0"/>
              <a:t>виготовляють, вводячи в млин при розмелюванні клінкеру 0,1–0,2 % </a:t>
            </a:r>
            <a:r>
              <a:rPr lang="uk-UA" sz="1800" dirty="0" err="1" smtClean="0"/>
              <a:t>гідрофобізуючої</a:t>
            </a:r>
            <a:r>
              <a:rPr lang="uk-UA" sz="1800" dirty="0" smtClean="0"/>
              <a:t> домішки не </a:t>
            </a:r>
            <a:r>
              <a:rPr lang="uk-UA" sz="1800" dirty="0" err="1" smtClean="0"/>
              <a:t>грудкується</a:t>
            </a:r>
            <a:r>
              <a:rPr lang="uk-UA" sz="1800" dirty="0" smtClean="0"/>
              <a:t> та практично не втрачає міцності при тривалих перевезеннях і зберіганні, випускають марок 300 і 400.</a:t>
            </a:r>
          </a:p>
          <a:p>
            <a:r>
              <a:rPr lang="uk-UA" sz="1800" dirty="0" smtClean="0"/>
              <a:t>Пластифікований </a:t>
            </a:r>
            <a:r>
              <a:rPr lang="uk-UA" sz="1800" dirty="0" smtClean="0"/>
              <a:t>– </a:t>
            </a:r>
            <a:r>
              <a:rPr lang="uk-UA" sz="1800" dirty="0" smtClean="0"/>
              <a:t>отримують, вводячи при розмелюванні клінкеру близько 0,25 % поверхнево-активної речовини, випускають марок 300, 400 і 500.</a:t>
            </a:r>
          </a:p>
          <a:p>
            <a:r>
              <a:rPr lang="uk-UA" sz="1800" dirty="0" smtClean="0"/>
              <a:t>Білий </a:t>
            </a:r>
            <a:r>
              <a:rPr lang="uk-UA" sz="1800" dirty="0" smtClean="0"/>
              <a:t>– </a:t>
            </a:r>
            <a:r>
              <a:rPr lang="uk-UA" sz="1800" dirty="0" smtClean="0"/>
              <a:t>виготовляють з білого клінкеру, мінеральних домішок і гіпсу, призначений для архітектурно-оздоблювальних робіт. Випускають цей цемент марок 400 і 500.</a:t>
            </a:r>
          </a:p>
          <a:p>
            <a:r>
              <a:rPr lang="uk-UA" sz="1800" dirty="0" smtClean="0"/>
              <a:t>Кольоровий </a:t>
            </a:r>
            <a:r>
              <a:rPr lang="uk-UA" sz="1800" dirty="0" smtClean="0"/>
              <a:t>– </a:t>
            </a:r>
            <a:r>
              <a:rPr lang="uk-UA" sz="1800" dirty="0" smtClean="0"/>
              <a:t>отримують з клінкеру білого цементу, кольорового клінкеру, а також з відбілених клінкерів  ретельним змішуванням або сумісним розмелюванням з пігментами різних кольорів. Випускають марок 300, 400 і 500.</a:t>
            </a:r>
          </a:p>
          <a:p>
            <a:r>
              <a:rPr lang="uk-UA" sz="1800" dirty="0" smtClean="0"/>
              <a:t>Пуцолановий </a:t>
            </a:r>
            <a:r>
              <a:rPr lang="uk-UA" sz="1800" dirty="0" smtClean="0"/>
              <a:t>– </a:t>
            </a:r>
            <a:r>
              <a:rPr lang="uk-UA" sz="1800" dirty="0" smtClean="0"/>
              <a:t>отримують шляхом сумісного розмелювання цементного клінкеру нормованого мінерального складу, необхідної кількості гіпсу та активної мінеральної домішки. Випускають марок 300 і 400.</a:t>
            </a:r>
            <a:endParaRPr lang="uk-UA" sz="1800" dirty="0"/>
          </a:p>
          <a:p>
            <a:r>
              <a:rPr lang="uk-UA" sz="1800" dirty="0" smtClean="0"/>
              <a:t>Шлакопортландцемент </a:t>
            </a:r>
            <a:r>
              <a:rPr lang="uk-UA" sz="1800" dirty="0" smtClean="0"/>
              <a:t>– </a:t>
            </a:r>
            <a:r>
              <a:rPr lang="uk-UA" sz="1800" dirty="0" smtClean="0"/>
              <a:t>виготовляють сумісним розмелюванням </a:t>
            </a:r>
            <a:r>
              <a:rPr lang="uk-UA" sz="1800" dirty="0" err="1" smtClean="0"/>
              <a:t>портландцементного</a:t>
            </a:r>
            <a:r>
              <a:rPr lang="uk-UA" sz="1800" dirty="0" smtClean="0"/>
              <a:t> клінкеру, доменного гранульованого шлаку (21–60 %) і необхідної кількості гіпсу. Випускають марок 300, 400 і 500. </a:t>
            </a:r>
          </a:p>
          <a:p>
            <a:r>
              <a:rPr lang="uk-UA" sz="1800" dirty="0" smtClean="0"/>
              <a:t>Глиноземистий </a:t>
            </a:r>
            <a:r>
              <a:rPr lang="uk-UA" sz="1800" dirty="0" smtClean="0"/>
              <a:t>–</a:t>
            </a:r>
            <a:r>
              <a:rPr lang="uk-UA" sz="1800" dirty="0" smtClean="0"/>
              <a:t> отримують подрібненням клінкеру або сплаву, які виготовляють розплавленням сировинної суміші (бокситів і вапняків) належного складу. Випускають цей цемент марок 400, 500 і 600.</a:t>
            </a:r>
          </a:p>
        </p:txBody>
      </p:sp>
    </p:spTree>
    <p:extLst>
      <p:ext uri="{BB962C8B-B14F-4D97-AF65-F5344CB8AC3E}">
        <p14:creationId xmlns:p14="http://schemas.microsoft.com/office/powerpoint/2010/main" val="18482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943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Облицювальна плита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9964"/>
            <a:ext cx="5977719" cy="527803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Плити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smtClean="0"/>
              <a:t>шириною </a:t>
            </a:r>
            <a:r>
              <a:rPr lang="uk-UA" dirty="0" smtClean="0"/>
              <a:t>поділяють</a:t>
            </a:r>
            <a:r>
              <a:rPr lang="ru-RU" dirty="0" smtClean="0"/>
              <a:t> на 5 </a:t>
            </a:r>
            <a:r>
              <a:rPr lang="uk-UA" dirty="0" smtClean="0"/>
              <a:t>груп </a:t>
            </a:r>
          </a:p>
          <a:p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800-1200 мм, </a:t>
            </a:r>
          </a:p>
          <a:p>
            <a:r>
              <a:rPr lang="ru-RU" dirty="0" smtClean="0"/>
              <a:t>ІІ – 600-800 мм, </a:t>
            </a:r>
          </a:p>
          <a:p>
            <a:r>
              <a:rPr lang="ru-RU" dirty="0" smtClean="0"/>
              <a:t>ІІІ – 300-600 мм, </a:t>
            </a:r>
          </a:p>
          <a:p>
            <a:r>
              <a:rPr lang="ru-RU" dirty="0" smtClean="0"/>
              <a:t>І</a:t>
            </a:r>
            <a:r>
              <a:rPr lang="en-US" dirty="0" smtClean="0"/>
              <a:t>V – 150</a:t>
            </a:r>
            <a:r>
              <a:rPr lang="uk-UA" dirty="0" smtClean="0"/>
              <a:t>-</a:t>
            </a:r>
            <a:r>
              <a:rPr lang="en-US" dirty="0" smtClean="0"/>
              <a:t>300 </a:t>
            </a:r>
            <a:r>
              <a:rPr lang="ru-RU" dirty="0" smtClean="0"/>
              <a:t>мм, </a:t>
            </a:r>
          </a:p>
          <a:p>
            <a:r>
              <a:rPr lang="en-US" dirty="0" smtClean="0"/>
              <a:t>V</a:t>
            </a:r>
            <a:r>
              <a:rPr lang="uk-UA" dirty="0" smtClean="0"/>
              <a:t> (смуга та шашка) – 20-150 мм.</a:t>
            </a:r>
          </a:p>
          <a:p>
            <a:r>
              <a:rPr lang="uk-UA" dirty="0" smtClean="0"/>
              <a:t> Довжина плит не менше їх ширини і не більше 1500 мм. </a:t>
            </a:r>
          </a:p>
          <a:p>
            <a:r>
              <a:rPr lang="uk-UA" dirty="0" smtClean="0"/>
              <a:t>Товщина плит І </a:t>
            </a:r>
            <a:r>
              <a:rPr lang="uk-UA" dirty="0" err="1" smtClean="0"/>
              <a:t>і</a:t>
            </a:r>
            <a:r>
              <a:rPr lang="uk-UA" dirty="0" smtClean="0"/>
              <a:t> ІІ груп складає 20, 25, 30 мм, а решти – 10, 15, 20, 25 і 30 мм. </a:t>
            </a:r>
          </a:p>
          <a:p>
            <a:r>
              <a:rPr lang="uk-UA" dirty="0" smtClean="0"/>
              <a:t>Плити з </a:t>
            </a:r>
            <a:r>
              <a:rPr lang="uk-UA" dirty="0" err="1" smtClean="0"/>
              <a:t>мармуризованого</a:t>
            </a:r>
            <a:r>
              <a:rPr lang="uk-UA" dirty="0" smtClean="0"/>
              <a:t> вапняку, вапняку і туфу допускається виготовляти товщиною 40 мм.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943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Плита, вирізана за визначеними розмірами, що являє собою елемент облицювання стін і стелі.</a:t>
            </a:r>
          </a:p>
          <a:p>
            <a:r>
              <a:rPr lang="uk-UA" sz="2000" dirty="0" smtClean="0"/>
              <a:t>Використовується шляхом кріплення до споруди механічними засобами або за допомогою вапняного розчину чи клею всередині приміщень та ззовні</a:t>
            </a:r>
            <a:r>
              <a:rPr lang="ru-RU" sz="2000" dirty="0" smtClean="0"/>
              <a:t> (</a:t>
            </a:r>
            <a:r>
              <a:rPr lang="uk-UA" sz="2000" dirty="0" smtClean="0"/>
              <a:t>згідно</a:t>
            </a:r>
            <a:r>
              <a:rPr lang="ru-RU" sz="2000" dirty="0" smtClean="0"/>
              <a:t> ДСТУ </a:t>
            </a:r>
            <a:r>
              <a:rPr lang="en-US" sz="2000" dirty="0" smtClean="0"/>
              <a:t>EN 1469:2019 (EN 1469:2015, IDT)</a:t>
            </a:r>
            <a:endParaRPr lang="ru-RU" sz="2000" dirty="0" smtClean="0"/>
          </a:p>
          <a:p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052" t="5351" r="10556" b="7143"/>
          <a:stretch/>
        </p:blipFill>
        <p:spPr>
          <a:xfrm>
            <a:off x="5977719" y="1579964"/>
            <a:ext cx="6214281" cy="5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036"/>
            <a:ext cx="12192000" cy="84616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Пісок – основний заповнювач у будівельних розчинах, який складається із зерен розміром 0,14-5 мм. Середня щільність піску вища 2000 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84850"/>
              </p:ext>
            </p:extLst>
          </p:nvPr>
        </p:nvGraphicFramePr>
        <p:xfrm>
          <a:off x="309491" y="1645919"/>
          <a:ext cx="11760589" cy="4781638"/>
        </p:xfrm>
        <a:graphic>
          <a:graphicData uri="http://schemas.openxmlformats.org/drawingml/2006/table">
            <a:tbl>
              <a:tblPr/>
              <a:tblGrid>
                <a:gridCol w="4856154"/>
                <a:gridCol w="4099296"/>
                <a:gridCol w="2805139"/>
              </a:tblGrid>
              <a:tr h="1080093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піску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Пилоподібні, глинисті та мулисті частинки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Глина в грудках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66">
                <a:tc>
                  <a:txBody>
                    <a:bodyPr/>
                    <a:lstStyle/>
                    <a:p>
                      <a:pPr indent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підвищеної крупності, крупний та середній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дрібний і дуже дрібний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 indent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Збагачений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крупний та середній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відсівів дроблення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62">
                <a:tc>
                  <a:txBody>
                    <a:bodyPr/>
                    <a:lstStyle/>
                    <a:p>
                      <a:pPr indent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Збагачений з відсівів дроблення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91508" y="1075986"/>
            <a:ext cx="6541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Допустимий вміст домішок у пісках % по масі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865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414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Технічні характеристики цементних розчинів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29218"/>
              </p:ext>
            </p:extLst>
          </p:nvPr>
        </p:nvGraphicFramePr>
        <p:xfrm>
          <a:off x="191069" y="1023582"/>
          <a:ext cx="11778017" cy="5713967"/>
        </p:xfrm>
        <a:graphic>
          <a:graphicData uri="http://schemas.openxmlformats.org/drawingml/2006/table">
            <a:tbl>
              <a:tblPr/>
              <a:tblGrid>
                <a:gridCol w="4459371"/>
                <a:gridCol w="1666713"/>
                <a:gridCol w="2298914"/>
                <a:gridCol w="3353019"/>
              </a:tblGrid>
              <a:tr h="1287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Склад, мас. ч. (вода, цемент, середньозернистий пісок), при марці цементу не нижче 400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розчину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Глибина занурення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еталонного конуса, см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 розчину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368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0,3:1:2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300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400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5–6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прошарку в покриттях із плит природного каменю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728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0,48:1:2,8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4–5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стяжок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153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0,57:1:4,5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75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9–10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заливки пазух між плитою та стіною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414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Цокольні плити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1568"/>
            <a:ext cx="4844956" cy="5970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М</a:t>
            </a:r>
            <a:r>
              <a:rPr lang="uk-UA" dirty="0" smtClean="0"/>
              <a:t>ожуть мати пиляну, поліровану та колоту фактуру. </a:t>
            </a:r>
          </a:p>
          <a:p>
            <a:pPr marL="0" indent="0">
              <a:buNone/>
            </a:pPr>
            <a:r>
              <a:rPr lang="uk-UA" dirty="0" smtClean="0"/>
              <a:t>Розміри:</a:t>
            </a:r>
            <a:endParaRPr lang="uk-UA" dirty="0"/>
          </a:p>
          <a:p>
            <a:r>
              <a:rPr lang="uk-UA" dirty="0" smtClean="0"/>
              <a:t>довжина 500-1500 мм, </a:t>
            </a:r>
          </a:p>
          <a:p>
            <a:r>
              <a:rPr lang="uk-UA" dirty="0" smtClean="0"/>
              <a:t>ширина 200-1200 мм, </a:t>
            </a:r>
          </a:p>
          <a:p>
            <a:r>
              <a:rPr lang="uk-UA" dirty="0" smtClean="0"/>
              <a:t>товщина 40-60 і 100-300 мм (залежно від фактури)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38" b="1015"/>
          <a:stretch/>
        </p:blipFill>
        <p:spPr>
          <a:xfrm>
            <a:off x="4952654" y="791568"/>
            <a:ext cx="72393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Накривні плити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" y="532262"/>
            <a:ext cx="5158855" cy="632573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Можуть</a:t>
            </a:r>
            <a:r>
              <a:rPr lang="ru-RU" dirty="0" smtClean="0"/>
              <a:t> </a:t>
            </a:r>
            <a:r>
              <a:rPr lang="uk-UA" dirty="0" smtClean="0"/>
              <a:t>мати пиляну, поліровану та колоту </a:t>
            </a:r>
            <a:r>
              <a:rPr lang="ru-RU" dirty="0" smtClean="0"/>
              <a:t>фактуру. </a:t>
            </a:r>
          </a:p>
          <a:p>
            <a:pPr marL="0" indent="0">
              <a:buNone/>
            </a:pPr>
            <a:r>
              <a:rPr lang="uk-UA" dirty="0" smtClean="0"/>
              <a:t>Розміри:</a:t>
            </a:r>
          </a:p>
          <a:p>
            <a:r>
              <a:rPr lang="uk-UA" dirty="0" smtClean="0"/>
              <a:t>довжина</a:t>
            </a:r>
            <a:r>
              <a:rPr lang="uk-UA" dirty="0" smtClean="0"/>
              <a:t> –</a:t>
            </a:r>
            <a:r>
              <a:rPr lang="uk-UA" dirty="0" smtClean="0"/>
              <a:t> </a:t>
            </a:r>
            <a:r>
              <a:rPr lang="ru-RU" dirty="0" smtClean="0"/>
              <a:t>500-1500 мм, </a:t>
            </a:r>
          </a:p>
          <a:p>
            <a:r>
              <a:rPr lang="uk-UA" dirty="0" smtClean="0"/>
              <a:t>ширина </a:t>
            </a:r>
            <a:r>
              <a:rPr lang="uk-UA" dirty="0" smtClean="0"/>
              <a:t>– </a:t>
            </a:r>
            <a:r>
              <a:rPr lang="uk-UA" dirty="0" smtClean="0"/>
              <a:t>200-500 мм, </a:t>
            </a:r>
          </a:p>
          <a:p>
            <a:r>
              <a:rPr lang="uk-UA" dirty="0" smtClean="0"/>
              <a:t>товщина – 15-40 і 100-150 мм.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77" r="12958" b="16162"/>
          <a:stretch/>
        </p:blipFill>
        <p:spPr>
          <a:xfrm>
            <a:off x="5663820" y="472125"/>
            <a:ext cx="5650174" cy="63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1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578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Підвіконні плити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1100"/>
            <a:ext cx="4612943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з полірованою або шліфованою фактурою </a:t>
            </a:r>
          </a:p>
          <a:p>
            <a:pPr marL="0" indent="0">
              <a:buNone/>
            </a:pPr>
            <a:r>
              <a:rPr lang="uk-UA" dirty="0" smtClean="0"/>
              <a:t>Розміри:</a:t>
            </a:r>
            <a:endParaRPr lang="uk-UA" dirty="0"/>
          </a:p>
          <a:p>
            <a:r>
              <a:rPr lang="uk-UA" dirty="0" smtClean="0"/>
              <a:t>довжина 600-1500 мм,</a:t>
            </a:r>
          </a:p>
          <a:p>
            <a:r>
              <a:rPr lang="uk-UA" dirty="0" smtClean="0"/>
              <a:t> ширина 20-400 мм,</a:t>
            </a:r>
          </a:p>
          <a:p>
            <a:r>
              <a:rPr lang="uk-UA" dirty="0" smtClean="0"/>
              <a:t>товщина</a:t>
            </a:r>
            <a:r>
              <a:rPr lang="ru-RU" dirty="0" smtClean="0"/>
              <a:t> 20, 25, 30 і 40 мм.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506" t="-2415" r="15218" b="14009"/>
          <a:stretch/>
        </p:blipFill>
        <p:spPr>
          <a:xfrm>
            <a:off x="4612943" y="614151"/>
            <a:ext cx="7503956" cy="57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578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Суцільні східці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18866"/>
            <a:ext cx="4831307" cy="603913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</a:t>
            </a:r>
            <a:r>
              <a:rPr lang="uk-UA" dirty="0" smtClean="0"/>
              <a:t>ожуть мати абразивну або термооброблену фактуру. </a:t>
            </a:r>
          </a:p>
          <a:p>
            <a:pPr marL="0" indent="0">
              <a:buNone/>
            </a:pPr>
            <a:r>
              <a:rPr lang="uk-UA" dirty="0" smtClean="0"/>
              <a:t>Розміри:</a:t>
            </a:r>
            <a:endParaRPr lang="uk-UA" dirty="0"/>
          </a:p>
          <a:p>
            <a:r>
              <a:rPr lang="uk-UA" dirty="0" smtClean="0"/>
              <a:t>довжина 600-1500 мм,</a:t>
            </a:r>
          </a:p>
          <a:p>
            <a:r>
              <a:rPr lang="uk-UA" dirty="0" smtClean="0"/>
              <a:t>ширина 260-400 мм,</a:t>
            </a:r>
          </a:p>
          <a:p>
            <a:r>
              <a:rPr lang="uk-UA" dirty="0" smtClean="0"/>
              <a:t>висота 80-120 і 120-170 мм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24" t="16926" r="18000" b="24329"/>
          <a:stretch/>
        </p:blipFill>
        <p:spPr>
          <a:xfrm>
            <a:off x="4722124" y="651916"/>
            <a:ext cx="7360694" cy="47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7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Проступи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5912"/>
            <a:ext cx="5745707" cy="639032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з абразивною, або термообробленою фактурою. </a:t>
            </a:r>
          </a:p>
          <a:p>
            <a:pPr marL="0" indent="0">
              <a:buNone/>
            </a:pPr>
            <a:r>
              <a:rPr lang="uk-UA" dirty="0" smtClean="0"/>
              <a:t>Мають розміри: </a:t>
            </a:r>
          </a:p>
          <a:p>
            <a:r>
              <a:rPr lang="uk-UA" dirty="0" smtClean="0"/>
              <a:t>довжина 600-1500, </a:t>
            </a:r>
          </a:p>
          <a:p>
            <a:r>
              <a:rPr lang="uk-UA" dirty="0" smtClean="0"/>
              <a:t>ширина 300-400; </a:t>
            </a:r>
          </a:p>
          <a:p>
            <a:r>
              <a:rPr lang="uk-UA" dirty="0" smtClean="0"/>
              <a:t>товщина 20-40 м</a:t>
            </a:r>
            <a:r>
              <a:rPr lang="ru-RU" dirty="0" smtClean="0"/>
              <a:t>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855" r="-275" b="13142"/>
          <a:stretch/>
        </p:blipFill>
        <p:spPr>
          <a:xfrm>
            <a:off x="5254386" y="846161"/>
            <a:ext cx="6632814" cy="45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672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Парапетні плити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21" y="610974"/>
            <a:ext cx="4402540" cy="61173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</a:t>
            </a:r>
            <a:r>
              <a:rPr lang="uk-UA" dirty="0" smtClean="0"/>
              <a:t>ожуть мати всі види фактур, окрім “скелі”. </a:t>
            </a:r>
          </a:p>
          <a:p>
            <a:pPr marL="0" indent="0">
              <a:buNone/>
            </a:pPr>
            <a:r>
              <a:rPr lang="uk-UA" dirty="0" smtClean="0"/>
              <a:t>Розміри: </a:t>
            </a:r>
          </a:p>
          <a:p>
            <a:r>
              <a:rPr lang="uk-UA" dirty="0" smtClean="0"/>
              <a:t>довжина – 500-1500 і 500-1000 мм,</a:t>
            </a:r>
          </a:p>
          <a:p>
            <a:r>
              <a:rPr lang="uk-UA" dirty="0" smtClean="0"/>
              <a:t>ширина </a:t>
            </a:r>
            <a:r>
              <a:rPr lang="uk-UA" dirty="0" smtClean="0"/>
              <a:t>– </a:t>
            </a:r>
            <a:r>
              <a:rPr lang="uk-UA" dirty="0" smtClean="0"/>
              <a:t>800–1200 і 500-800 мм,</a:t>
            </a:r>
          </a:p>
          <a:p>
            <a:r>
              <a:rPr lang="uk-UA" dirty="0" smtClean="0"/>
              <a:t>товщина </a:t>
            </a:r>
            <a:r>
              <a:rPr lang="uk-UA" dirty="0" smtClean="0"/>
              <a:t>– </a:t>
            </a:r>
            <a:r>
              <a:rPr lang="uk-UA" dirty="0" smtClean="0"/>
              <a:t>80-200 і 200-300 мм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1" y="938520"/>
            <a:ext cx="7538113" cy="5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648"/>
            <a:ext cx="12050973" cy="4913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Камінь бортовий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20156"/>
            <a:ext cx="4435523" cy="613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ризначений для відокремлення проїжджої частини вулиць від тротуарів і газонів. </a:t>
            </a:r>
          </a:p>
          <a:p>
            <a:pPr marL="0" indent="0">
              <a:buNone/>
            </a:pPr>
            <a:r>
              <a:rPr lang="uk-UA" dirty="0" smtClean="0"/>
              <a:t>Вироби можуть бути різаними і колотими. </a:t>
            </a:r>
          </a:p>
          <a:p>
            <a:pPr marL="0" indent="0">
              <a:buNone/>
            </a:pPr>
            <a:r>
              <a:rPr lang="uk-UA" dirty="0" smtClean="0"/>
              <a:t>Розміри:</a:t>
            </a:r>
            <a:endParaRPr lang="uk-UA" dirty="0"/>
          </a:p>
          <a:p>
            <a:r>
              <a:rPr lang="uk-UA" dirty="0" smtClean="0"/>
              <a:t>довжина – 700–2000 мм,</a:t>
            </a:r>
            <a:r>
              <a:rPr lang="uk-UA" dirty="0" smtClean="0"/>
              <a:t> </a:t>
            </a:r>
          </a:p>
          <a:p>
            <a:r>
              <a:rPr lang="uk-UA" dirty="0" smtClean="0"/>
              <a:t>ширина</a:t>
            </a:r>
            <a:r>
              <a:rPr lang="uk-UA" dirty="0" smtClean="0"/>
              <a:t> </a:t>
            </a:r>
            <a:r>
              <a:rPr lang="uk-UA" dirty="0" smtClean="0"/>
              <a:t>– 80, 100, 150, 180 і 200 мм,</a:t>
            </a:r>
          </a:p>
          <a:p>
            <a:r>
              <a:rPr lang="uk-UA" dirty="0" smtClean="0"/>
              <a:t>висота – </a:t>
            </a:r>
            <a:r>
              <a:rPr lang="uk-UA" dirty="0" smtClean="0"/>
              <a:t>200, 300, 400 і 600 мм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57" y="720156"/>
            <a:ext cx="7874143" cy="52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9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1311</Words>
  <Application>Microsoft Office PowerPoint</Application>
  <PresentationFormat>Широкоэкранный</PresentationFormat>
  <Paragraphs>200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Архітектурно-будівельні вироби та матеріали для їх кріплення</vt:lpstr>
      <vt:lpstr>Облицювальна плита </vt:lpstr>
      <vt:lpstr>Цокольні плити </vt:lpstr>
      <vt:lpstr>Накривні плити</vt:lpstr>
      <vt:lpstr>Підвіконні плити</vt:lpstr>
      <vt:lpstr>Суцільні східці</vt:lpstr>
      <vt:lpstr>Проступи</vt:lpstr>
      <vt:lpstr>Парапетні плити</vt:lpstr>
      <vt:lpstr>Камінь бортовий</vt:lpstr>
      <vt:lpstr>Камінь брущатий </vt:lpstr>
      <vt:lpstr>Рекомендації використання природного декоративного каменю в оздобленні будівель</vt:lpstr>
      <vt:lpstr>Рекомендації щодо використання фактури поверхні облицювального матеріалу, який встановлено в різних ділянках будівлі</vt:lpstr>
      <vt:lpstr>Способи кріплення облицювальних плит</vt:lpstr>
      <vt:lpstr>Пружинний закріп П-3 </vt:lpstr>
      <vt:lpstr>Розпірний закріп Р-3 </vt:lpstr>
      <vt:lpstr>Замкові пристрої для фіксації з’єднаних кінців закрепів</vt:lpstr>
      <vt:lpstr>Компоненти для сумішей на водозв’яжуючих матеріалах :</vt:lpstr>
      <vt:lpstr>Суміші на цементних і полімерцементних зв'язуючих для кріплення облицювальних виробів на різних частинах будинків :</vt:lpstr>
      <vt:lpstr>Портландцемент отримують подрібненням клінкеру та гіпсу, випускають марок 400, 500, 550 і 600.</vt:lpstr>
      <vt:lpstr>Пісок – основний заповнювач у будівельних розчинах, який складається із зерен розміром 0,14-5 мм. Середня щільність піску вища 2000 кг/м3.</vt:lpstr>
      <vt:lpstr>Технічні характеристики цементних розчинів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Архітектурно-будівельні вироби та матеріали для їх кріплення</dc:title>
  <dc:creator>Пользователь Windows</dc:creator>
  <cp:lastModifiedBy>Пользователь Windows</cp:lastModifiedBy>
  <cp:revision>19</cp:revision>
  <dcterms:created xsi:type="dcterms:W3CDTF">2023-03-19T17:50:56Z</dcterms:created>
  <dcterms:modified xsi:type="dcterms:W3CDTF">2023-03-20T05:59:54Z</dcterms:modified>
</cp:coreProperties>
</file>