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4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</p:sldMasterIdLst>
  <p:notesMasterIdLst>
    <p:notesMasterId r:id="rId12"/>
  </p:notesMasterIdLst>
  <p:sldIdLst>
    <p:sldId id="288" r:id="rId3"/>
    <p:sldId id="257" r:id="rId4"/>
    <p:sldId id="258" r:id="rId5"/>
    <p:sldId id="279" r:id="rId6"/>
    <p:sldId id="280" r:id="rId7"/>
    <p:sldId id="281" r:id="rId8"/>
    <p:sldId id="282" r:id="rId9"/>
    <p:sldId id="283" r:id="rId10"/>
    <p:sldId id="272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703F4110-5866-403A-A16E-99D343ED27EF}">
          <p14:sldIdLst>
            <p14:sldId id="288"/>
            <p14:sldId id="257"/>
            <p14:sldId id="258"/>
            <p14:sldId id="279"/>
            <p14:sldId id="280"/>
            <p14:sldId id="281"/>
            <p14:sldId id="282"/>
            <p14:sldId id="283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E3"/>
    <a:srgbClr val="ED6F9C"/>
    <a:srgbClr val="A27DB6"/>
    <a:srgbClr val="5F95CF"/>
    <a:srgbClr val="FCC13F"/>
    <a:srgbClr val="F49C4E"/>
    <a:srgbClr val="37B398"/>
    <a:srgbClr val="EA4E34"/>
    <a:srgbClr val="C9D522"/>
    <a:srgbClr val="1B4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A2CA1F-3267-4498-8071-7EE1E42671EB}">
  <a:tblStyle styleId="{C3A2CA1F-3267-4498-8071-7EE1E42671EB}" styleName="Table_0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7E8E7"/>
          </a:solidFill>
        </a:fill>
      </a:tcStyle>
    </a:wholeTbl>
    <a:band1H>
      <a:tcStyle>
        <a:tcBdr/>
        <a:fill>
          <a:solidFill>
            <a:srgbClr val="EFCECA"/>
          </a:solidFill>
        </a:fill>
      </a:tcStyle>
    </a:band1H>
    <a:band1V>
      <a:tcStyle>
        <a:tcBdr/>
        <a:fill>
          <a:solidFill>
            <a:srgbClr val="EFCECA"/>
          </a:solidFill>
        </a:fill>
      </a:tcStyle>
    </a:band1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49" autoAdjust="0"/>
    <p:restoredTop sz="94690"/>
  </p:normalViewPr>
  <p:slideViewPr>
    <p:cSldViewPr snapToGrid="0">
      <p:cViewPr varScale="1">
        <p:scale>
          <a:sx n="108" d="100"/>
          <a:sy n="108" d="100"/>
        </p:scale>
        <p:origin x="11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23T18:39:03.7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0 406,'0'0,"0"0,0 0,16 24,15 15,13 10,7 1,8 5,4 5,0-1,-6-2,-5-6,-6-5,-8-9,-11-10,-9-10</inkml:trace>
  <inkml:trace contextRef="#ctx0" brushRef="#br0" timeOffset="407.295">647 1,'-2'14,"0"0,0 0,-2 0,0 0,0-1,-1 1,-2 1,-4 15,-42 95,-6-2,-4-2,-11 3,-58 112,65-116,15-25,-11 32,58-115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23T19:02:54.0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78,'251'231,"41"41,-220-196,101 102,-151-159</inkml:trace>
  <inkml:trace contextRef="#ctx0" brushRef="#br0" timeOffset="1">772 1,'0'4,"-1"0,0 0,0 0,-1 0,1 0,-1 0,0 0,0 0,0-1,-3 4,-4 9,-72 126,-50 63,0 0,102-157,-55 90,5 4,-10 40,62-107,22-53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25T20:03:24.543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1,'0'0,"0"0,0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23T18:39:21.8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0 249,'123'119,"36"20,-98-89,3-4,1-2,59 27,-90-54,1-2,0-1,1-2,14 3,-11-7</inkml:trace>
  <inkml:trace contextRef="#ctx0" brushRef="#br0" timeOffset="431.967">663 0,'-6'7,"1"1,0-1,0 1,1 0,0 0,0 0,1 0,0 1,1 1,-9 20,-57 117,-6-4,-52 71,55-94,-24 40,77-131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23T18:39:20.4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0 218,'11'12,"-1"1,0 1,-1-1,0 2,1 4,26 39,35 37,5-4,5 0,172 166,-206-211,13 13,3-2,64 42,-108-86</inkml:trace>
  <inkml:trace contextRef="#ctx0" brushRef="#br0" timeOffset="517.534">832 0,'-41'80,"-2"-2,-5-1,-3-2,-83 137,90-127,4 2,-17 56,-51 187,96-290,-2 0,-2-1,-6 7,12-28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23T18:39:18.8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78,'251'231,"41"41,-220-196,101 102,-151-159</inkml:trace>
  <inkml:trace contextRef="#ctx0" brushRef="#br0" timeOffset="643.584">772 1,'0'4,"-1"0,0 0,0 0,-1 0,1 0,-1 0,0 0,0 0,0-1,-3 4,-4 9,-72 126,-50 63,0 0,102-157,-55 90,5 4,-10 40,62-107,22-53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23T19:02:54.0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78,'251'231,"41"41,-220-196,101 102,-151-159</inkml:trace>
  <inkml:trace contextRef="#ctx0" brushRef="#br0" timeOffset="1">772 1,'0'4,"-1"0,0 0,0 0,-1 0,1 0,-1 0,0 0,0 0,0-1,-3 4,-4 9,-72 126,-50 63,0 0,102-157,-55 90,5 4,-10 40,62-107,22-53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23T18:39:03.7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0 406,'0'0,"0"0,0 0,16 24,15 15,13 10,7 1,8 5,4 5,0-1,-6-2,-5-6,-6-5,-8-9,-11-10,-9-10</inkml:trace>
  <inkml:trace contextRef="#ctx0" brushRef="#br0" timeOffset="407.295">647 1,'-2'14,"0"0,0 0,-2 0,0 0,0-1,-1 1,-2 1,-4 15,-42 95,-6-2,-4-2,-11 3,-58 112,65-116,15-25,-11 32,58-115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23T18:39:21.8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0 249,'123'119,"36"20,-98-89,3-4,1-2,59 27,-90-54,1-2,0-1,1-2,14 3,-11-7</inkml:trace>
  <inkml:trace contextRef="#ctx0" brushRef="#br0" timeOffset="431.967">663 0,'-6'7,"1"1,0-1,0 1,1 0,0 0,0 0,1 0,0 1,1 1,-9 20,-57 117,-6-4,-52 71,55-94,-24 40,77-131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23T18:39:20.4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0 218,'11'12,"-1"1,0 1,-1-1,0 2,1 4,26 39,35 37,5-4,5 0,172 166,-206-211,13 13,3-2,64 42,-108-86</inkml:trace>
  <inkml:trace contextRef="#ctx0" brushRef="#br0" timeOffset="517.534">832 0,'-41'80,"-2"-2,-5-1,-3-2,-83 137,90-127,4 2,-17 56,-51 187,96-290,-2 0,-2-1,-6 7,12-28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0-23T18:39:18.8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78,'251'231,"41"41,-220-196,101 102,-151-159</inkml:trace>
  <inkml:trace contextRef="#ctx0" brushRef="#br0" timeOffset="643.584">772 1,'0'4,"-1"0,0 0,0 0,-1 0,1 0,-1 0,0 0,0 0,0-1,-3 4,-4 9,-72 126,-50 63,0 0,102-157,-55 90,5 4,-10 40,62-107,22-53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91173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:notes"/>
          <p:cNvSpPr txBox="1">
            <a:spLocks noGrp="1"/>
          </p:cNvSpPr>
          <p:nvPr>
            <p:ph type="body" idx="1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8849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40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418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9618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4934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344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185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5377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769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" charset="0"/>
                <a:ea typeface="Open Sans" charset="0"/>
                <a:cs typeface="Open Sans" charset="0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r>
              <a:rPr lang="en-US" dirty="0"/>
              <a:t>Pearson  (c) 2018      Gold Experience 2nd Edition C1 / B2+ / B2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1">
  <p:cSld name="Title Slide Option1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30353" y="1680064"/>
            <a:ext cx="4910667" cy="224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30353" y="4057650"/>
            <a:ext cx="4529667" cy="14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630353" y="6265863"/>
            <a:ext cx="52832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0" name="Google Shape;20;p2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8375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2">
  <p:cSld name="Title Slide Option2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107"/>
            <a:ext cx="1148400" cy="8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9" name="Google Shape;29;p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4159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3">
  <p:cSld name="Title Slide Option3">
    <p:bg>
      <p:bgPr>
        <a:solidFill>
          <a:srgbClr val="595959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ctrTitle"/>
          </p:nvPr>
        </p:nvSpPr>
        <p:spPr>
          <a:xfrm>
            <a:off x="630353" y="1681200"/>
            <a:ext cx="4978400" cy="197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>
            <a:spLocks noGrp="1"/>
          </p:cNvSpPr>
          <p:nvPr>
            <p:ph type="pic" idx="3"/>
          </p:nvPr>
        </p:nvSpPr>
        <p:spPr>
          <a:xfrm>
            <a:off x="6108701" y="0"/>
            <a:ext cx="60832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8" name="Google Shape;38;p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231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5981100" y="1332225"/>
            <a:ext cx="5587014" cy="39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2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5977055" y="2000250"/>
            <a:ext cx="5591058" cy="311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>
            <a:spLocks noGrp="1"/>
          </p:cNvSpPr>
          <p:nvPr>
            <p:ph type="pic" idx="2"/>
          </p:nvPr>
        </p:nvSpPr>
        <p:spPr>
          <a:xfrm>
            <a:off x="1" y="0"/>
            <a:ext cx="51688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78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duction">
  <p:cSld name="Introduction">
    <p:bg>
      <p:bgPr>
        <a:solidFill>
          <a:schemeClr val="l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783668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25090" y="2085975"/>
            <a:ext cx="4711701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0269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1">
  <p:cSld name="Divider Option 1">
    <p:bg>
      <p:bgPr>
        <a:blipFill rotWithShape="1">
          <a:blip r:embed="rId2">
            <a:alphaModFix/>
          </a:blip>
          <a:stretch>
            <a:fillRect l="-16997" r="-16998"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1445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2">
  <p:cSld name="Divider Option 2">
    <p:bg>
      <p:bgPr>
        <a:blipFill rotWithShape="1">
          <a:blip r:embed="rId2">
            <a:alphaModFix/>
          </a:blip>
          <a:stretch>
            <a:fillRect l="-30997" r="-30995"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7183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3">
  <p:cSld name="Divider Option 3">
    <p:bg>
      <p:bgPr>
        <a:blipFill rotWithShape="1">
          <a:blip r:embed="rId2">
            <a:alphaModFix/>
          </a:blip>
          <a:stretch>
            <a:fillRect l="-37997" r="-37997"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3491400" y="784495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684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4">
  <p:cSld name="Divider Option 4">
    <p:bg>
      <p:bgPr>
        <a:blipFill rotWithShape="1">
          <a:blip r:embed="rId2">
            <a:alphaModFix/>
          </a:blip>
          <a:stretch>
            <a:fillRect l="-27998" r="-27998"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5051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5">
  <p:cSld name="Divider Option 5">
    <p:bg>
      <p:bgPr>
        <a:blipFill rotWithShape="1">
          <a:blip r:embed="rId2">
            <a:alphaModFix/>
          </a:blip>
          <a:stretch>
            <a:fillRect l="-11999" r="-11997"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1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5548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6">
  <p:cSld name="Divider Option 6">
    <p:bg>
      <p:bgPr>
        <a:blipFill rotWithShape="1">
          <a:blip r:embed="rId2">
            <a:alphaModFix/>
          </a:blip>
          <a:stretch>
            <a:fillRect l="-10999" r="-10999"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3059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 Option1">
  <p:cSld name="Statement and Image  Option1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8" name="Google Shape;78;p1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0566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2">
  <p:cSld name="Statement and Image Option2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59602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6015565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>
            <a:spLocks noGrp="1"/>
          </p:cNvSpPr>
          <p:nvPr>
            <p:ph type="pic" idx="2"/>
          </p:nvPr>
        </p:nvSpPr>
        <p:spPr>
          <a:xfrm>
            <a:off x="7835901" y="0"/>
            <a:ext cx="43561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6" name="Google Shape;86;p1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0460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3">
  <p:cSld name="Statement and Image Option3"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90431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237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4">
  <p:cSld name="Statement and Image Option4"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630791" y="418050"/>
            <a:ext cx="60237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630791" y="1695450"/>
            <a:ext cx="602370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>
            <a:spLocks noGrp="1"/>
          </p:cNvSpPr>
          <p:nvPr>
            <p:ph type="pic" idx="2"/>
          </p:nvPr>
        </p:nvSpPr>
        <p:spPr>
          <a:xfrm>
            <a:off x="782320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775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04" name="Google Shape;104;p1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6525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5">
  <p:cSld name="Statement and Image Option5"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4931832" y="418050"/>
            <a:ext cx="662059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4931834" y="1695450"/>
            <a:ext cx="663628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>
            <a:spLocks noGrp="1"/>
          </p:cNvSpPr>
          <p:nvPr>
            <p:ph type="pic" idx="2"/>
          </p:nvPr>
        </p:nvSpPr>
        <p:spPr>
          <a:xfrm>
            <a:off x="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11" name="Google Shape;111;p17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3568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6">
  <p:cSld name="Statement and Image Option6"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23888" y="418051"/>
            <a:ext cx="10942105" cy="84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623888" y="1433513"/>
            <a:ext cx="6833129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>
            <a:spLocks noGrp="1"/>
          </p:cNvSpPr>
          <p:nvPr>
            <p:ph type="pic" idx="2"/>
          </p:nvPr>
        </p:nvSpPr>
        <p:spPr>
          <a:xfrm>
            <a:off x="8136130" y="1433513"/>
            <a:ext cx="3416300" cy="452437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7" name="Google Shape;117;p18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18"/>
          <p:cNvSpPr txBox="1">
            <a:spLocks noGrp="1"/>
          </p:cNvSpPr>
          <p:nvPr>
            <p:ph type="body" idx="3"/>
          </p:nvPr>
        </p:nvSpPr>
        <p:spPr>
          <a:xfrm>
            <a:off x="7023100" y="6172202"/>
            <a:ext cx="4529329" cy="20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1993" y="6374687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1" name="Google Shape;121;p18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7637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1">
  <p:cSld name="Statement Option 1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53100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ctrTitle"/>
          </p:nvPr>
        </p:nvSpPr>
        <p:spPr>
          <a:xfrm>
            <a:off x="2688608" y="2759846"/>
            <a:ext cx="7110485" cy="133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8" name="Google Shape;128;p19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322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4">
  <p:cSld name="Statement Option 4">
    <p:bg>
      <p:bgPr>
        <a:solidFill>
          <a:schemeClr val="accen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390192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ctrTitle"/>
          </p:nvPr>
        </p:nvSpPr>
        <p:spPr>
          <a:xfrm>
            <a:off x="2579426" y="2389032"/>
            <a:ext cx="7206019" cy="164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715904" y="4179106"/>
            <a:ext cx="6933064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6" name="Google Shape;136;p20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2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0382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Page">
  <p:cSld name="Product Page"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623888" y="417601"/>
            <a:ext cx="8037512" cy="52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21"/>
          <p:cNvSpPr/>
          <p:nvPr/>
        </p:nvSpPr>
        <p:spPr>
          <a:xfrm>
            <a:off x="623888" y="1752601"/>
            <a:ext cx="6577012" cy="44672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1014761" y="1943100"/>
            <a:ext cx="571624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7432907" y="3324225"/>
            <a:ext cx="4128828" cy="28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>
            <a:spLocks noGrp="1"/>
          </p:cNvSpPr>
          <p:nvPr>
            <p:ph type="pic" idx="2"/>
          </p:nvPr>
        </p:nvSpPr>
        <p:spPr>
          <a:xfrm>
            <a:off x="7432906" y="1752601"/>
            <a:ext cx="4128000" cy="1571624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3"/>
          </p:nvPr>
        </p:nvSpPr>
        <p:spPr>
          <a:xfrm>
            <a:off x="7618626" y="3457575"/>
            <a:ext cx="3675080" cy="23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9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4"/>
          </p:nvPr>
        </p:nvSpPr>
        <p:spPr>
          <a:xfrm>
            <a:off x="627835" y="1076325"/>
            <a:ext cx="803356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3409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1">
  <p:cSld name="Case study Option1"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635039" y="417601"/>
            <a:ext cx="8189912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4710569" y="1437716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2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2"/>
          <p:cNvSpPr>
            <a:spLocks noGrp="1"/>
          </p:cNvSpPr>
          <p:nvPr>
            <p:ph type="pic" idx="5"/>
          </p:nvPr>
        </p:nvSpPr>
        <p:spPr>
          <a:xfrm>
            <a:off x="9091960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34224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2">
  <p:cSld name="Case study Option2">
    <p:bg>
      <p:bgPr>
        <a:solidFill>
          <a:srgbClr val="FFFFF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630793" y="417601"/>
            <a:ext cx="8106500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4710569" y="1447241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3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3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057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FFFF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623889" y="1704976"/>
            <a:ext cx="8888102" cy="317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08102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">
  <p:cSld name="Numbered">
    <p:bg>
      <p:bgPr>
        <a:solidFill>
          <a:srgbClr val="FFFFFF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1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623887" y="1809750"/>
            <a:ext cx="8910405" cy="378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22222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AutoNum type="arabicPeriod"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446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graphic x3">
  <p:cSld name="Infographic x3"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3" name="Google Shape;183;p26"/>
          <p:cNvSpPr>
            <a:spLocks noGrp="1"/>
          </p:cNvSpPr>
          <p:nvPr>
            <p:ph type="pic" idx="2"/>
          </p:nvPr>
        </p:nvSpPr>
        <p:spPr>
          <a:xfrm>
            <a:off x="1115485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1107018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3"/>
          </p:nvPr>
        </p:nvSpPr>
        <p:spPr>
          <a:xfrm>
            <a:off x="1115485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4"/>
          </p:nvPr>
        </p:nvSpPr>
        <p:spPr>
          <a:xfrm>
            <a:off x="4718399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5"/>
          </p:nvPr>
        </p:nvSpPr>
        <p:spPr>
          <a:xfrm>
            <a:off x="8366804" y="3924927"/>
            <a:ext cx="2645833" cy="40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34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6"/>
          </p:nvPr>
        </p:nvSpPr>
        <p:spPr>
          <a:xfrm>
            <a:off x="4721563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7"/>
          </p:nvPr>
        </p:nvSpPr>
        <p:spPr>
          <a:xfrm>
            <a:off x="8376065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15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8"/>
          </p:nvPr>
        </p:nvSpPr>
        <p:spPr>
          <a:xfrm>
            <a:off x="7023100" y="6172201"/>
            <a:ext cx="452932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26"/>
          <p:cNvSpPr>
            <a:spLocks noGrp="1"/>
          </p:cNvSpPr>
          <p:nvPr>
            <p:ph type="pic" idx="9"/>
          </p:nvPr>
        </p:nvSpPr>
        <p:spPr>
          <a:xfrm>
            <a:off x="47168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26"/>
          <p:cNvSpPr>
            <a:spLocks noGrp="1"/>
          </p:cNvSpPr>
          <p:nvPr>
            <p:ph type="pic" idx="13"/>
          </p:nvPr>
        </p:nvSpPr>
        <p:spPr>
          <a:xfrm>
            <a:off x="83744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93" name="Google Shape;193;p26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489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rgbClr val="FFFFFF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9794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x3">
  <p:cSld name="Sample Boxed Text x3">
    <p:bg>
      <p:bgPr>
        <a:solidFill>
          <a:srgbClr val="FFFFF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>
            <a:off x="629604" y="2669156"/>
            <a:ext cx="3470400" cy="468000"/>
          </a:xfrm>
          <a:prstGeom prst="rect">
            <a:avLst/>
          </a:prstGeom>
          <a:solidFill>
            <a:srgbClr val="0387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629604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629605" y="417601"/>
            <a:ext cx="10938728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876950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2"/>
          </p:nvPr>
        </p:nvSpPr>
        <p:spPr>
          <a:xfrm>
            <a:off x="894018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/>
          <p:nvPr/>
        </p:nvSpPr>
        <p:spPr>
          <a:xfrm>
            <a:off x="4387649" y="2669156"/>
            <a:ext cx="3470400" cy="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4387649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3"/>
          </p:nvPr>
        </p:nvSpPr>
        <p:spPr>
          <a:xfrm>
            <a:off x="4634995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4"/>
          </p:nvPr>
        </p:nvSpPr>
        <p:spPr>
          <a:xfrm>
            <a:off x="4652063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28"/>
          <p:cNvSpPr/>
          <p:nvPr/>
        </p:nvSpPr>
        <p:spPr>
          <a:xfrm>
            <a:off x="8097933" y="2669156"/>
            <a:ext cx="3470400" cy="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8097933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5"/>
          </p:nvPr>
        </p:nvSpPr>
        <p:spPr>
          <a:xfrm>
            <a:off x="8345279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6"/>
          </p:nvPr>
        </p:nvSpPr>
        <p:spPr>
          <a:xfrm>
            <a:off x="8362347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7"/>
          </p:nvPr>
        </p:nvSpPr>
        <p:spPr>
          <a:xfrm>
            <a:off x="635039" y="1685925"/>
            <a:ext cx="109330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0352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with Image x3">
  <p:cSld name="Sample Boxed Text with Image x3">
    <p:bg>
      <p:bgPr>
        <a:solidFill>
          <a:srgbClr val="FFFFFF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/>
          <p:nvPr/>
        </p:nvSpPr>
        <p:spPr>
          <a:xfrm>
            <a:off x="4376412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9"/>
          <p:cNvSpPr/>
          <p:nvPr/>
        </p:nvSpPr>
        <p:spPr>
          <a:xfrm>
            <a:off x="8112069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9"/>
          <p:cNvSpPr/>
          <p:nvPr/>
        </p:nvSpPr>
        <p:spPr>
          <a:xfrm>
            <a:off x="640755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624468" y="417601"/>
            <a:ext cx="10934001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823643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2"/>
          </p:nvPr>
        </p:nvSpPr>
        <p:spPr>
          <a:xfrm>
            <a:off x="635040" y="1685925"/>
            <a:ext cx="1092343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29"/>
          <p:cNvSpPr>
            <a:spLocks noGrp="1"/>
          </p:cNvSpPr>
          <p:nvPr>
            <p:ph type="pic" idx="3"/>
          </p:nvPr>
        </p:nvSpPr>
        <p:spPr>
          <a:xfrm>
            <a:off x="640755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body" idx="4"/>
          </p:nvPr>
        </p:nvSpPr>
        <p:spPr>
          <a:xfrm>
            <a:off x="4559300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29"/>
          <p:cNvSpPr>
            <a:spLocks noGrp="1"/>
          </p:cNvSpPr>
          <p:nvPr>
            <p:ph type="pic" idx="5"/>
          </p:nvPr>
        </p:nvSpPr>
        <p:spPr>
          <a:xfrm>
            <a:off x="4376412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6"/>
          </p:nvPr>
        </p:nvSpPr>
        <p:spPr>
          <a:xfrm>
            <a:off x="8294957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29"/>
          <p:cNvSpPr>
            <a:spLocks noGrp="1"/>
          </p:cNvSpPr>
          <p:nvPr>
            <p:ph type="pic" idx="7"/>
          </p:nvPr>
        </p:nvSpPr>
        <p:spPr>
          <a:xfrm>
            <a:off x="8112069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body" idx="8"/>
          </p:nvPr>
        </p:nvSpPr>
        <p:spPr>
          <a:xfrm>
            <a:off x="823643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body" idx="9"/>
          </p:nvPr>
        </p:nvSpPr>
        <p:spPr>
          <a:xfrm>
            <a:off x="4559300" y="255541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73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13"/>
          </p:nvPr>
        </p:nvSpPr>
        <p:spPr>
          <a:xfrm>
            <a:off x="8282109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050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heading">
  <p:cSld name="Title and Subheading">
    <p:bg>
      <p:bgPr>
        <a:solidFill>
          <a:srgbClr val="FFFFFF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623889" y="1685925"/>
            <a:ext cx="63567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09297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89337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ore to Learn">
  <p:cSld name="More to Learn">
    <p:bg>
      <p:bgPr>
        <a:solidFill>
          <a:schemeClr val="lt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2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41349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2"/>
          <p:cNvSpPr txBox="1">
            <a:spLocks noGrp="1"/>
          </p:cNvSpPr>
          <p:nvPr>
            <p:ph type="ctrTitle"/>
          </p:nvPr>
        </p:nvSpPr>
        <p:spPr>
          <a:xfrm>
            <a:off x="3111499" y="2728867"/>
            <a:ext cx="6208900" cy="98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Google Shape;245;p32"/>
          <p:cNvSpPr txBox="1">
            <a:spLocks noGrp="1"/>
          </p:cNvSpPr>
          <p:nvPr>
            <p:ph type="body" idx="1"/>
          </p:nvPr>
        </p:nvSpPr>
        <p:spPr>
          <a:xfrm>
            <a:off x="3124200" y="3829050"/>
            <a:ext cx="63246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71144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1" type="blank">
  <p:cSld name="Final Slide Option1">
    <p:bg>
      <p:bgPr>
        <a:solidFill>
          <a:schemeClr val="lt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1831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2">
  <p:cSld name="Final Slide Option2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6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634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3">
  <p:cSld name="Final Slide Option3">
    <p:bg>
      <p:bgPr>
        <a:solidFill>
          <a:srgbClr val="59595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54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9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23888" y="1704975"/>
            <a:ext cx="10944225" cy="428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" name="Google Shape;9;p1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5284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customXml" Target="../ink/ink1.xml"/><Relationship Id="rId11" Type="http://schemas.openxmlformats.org/officeDocument/2006/relationships/image" Target="../media/image9.png"/><Relationship Id="rId5" Type="http://schemas.openxmlformats.org/officeDocument/2006/relationships/image" Target="../media/image18.png"/><Relationship Id="rId10" Type="http://schemas.openxmlformats.org/officeDocument/2006/relationships/customXml" Target="../ink/ink3.xml"/><Relationship Id="rId4" Type="http://schemas.openxmlformats.org/officeDocument/2006/relationships/image" Target="../media/image17.png"/><Relationship Id="rId9" Type="http://schemas.openxmlformats.org/officeDocument/2006/relationships/image" Target="../media/image8.png"/><Relationship Id="rId14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customXml" Target="../ink/ink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customXml" Target="../ink/ink7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2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 New Roman"/>
              <a:buNone/>
            </a:pPr>
            <a:r>
              <a:rPr lang="pl-PL" sz="3800" b="1" i="0" u="none" strike="noStrike" cap="none" dirty="0" err="1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Grammar</a:t>
            </a:r>
            <a:br>
              <a:rPr lang="pl-PL" dirty="0"/>
            </a:br>
            <a:r>
              <a:rPr lang="pl-PL" dirty="0"/>
              <a:t>B1</a:t>
            </a:r>
            <a:br>
              <a:rPr lang="pl-PL" dirty="0"/>
            </a:br>
            <a:r>
              <a:rPr lang="pl-PL" dirty="0" err="1"/>
              <a:t>present</a:t>
            </a:r>
            <a:r>
              <a:rPr lang="pl-PL" dirty="0"/>
              <a:t> </a:t>
            </a:r>
            <a:r>
              <a:rPr lang="pl-PL" dirty="0" err="1"/>
              <a:t>perfect</a:t>
            </a:r>
            <a:endParaRPr sz="3800" b="1" i="0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9" name="Google Shape;519;p7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2" name="Google Shape;522;p72"/>
          <p:cNvCxnSpPr/>
          <p:nvPr/>
        </p:nvCxnSpPr>
        <p:spPr>
          <a:xfrm>
            <a:off x="11339674" y="6520813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C61F1FC-170E-49C8-A65C-9763D1CAD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7" y="170583"/>
            <a:ext cx="1629740" cy="1287157"/>
          </a:xfrm>
          <a:prstGeom prst="rect">
            <a:avLst/>
          </a:prstGeom>
        </p:spPr>
      </p:pic>
      <p:sp>
        <p:nvSpPr>
          <p:cNvPr id="12" name="Google Shape;516;p72">
            <a:extLst>
              <a:ext uri="{FF2B5EF4-FFF2-40B4-BE49-F238E27FC236}">
                <a16:creationId xmlns:a16="http://schemas.microsoft.com/office/drawing/2014/main" id="{750676B8-01F4-467A-849A-BDAB2B8DE0F2}"/>
              </a:ext>
            </a:extLst>
          </p:cNvPr>
          <p:cNvSpPr txBox="1">
            <a:spLocks/>
          </p:cNvSpPr>
          <p:nvPr/>
        </p:nvSpPr>
        <p:spPr>
          <a:xfrm>
            <a:off x="628654" y="4534278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Recommended for: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Gold Experience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Focus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High Note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517;p72">
            <a:extLst>
              <a:ext uri="{FF2B5EF4-FFF2-40B4-BE49-F238E27FC236}">
                <a16:creationId xmlns:a16="http://schemas.microsoft.com/office/drawing/2014/main" id="{9E7443F2-ADCF-44DA-B96A-6A7DA36E866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6150" y="6371879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6066448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 idx="4294967295"/>
          </p:nvPr>
        </p:nvSpPr>
        <p:spPr>
          <a:xfrm>
            <a:off x="684838" y="766348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s-MX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e use the present perfect to talk in the past, but it always has a link to the present.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4294967295"/>
          </p:nvPr>
        </p:nvSpPr>
        <p:spPr>
          <a:xfrm>
            <a:off x="684838" y="2739129"/>
            <a:ext cx="10058400" cy="227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ct val="25000"/>
              <a:buFont typeface="Noto Sans Symbols"/>
              <a:buNone/>
            </a:pPr>
            <a:r>
              <a:rPr lang="en-US" sz="20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Let’s look at: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we use the present perfect.</a:t>
            </a:r>
            <a:endParaRPr lang="en-US" sz="20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we make sentences in the present perfect.</a:t>
            </a:r>
            <a:endParaRPr lang="en-US" sz="20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Adverbs of time in the present perfect.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Noto Sans Symbols"/>
              <a:buNone/>
            </a:pPr>
            <a:endParaRPr sz="20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8903368" y="5226518"/>
            <a:ext cx="2791327" cy="1117385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When do we use it?</a:t>
            </a:r>
          </a:p>
        </p:txBody>
      </p:sp>
      <p:sp>
        <p:nvSpPr>
          <p:cNvPr id="7" name="Google Shape;65;p15">
            <a:extLst>
              <a:ext uri="{FF2B5EF4-FFF2-40B4-BE49-F238E27FC236}">
                <a16:creationId xmlns:a16="http://schemas.microsoft.com/office/drawing/2014/main" id="{8B2D3A26-39CB-4C42-910B-A72F60A1B05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uiExpand="1" build="p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000501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we use the </a:t>
            </a:r>
            <a:b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present perfect?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286946" y="3006737"/>
            <a:ext cx="1946779" cy="1432432"/>
          </a:xfrm>
          <a:prstGeom prst="wedgeRoundRectCallout">
            <a:avLst>
              <a:gd name="adj1" fmla="val -23727"/>
              <a:gd name="adj2" fmla="val 65232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Look at these two examples of the present perfect and match them to the timelines.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5" y="4756901"/>
            <a:ext cx="1147569" cy="1147569"/>
          </a:xfrm>
          <a:prstGeom prst="rect">
            <a:avLst/>
          </a:prstGeom>
        </p:spPr>
      </p:pic>
      <p:graphicFrame>
        <p:nvGraphicFramePr>
          <p:cNvPr id="18" name="Table 50">
            <a:extLst>
              <a:ext uri="{FF2B5EF4-FFF2-40B4-BE49-F238E27FC236}">
                <a16:creationId xmlns:a16="http://schemas.microsoft.com/office/drawing/2014/main" id="{285AFA70-F88F-4DD8-B62D-DC33B1DCE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297999"/>
              </p:ext>
            </p:extLst>
          </p:nvPr>
        </p:nvGraphicFramePr>
        <p:xfrm>
          <a:off x="4090169" y="5011994"/>
          <a:ext cx="7605660" cy="1215256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3802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2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33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for a past action that has a result in the present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for general past experiences which are still true (in my life up to now)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096"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16091"/>
                  </a:ext>
                </a:extLst>
              </a:tr>
            </a:tbl>
          </a:graphicData>
        </a:graphic>
      </p:graphicFrame>
      <p:sp>
        <p:nvSpPr>
          <p:cNvPr id="24" name="Rectángulo 23">
            <a:extLst>
              <a:ext uri="{FF2B5EF4-FFF2-40B4-BE49-F238E27FC236}">
                <a16:creationId xmlns:a16="http://schemas.microsoft.com/office/drawing/2014/main" id="{2376ECCA-4D1C-46EF-93D6-46970A23CC90}"/>
              </a:ext>
            </a:extLst>
          </p:cNvPr>
          <p:cNvSpPr/>
          <p:nvPr/>
        </p:nvSpPr>
        <p:spPr>
          <a:xfrm>
            <a:off x="2620981" y="4233681"/>
            <a:ext cx="3547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My friend has failed some of his exams, so now…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A3DB23D2-229E-4868-AF60-65C49E03E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10" y="1593655"/>
            <a:ext cx="1239894" cy="1239894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7772D9C8-763E-45A3-BFE5-09B84CC737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505" y="1455955"/>
            <a:ext cx="1239894" cy="1239894"/>
          </a:xfrm>
          <a:prstGeom prst="rect">
            <a:avLst/>
          </a:prstGeom>
        </p:spPr>
      </p:pic>
      <p:sp>
        <p:nvSpPr>
          <p:cNvPr id="16" name="Rounded Rectangular Callout 30">
            <a:extLst>
              <a:ext uri="{FF2B5EF4-FFF2-40B4-BE49-F238E27FC236}">
                <a16:creationId xmlns:a16="http://schemas.microsoft.com/office/drawing/2014/main" id="{2A494688-D15E-4713-8E7A-FF5D8F93BAE9}"/>
              </a:ext>
            </a:extLst>
          </p:cNvPr>
          <p:cNvSpPr/>
          <p:nvPr/>
        </p:nvSpPr>
        <p:spPr>
          <a:xfrm>
            <a:off x="6346209" y="1455954"/>
            <a:ext cx="3685368" cy="1273359"/>
          </a:xfrm>
          <a:prstGeom prst="wedgeRoundRectCallout">
            <a:avLst>
              <a:gd name="adj1" fmla="val 59223"/>
              <a:gd name="adj2" fmla="val -15022"/>
              <a:gd name="adj3" fmla="val 16667"/>
            </a:avLst>
          </a:prstGeom>
          <a:solidFill>
            <a:srgbClr val="FC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s-MX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M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y friend has failed some of his exams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, so now his parents won’t let him go away for the summer.</a:t>
            </a:r>
          </a:p>
        </p:txBody>
      </p:sp>
      <p:sp>
        <p:nvSpPr>
          <p:cNvPr id="17" name="Rounded Rectangular Callout 31">
            <a:extLst>
              <a:ext uri="{FF2B5EF4-FFF2-40B4-BE49-F238E27FC236}">
                <a16:creationId xmlns:a16="http://schemas.microsoft.com/office/drawing/2014/main" id="{2341A9F9-2F74-469D-8C18-7284F1CD6704}"/>
              </a:ext>
            </a:extLst>
          </p:cNvPr>
          <p:cNvSpPr/>
          <p:nvPr/>
        </p:nvSpPr>
        <p:spPr>
          <a:xfrm>
            <a:off x="1863947" y="1670579"/>
            <a:ext cx="2530632" cy="886061"/>
          </a:xfrm>
          <a:prstGeom prst="wedgeRoundRectCallout">
            <a:avLst>
              <a:gd name="adj1" fmla="val -57690"/>
              <a:gd name="adj2" fmla="val 13766"/>
              <a:gd name="adj3" fmla="val 16667"/>
            </a:avLst>
          </a:prstGeom>
          <a:solidFill>
            <a:srgbClr val="37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I’ve visited Barcelona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at least four times – </a:t>
            </a:r>
          </a:p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 love it!</a:t>
            </a:r>
          </a:p>
        </p:txBody>
      </p:sp>
      <p:grpSp>
        <p:nvGrpSpPr>
          <p:cNvPr id="19" name="Group 3">
            <a:extLst>
              <a:ext uri="{FF2B5EF4-FFF2-40B4-BE49-F238E27FC236}">
                <a16:creationId xmlns:a16="http://schemas.microsoft.com/office/drawing/2014/main" id="{FEB89FF7-4E3F-4A02-8198-4F2EEA8A164A}"/>
              </a:ext>
            </a:extLst>
          </p:cNvPr>
          <p:cNvGrpSpPr/>
          <p:nvPr/>
        </p:nvGrpSpPr>
        <p:grpSpPr>
          <a:xfrm>
            <a:off x="7475062" y="3126558"/>
            <a:ext cx="4861025" cy="604884"/>
            <a:chOff x="464550" y="4851008"/>
            <a:chExt cx="4358704" cy="604884"/>
          </a:xfrm>
        </p:grpSpPr>
        <p:cxnSp>
          <p:nvCxnSpPr>
            <p:cNvPr id="21" name="Straight Arrow Connector 7">
              <a:extLst>
                <a:ext uri="{FF2B5EF4-FFF2-40B4-BE49-F238E27FC236}">
                  <a16:creationId xmlns:a16="http://schemas.microsoft.com/office/drawing/2014/main" id="{BB52BFE0-1438-443C-B337-CCCFAE4A0539}"/>
                </a:ext>
              </a:extLst>
            </p:cNvPr>
            <p:cNvCxnSpPr>
              <a:cxnSpLocks/>
            </p:cNvCxnSpPr>
            <p:nvPr/>
          </p:nvCxnSpPr>
          <p:spPr>
            <a:xfrm>
              <a:off x="464550" y="5455891"/>
              <a:ext cx="3770693" cy="0"/>
            </a:xfrm>
            <a:prstGeom prst="straightConnector1">
              <a:avLst/>
            </a:prstGeom>
            <a:ln w="22225">
              <a:solidFill>
                <a:srgbClr val="00A7E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56">
              <a:extLst>
                <a:ext uri="{FF2B5EF4-FFF2-40B4-BE49-F238E27FC236}">
                  <a16:creationId xmlns:a16="http://schemas.microsoft.com/office/drawing/2014/main" id="{4412DB92-8D91-4E8A-BB57-D2450EAEC831}"/>
                </a:ext>
              </a:extLst>
            </p:cNvPr>
            <p:cNvSpPr/>
            <p:nvPr/>
          </p:nvSpPr>
          <p:spPr>
            <a:xfrm>
              <a:off x="2588326" y="4851008"/>
              <a:ext cx="22349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SzPct val="25000"/>
              </a:pPr>
              <a:r>
                <a:rPr lang="en-US" b="1" dirty="0">
                  <a:solidFill>
                    <a:srgbClr val="00A7E3"/>
                  </a:solidFill>
                  <a:latin typeface="Open Sans" charset="0"/>
                  <a:ea typeface="Open Sans" charset="0"/>
                  <a:cs typeface="Open Sans" charset="0"/>
                  <a:sym typeface="Open Sans"/>
                </a:rPr>
                <a:t>Now</a:t>
              </a:r>
            </a:p>
          </p:txBody>
        </p:sp>
        <p:cxnSp>
          <p:nvCxnSpPr>
            <p:cNvPr id="26" name="Straight Connector 9">
              <a:extLst>
                <a:ext uri="{FF2B5EF4-FFF2-40B4-BE49-F238E27FC236}">
                  <a16:creationId xmlns:a16="http://schemas.microsoft.com/office/drawing/2014/main" id="{76C6D194-9B53-4F49-AB52-5C3D80588D30}"/>
                </a:ext>
              </a:extLst>
            </p:cNvPr>
            <p:cNvCxnSpPr>
              <a:endCxn id="25" idx="2"/>
            </p:cNvCxnSpPr>
            <p:nvPr/>
          </p:nvCxnSpPr>
          <p:spPr>
            <a:xfrm flipV="1">
              <a:off x="3705790" y="5158785"/>
              <a:ext cx="0" cy="297107"/>
            </a:xfrm>
            <a:prstGeom prst="line">
              <a:avLst/>
            </a:prstGeom>
            <a:ln>
              <a:solidFill>
                <a:srgbClr val="00A7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DAA5445B-4073-47CB-AC7B-F31D0E4C8295}"/>
                  </a:ext>
                </a:extLst>
              </p14:cNvPr>
              <p14:cNvContentPartPr/>
              <p14:nvPr/>
            </p14:nvContentPartPr>
            <p14:xfrm>
              <a:off x="7910505" y="3445109"/>
              <a:ext cx="232920" cy="4413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DAA5445B-4073-47CB-AC7B-F31D0E4C829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01505" y="3436469"/>
                <a:ext cx="25056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9" name="Entrada de lápiz 48">
                <a:extLst>
                  <a:ext uri="{FF2B5EF4-FFF2-40B4-BE49-F238E27FC236}">
                    <a16:creationId xmlns:a16="http://schemas.microsoft.com/office/drawing/2014/main" id="{B2E739CB-1C2F-4B8A-AF9D-FA9F102F1F56}"/>
                  </a:ext>
                </a:extLst>
              </p14:cNvPr>
              <p14:cNvContentPartPr/>
              <p14:nvPr/>
            </p14:nvContentPartPr>
            <p14:xfrm>
              <a:off x="10079145" y="3523589"/>
              <a:ext cx="297360" cy="333000"/>
            </p14:xfrm>
          </p:contentPart>
        </mc:Choice>
        <mc:Fallback xmlns="">
          <p:pic>
            <p:nvPicPr>
              <p:cNvPr id="49" name="Entrada de lápiz 48">
                <a:extLst>
                  <a:ext uri="{FF2B5EF4-FFF2-40B4-BE49-F238E27FC236}">
                    <a16:creationId xmlns:a16="http://schemas.microsoft.com/office/drawing/2014/main" id="{B2E739CB-1C2F-4B8A-AF9D-FA9F102F1F5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70145" y="3514589"/>
                <a:ext cx="31500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0" name="Entrada de lápiz 49">
                <a:extLst>
                  <a:ext uri="{FF2B5EF4-FFF2-40B4-BE49-F238E27FC236}">
                    <a16:creationId xmlns:a16="http://schemas.microsoft.com/office/drawing/2014/main" id="{AA7D857A-DD9B-4B4E-8939-9144B24178D6}"/>
                  </a:ext>
                </a:extLst>
              </p14:cNvPr>
              <p14:cNvContentPartPr/>
              <p14:nvPr/>
            </p14:nvContentPartPr>
            <p14:xfrm>
              <a:off x="9374625" y="3456629"/>
              <a:ext cx="321480" cy="486360"/>
            </p14:xfrm>
          </p:contentPart>
        </mc:Choice>
        <mc:Fallback xmlns="">
          <p:pic>
            <p:nvPicPr>
              <p:cNvPr id="50" name="Entrada de lápiz 49">
                <a:extLst>
                  <a:ext uri="{FF2B5EF4-FFF2-40B4-BE49-F238E27FC236}">
                    <a16:creationId xmlns:a16="http://schemas.microsoft.com/office/drawing/2014/main" id="{AA7D857A-DD9B-4B4E-8939-9144B24178D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65625" y="3447629"/>
                <a:ext cx="33912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" name="Entrada de lápiz 50">
                <a:extLst>
                  <a:ext uri="{FF2B5EF4-FFF2-40B4-BE49-F238E27FC236}">
                    <a16:creationId xmlns:a16="http://schemas.microsoft.com/office/drawing/2014/main" id="{E0FD0D7D-8A81-4527-BB7F-D8C17159A954}"/>
                  </a:ext>
                </a:extLst>
              </p14:cNvPr>
              <p14:cNvContentPartPr/>
              <p14:nvPr/>
            </p14:nvContentPartPr>
            <p14:xfrm>
              <a:off x="8658585" y="3507029"/>
              <a:ext cx="291960" cy="440280"/>
            </p14:xfrm>
          </p:contentPart>
        </mc:Choice>
        <mc:Fallback xmlns="">
          <p:pic>
            <p:nvPicPr>
              <p:cNvPr id="51" name="Entrada de lápiz 50">
                <a:extLst>
                  <a:ext uri="{FF2B5EF4-FFF2-40B4-BE49-F238E27FC236}">
                    <a16:creationId xmlns:a16="http://schemas.microsoft.com/office/drawing/2014/main" id="{E0FD0D7D-8A81-4527-BB7F-D8C17159A95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649945" y="3498389"/>
                <a:ext cx="309600" cy="457920"/>
              </a:xfrm>
              <a:prstGeom prst="rect">
                <a:avLst/>
              </a:prstGeom>
            </p:spPr>
          </p:pic>
        </mc:Fallback>
      </mc:AlternateContent>
      <p:cxnSp>
        <p:nvCxnSpPr>
          <p:cNvPr id="54" name="Straight Arrow Connector 67">
            <a:extLst>
              <a:ext uri="{FF2B5EF4-FFF2-40B4-BE49-F238E27FC236}">
                <a16:creationId xmlns:a16="http://schemas.microsoft.com/office/drawing/2014/main" id="{873C3AE5-C771-4D8B-AA65-5ECE007B14C1}"/>
              </a:ext>
            </a:extLst>
          </p:cNvPr>
          <p:cNvCxnSpPr>
            <a:cxnSpLocks/>
          </p:cNvCxnSpPr>
          <p:nvPr/>
        </p:nvCxnSpPr>
        <p:spPr>
          <a:xfrm flipV="1">
            <a:off x="7572762" y="4081001"/>
            <a:ext cx="3517077" cy="294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7">
            <a:extLst>
              <a:ext uri="{FF2B5EF4-FFF2-40B4-BE49-F238E27FC236}">
                <a16:creationId xmlns:a16="http://schemas.microsoft.com/office/drawing/2014/main" id="{88457270-CA56-4981-9CCD-70AA6803FC0D}"/>
              </a:ext>
            </a:extLst>
          </p:cNvPr>
          <p:cNvSpPr/>
          <p:nvPr/>
        </p:nvSpPr>
        <p:spPr>
          <a:xfrm>
            <a:off x="7721692" y="4200352"/>
            <a:ext cx="29433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es-MX" b="1" dirty="0" err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My</a:t>
            </a:r>
            <a:r>
              <a:rPr lang="es-MX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b="1" dirty="0" err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life</a:t>
            </a:r>
            <a:endParaRPr lang="en-US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grpSp>
        <p:nvGrpSpPr>
          <p:cNvPr id="63" name="Group 3">
            <a:extLst>
              <a:ext uri="{FF2B5EF4-FFF2-40B4-BE49-F238E27FC236}">
                <a16:creationId xmlns:a16="http://schemas.microsoft.com/office/drawing/2014/main" id="{71FDC14C-31AF-44BB-8582-12824DCF3443}"/>
              </a:ext>
            </a:extLst>
          </p:cNvPr>
          <p:cNvGrpSpPr/>
          <p:nvPr/>
        </p:nvGrpSpPr>
        <p:grpSpPr>
          <a:xfrm>
            <a:off x="2669168" y="3076532"/>
            <a:ext cx="4861025" cy="604884"/>
            <a:chOff x="464550" y="4851008"/>
            <a:chExt cx="4358704" cy="604884"/>
          </a:xfrm>
        </p:grpSpPr>
        <p:cxnSp>
          <p:nvCxnSpPr>
            <p:cNvPr id="64" name="Straight Arrow Connector 7">
              <a:extLst>
                <a:ext uri="{FF2B5EF4-FFF2-40B4-BE49-F238E27FC236}">
                  <a16:creationId xmlns:a16="http://schemas.microsoft.com/office/drawing/2014/main" id="{0CACA885-603A-467A-908B-8E563243A080}"/>
                </a:ext>
              </a:extLst>
            </p:cNvPr>
            <p:cNvCxnSpPr>
              <a:cxnSpLocks/>
            </p:cNvCxnSpPr>
            <p:nvPr/>
          </p:nvCxnSpPr>
          <p:spPr>
            <a:xfrm>
              <a:off x="464550" y="5455891"/>
              <a:ext cx="3770693" cy="0"/>
            </a:xfrm>
            <a:prstGeom prst="straightConnector1">
              <a:avLst/>
            </a:prstGeom>
            <a:ln w="22225">
              <a:solidFill>
                <a:srgbClr val="00A7E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56">
              <a:extLst>
                <a:ext uri="{FF2B5EF4-FFF2-40B4-BE49-F238E27FC236}">
                  <a16:creationId xmlns:a16="http://schemas.microsoft.com/office/drawing/2014/main" id="{F0AEB47F-1C44-496D-9DE9-636E639E9A00}"/>
                </a:ext>
              </a:extLst>
            </p:cNvPr>
            <p:cNvSpPr/>
            <p:nvPr/>
          </p:nvSpPr>
          <p:spPr>
            <a:xfrm>
              <a:off x="2588326" y="4851008"/>
              <a:ext cx="22349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SzPct val="25000"/>
              </a:pPr>
              <a:r>
                <a:rPr lang="en-US" b="1" dirty="0">
                  <a:solidFill>
                    <a:srgbClr val="00A7E3"/>
                  </a:solidFill>
                  <a:latin typeface="Open Sans" charset="0"/>
                  <a:ea typeface="Open Sans" charset="0"/>
                  <a:cs typeface="Open Sans" charset="0"/>
                  <a:sym typeface="Open Sans"/>
                </a:rPr>
                <a:t>Now</a:t>
              </a:r>
            </a:p>
          </p:txBody>
        </p:sp>
        <p:cxnSp>
          <p:nvCxnSpPr>
            <p:cNvPr id="66" name="Straight Connector 9">
              <a:extLst>
                <a:ext uri="{FF2B5EF4-FFF2-40B4-BE49-F238E27FC236}">
                  <a16:creationId xmlns:a16="http://schemas.microsoft.com/office/drawing/2014/main" id="{42C7CC1B-6FB5-4407-BBF3-2739761D7B52}"/>
                </a:ext>
              </a:extLst>
            </p:cNvPr>
            <p:cNvCxnSpPr>
              <a:endCxn id="65" idx="2"/>
            </p:cNvCxnSpPr>
            <p:nvPr/>
          </p:nvCxnSpPr>
          <p:spPr>
            <a:xfrm flipV="1">
              <a:off x="3705790" y="5158785"/>
              <a:ext cx="0" cy="297107"/>
            </a:xfrm>
            <a:prstGeom prst="line">
              <a:avLst/>
            </a:prstGeom>
            <a:ln>
              <a:solidFill>
                <a:srgbClr val="00A7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0" name="Entrada de lápiz 69">
                <a:extLst>
                  <a:ext uri="{FF2B5EF4-FFF2-40B4-BE49-F238E27FC236}">
                    <a16:creationId xmlns:a16="http://schemas.microsoft.com/office/drawing/2014/main" id="{8E7D589D-A88D-4924-A4D6-C112E09EDBE0}"/>
                  </a:ext>
                </a:extLst>
              </p14:cNvPr>
              <p14:cNvContentPartPr/>
              <p14:nvPr/>
            </p14:nvContentPartPr>
            <p14:xfrm>
              <a:off x="4510466" y="3531778"/>
              <a:ext cx="291960" cy="440280"/>
            </p14:xfrm>
          </p:contentPart>
        </mc:Choice>
        <mc:Fallback xmlns="">
          <p:pic>
            <p:nvPicPr>
              <p:cNvPr id="70" name="Entrada de lápiz 69">
                <a:extLst>
                  <a:ext uri="{FF2B5EF4-FFF2-40B4-BE49-F238E27FC236}">
                    <a16:creationId xmlns:a16="http://schemas.microsoft.com/office/drawing/2014/main" id="{8E7D589D-A88D-4924-A4D6-C112E09EDBE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01826" y="3523138"/>
                <a:ext cx="309600" cy="457920"/>
              </a:xfrm>
              <a:prstGeom prst="rect">
                <a:avLst/>
              </a:prstGeom>
            </p:spPr>
          </p:pic>
        </mc:Fallback>
      </mc:AlternateContent>
      <p:sp>
        <p:nvSpPr>
          <p:cNvPr id="88" name="Rectángulo 87">
            <a:extLst>
              <a:ext uri="{FF2B5EF4-FFF2-40B4-BE49-F238E27FC236}">
                <a16:creationId xmlns:a16="http://schemas.microsoft.com/office/drawing/2014/main" id="{6F440890-2496-4B6F-916A-DE5D2C83AC98}"/>
              </a:ext>
            </a:extLst>
          </p:cNvPr>
          <p:cNvSpPr/>
          <p:nvPr/>
        </p:nvSpPr>
        <p:spPr>
          <a:xfrm>
            <a:off x="2699802" y="2833549"/>
            <a:ext cx="417937" cy="414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1</a:t>
            </a:r>
            <a:endParaRPr lang="en-US" dirty="0"/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E6C1F784-936A-4685-AB4E-9C24733C1021}"/>
              </a:ext>
            </a:extLst>
          </p:cNvPr>
          <p:cNvSpPr/>
          <p:nvPr/>
        </p:nvSpPr>
        <p:spPr>
          <a:xfrm>
            <a:off x="7475062" y="2849577"/>
            <a:ext cx="417937" cy="414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2</a:t>
            </a:r>
            <a:endParaRPr lang="en-US" dirty="0"/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79D98923-0A2B-4C8E-829C-1AE786AA1F58}"/>
              </a:ext>
            </a:extLst>
          </p:cNvPr>
          <p:cNvSpPr/>
          <p:nvPr/>
        </p:nvSpPr>
        <p:spPr>
          <a:xfrm>
            <a:off x="7457211" y="4545828"/>
            <a:ext cx="4343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I’ve visited Barcelona at least four times.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1" name="Rounded Rectangular Callout 29">
            <a:extLst>
              <a:ext uri="{FF2B5EF4-FFF2-40B4-BE49-F238E27FC236}">
                <a16:creationId xmlns:a16="http://schemas.microsoft.com/office/drawing/2014/main" id="{8808132A-AAF1-4B92-B341-8266315E0B28}"/>
              </a:ext>
            </a:extLst>
          </p:cNvPr>
          <p:cNvSpPr/>
          <p:nvPr/>
        </p:nvSpPr>
        <p:spPr>
          <a:xfrm>
            <a:off x="1863947" y="4922448"/>
            <a:ext cx="1946779" cy="1064513"/>
          </a:xfrm>
          <a:prstGeom prst="wedgeRoundRectCallout">
            <a:avLst>
              <a:gd name="adj1" fmla="val -60882"/>
              <a:gd name="adj2" fmla="val -11692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Now match the examples and timelines to the uses.</a:t>
            </a:r>
          </a:p>
        </p:txBody>
      </p: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B5AD4098-3B55-4E49-818D-D4CD97FAEEA5}"/>
              </a:ext>
            </a:extLst>
          </p:cNvPr>
          <p:cNvSpPr/>
          <p:nvPr/>
        </p:nvSpPr>
        <p:spPr>
          <a:xfrm rot="20992815">
            <a:off x="4640453" y="2791174"/>
            <a:ext cx="1755876" cy="534134"/>
          </a:xfrm>
          <a:prstGeom prst="curvedDownArrow">
            <a:avLst>
              <a:gd name="adj1" fmla="val 25000"/>
              <a:gd name="adj2" fmla="val 50000"/>
              <a:gd name="adj3" fmla="val 4080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D4EE723-791F-4575-B722-EC1D52951F82}"/>
              </a:ext>
            </a:extLst>
          </p:cNvPr>
          <p:cNvSpPr/>
          <p:nvPr/>
        </p:nvSpPr>
        <p:spPr>
          <a:xfrm>
            <a:off x="5807223" y="2742587"/>
            <a:ext cx="1028769" cy="10432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Google Shape;65;p15">
            <a:extLst>
              <a:ext uri="{FF2B5EF4-FFF2-40B4-BE49-F238E27FC236}">
                <a16:creationId xmlns:a16="http://schemas.microsoft.com/office/drawing/2014/main" id="{02132373-F3FB-42F8-BADA-09D65CAF0E4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417 L 0.12448 0.1988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03698 0.1553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4" grpId="0"/>
      <p:bldP spid="24" grpId="1"/>
      <p:bldP spid="56" grpId="0"/>
      <p:bldP spid="88" grpId="0" animBg="1"/>
      <p:bldP spid="89" grpId="0" animBg="1"/>
      <p:bldP spid="90" grpId="0"/>
      <p:bldP spid="90" grpId="1"/>
      <p:bldP spid="91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000501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we use the </a:t>
            </a:r>
            <a:b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present perfect?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1713135" y="4956292"/>
            <a:ext cx="2716000" cy="862157"/>
          </a:xfrm>
          <a:prstGeom prst="wedgeRoundRectCallout">
            <a:avLst>
              <a:gd name="adj1" fmla="val -55887"/>
              <a:gd name="adj2" fmla="val 20909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s-MX" sz="16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Although</a:t>
            </a:r>
            <a:r>
              <a:rPr lang="es-MX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MX" sz="16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this</a:t>
            </a:r>
            <a:r>
              <a:rPr lang="es-MX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MX" sz="16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is</a:t>
            </a:r>
            <a:r>
              <a:rPr lang="es-MX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s-MX" sz="16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past</a:t>
            </a:r>
            <a:r>
              <a:rPr lang="es-MX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MX" sz="16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action</a:t>
            </a:r>
            <a:r>
              <a:rPr lang="es-MX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s-MX" sz="16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es-MX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MX" sz="16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consequence</a:t>
            </a:r>
            <a:r>
              <a:rPr lang="es-MX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MX" sz="16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is</a:t>
            </a:r>
            <a:r>
              <a:rPr lang="es-MX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in </a:t>
            </a:r>
            <a:r>
              <a:rPr lang="es-MX" sz="16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es-MX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MX" sz="16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present</a:t>
            </a:r>
            <a:r>
              <a:rPr lang="es-MX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sz="16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4" y="5064200"/>
            <a:ext cx="1147569" cy="1147569"/>
          </a:xfrm>
          <a:prstGeom prst="rect">
            <a:avLst/>
          </a:prstGeom>
        </p:spPr>
      </p:pic>
      <p:graphicFrame>
        <p:nvGraphicFramePr>
          <p:cNvPr id="18" name="Table 50">
            <a:extLst>
              <a:ext uri="{FF2B5EF4-FFF2-40B4-BE49-F238E27FC236}">
                <a16:creationId xmlns:a16="http://schemas.microsoft.com/office/drawing/2014/main" id="{285AFA70-F88F-4DD8-B62D-DC33B1DCE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267931"/>
              </p:ext>
            </p:extLst>
          </p:nvPr>
        </p:nvGraphicFramePr>
        <p:xfrm>
          <a:off x="628496" y="1736523"/>
          <a:ext cx="10822606" cy="304800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5411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1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33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for a past action that has a result in the present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for general past experiences which are still true </a:t>
                      </a:r>
                    </a:p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(in my life up to now)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096"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16091"/>
                  </a:ext>
                </a:extLst>
              </a:tr>
            </a:tbl>
          </a:graphicData>
        </a:graphic>
      </p:graphicFrame>
      <p:sp>
        <p:nvSpPr>
          <p:cNvPr id="16" name="Rounded Rectangular Callout 30">
            <a:extLst>
              <a:ext uri="{FF2B5EF4-FFF2-40B4-BE49-F238E27FC236}">
                <a16:creationId xmlns:a16="http://schemas.microsoft.com/office/drawing/2014/main" id="{2A494688-D15E-4713-8E7A-FF5D8F93BAE9}"/>
              </a:ext>
            </a:extLst>
          </p:cNvPr>
          <p:cNvSpPr/>
          <p:nvPr/>
        </p:nvSpPr>
        <p:spPr>
          <a:xfrm>
            <a:off x="853899" y="3745719"/>
            <a:ext cx="4648885" cy="888070"/>
          </a:xfrm>
          <a:prstGeom prst="wedgeRoundRectCallout">
            <a:avLst>
              <a:gd name="adj1" fmla="val 55407"/>
              <a:gd name="adj2" fmla="val -19309"/>
              <a:gd name="adj3" fmla="val 16667"/>
            </a:avLst>
          </a:prstGeom>
          <a:solidFill>
            <a:srgbClr val="FC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s-MX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M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y friend has failed some of his exams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, so now his parents won’t let him go away for the summer.</a:t>
            </a:r>
          </a:p>
        </p:txBody>
      </p:sp>
      <p:sp>
        <p:nvSpPr>
          <p:cNvPr id="17" name="Rounded Rectangular Callout 31">
            <a:extLst>
              <a:ext uri="{FF2B5EF4-FFF2-40B4-BE49-F238E27FC236}">
                <a16:creationId xmlns:a16="http://schemas.microsoft.com/office/drawing/2014/main" id="{2341A9F9-2F74-469D-8C18-7284F1CD6704}"/>
              </a:ext>
            </a:extLst>
          </p:cNvPr>
          <p:cNvSpPr/>
          <p:nvPr/>
        </p:nvSpPr>
        <p:spPr>
          <a:xfrm>
            <a:off x="6553801" y="4006820"/>
            <a:ext cx="4648885" cy="626969"/>
          </a:xfrm>
          <a:prstGeom prst="wedgeRoundRectCallout">
            <a:avLst>
              <a:gd name="adj1" fmla="val -57690"/>
              <a:gd name="adj2" fmla="val 13766"/>
              <a:gd name="adj3" fmla="val 16667"/>
            </a:avLst>
          </a:prstGeom>
          <a:solidFill>
            <a:srgbClr val="37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I’ve visited Barcelona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at least four times – </a:t>
            </a:r>
          </a:p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 love it!</a:t>
            </a:r>
          </a:p>
        </p:txBody>
      </p:sp>
      <p:grpSp>
        <p:nvGrpSpPr>
          <p:cNvPr id="19" name="Group 3">
            <a:extLst>
              <a:ext uri="{FF2B5EF4-FFF2-40B4-BE49-F238E27FC236}">
                <a16:creationId xmlns:a16="http://schemas.microsoft.com/office/drawing/2014/main" id="{FEB89FF7-4E3F-4A02-8198-4F2EEA8A164A}"/>
              </a:ext>
            </a:extLst>
          </p:cNvPr>
          <p:cNvGrpSpPr/>
          <p:nvPr/>
        </p:nvGrpSpPr>
        <p:grpSpPr>
          <a:xfrm>
            <a:off x="6509712" y="2472529"/>
            <a:ext cx="4861025" cy="604884"/>
            <a:chOff x="464550" y="4851008"/>
            <a:chExt cx="4358704" cy="604884"/>
          </a:xfrm>
        </p:grpSpPr>
        <p:cxnSp>
          <p:nvCxnSpPr>
            <p:cNvPr id="21" name="Straight Arrow Connector 7">
              <a:extLst>
                <a:ext uri="{FF2B5EF4-FFF2-40B4-BE49-F238E27FC236}">
                  <a16:creationId xmlns:a16="http://schemas.microsoft.com/office/drawing/2014/main" id="{BB52BFE0-1438-443C-B337-CCCFAE4A0539}"/>
                </a:ext>
              </a:extLst>
            </p:cNvPr>
            <p:cNvCxnSpPr>
              <a:cxnSpLocks/>
            </p:cNvCxnSpPr>
            <p:nvPr/>
          </p:nvCxnSpPr>
          <p:spPr>
            <a:xfrm>
              <a:off x="464550" y="5455891"/>
              <a:ext cx="3770693" cy="0"/>
            </a:xfrm>
            <a:prstGeom prst="straightConnector1">
              <a:avLst/>
            </a:prstGeom>
            <a:ln w="22225">
              <a:solidFill>
                <a:srgbClr val="00A7E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56">
              <a:extLst>
                <a:ext uri="{FF2B5EF4-FFF2-40B4-BE49-F238E27FC236}">
                  <a16:creationId xmlns:a16="http://schemas.microsoft.com/office/drawing/2014/main" id="{4412DB92-8D91-4E8A-BB57-D2450EAEC831}"/>
                </a:ext>
              </a:extLst>
            </p:cNvPr>
            <p:cNvSpPr/>
            <p:nvPr/>
          </p:nvSpPr>
          <p:spPr>
            <a:xfrm>
              <a:off x="2588326" y="4851008"/>
              <a:ext cx="22349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SzPct val="25000"/>
              </a:pPr>
              <a:r>
                <a:rPr lang="en-US" b="1" dirty="0">
                  <a:solidFill>
                    <a:srgbClr val="00A7E3"/>
                  </a:solidFill>
                  <a:latin typeface="Open Sans" charset="0"/>
                  <a:ea typeface="Open Sans" charset="0"/>
                  <a:cs typeface="Open Sans" charset="0"/>
                  <a:sym typeface="Open Sans"/>
                </a:rPr>
                <a:t>Now</a:t>
              </a:r>
            </a:p>
          </p:txBody>
        </p:sp>
        <p:cxnSp>
          <p:nvCxnSpPr>
            <p:cNvPr id="26" name="Straight Connector 9">
              <a:extLst>
                <a:ext uri="{FF2B5EF4-FFF2-40B4-BE49-F238E27FC236}">
                  <a16:creationId xmlns:a16="http://schemas.microsoft.com/office/drawing/2014/main" id="{76C6D194-9B53-4F49-AB52-5C3D80588D30}"/>
                </a:ext>
              </a:extLst>
            </p:cNvPr>
            <p:cNvCxnSpPr>
              <a:endCxn id="25" idx="2"/>
            </p:cNvCxnSpPr>
            <p:nvPr/>
          </p:nvCxnSpPr>
          <p:spPr>
            <a:xfrm flipV="1">
              <a:off x="3705790" y="5158785"/>
              <a:ext cx="0" cy="297107"/>
            </a:xfrm>
            <a:prstGeom prst="line">
              <a:avLst/>
            </a:prstGeom>
            <a:ln>
              <a:solidFill>
                <a:srgbClr val="00A7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DAA5445B-4073-47CB-AC7B-F31D0E4C8295}"/>
                  </a:ext>
                </a:extLst>
              </p14:cNvPr>
              <p14:cNvContentPartPr/>
              <p14:nvPr/>
            </p14:nvContentPartPr>
            <p14:xfrm>
              <a:off x="6945155" y="2791080"/>
              <a:ext cx="232920" cy="4413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DAA5445B-4073-47CB-AC7B-F31D0E4C82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36155" y="2782440"/>
                <a:ext cx="25056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9" name="Entrada de lápiz 48">
                <a:extLst>
                  <a:ext uri="{FF2B5EF4-FFF2-40B4-BE49-F238E27FC236}">
                    <a16:creationId xmlns:a16="http://schemas.microsoft.com/office/drawing/2014/main" id="{B2E739CB-1C2F-4B8A-AF9D-FA9F102F1F56}"/>
                  </a:ext>
                </a:extLst>
              </p14:cNvPr>
              <p14:cNvContentPartPr/>
              <p14:nvPr/>
            </p14:nvContentPartPr>
            <p14:xfrm>
              <a:off x="9113795" y="2869560"/>
              <a:ext cx="297360" cy="333000"/>
            </p14:xfrm>
          </p:contentPart>
        </mc:Choice>
        <mc:Fallback xmlns="">
          <p:pic>
            <p:nvPicPr>
              <p:cNvPr id="49" name="Entrada de lápiz 48">
                <a:extLst>
                  <a:ext uri="{FF2B5EF4-FFF2-40B4-BE49-F238E27FC236}">
                    <a16:creationId xmlns:a16="http://schemas.microsoft.com/office/drawing/2014/main" id="{B2E739CB-1C2F-4B8A-AF9D-FA9F102F1F5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04795" y="2860560"/>
                <a:ext cx="31500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" name="Entrada de lápiz 49">
                <a:extLst>
                  <a:ext uri="{FF2B5EF4-FFF2-40B4-BE49-F238E27FC236}">
                    <a16:creationId xmlns:a16="http://schemas.microsoft.com/office/drawing/2014/main" id="{AA7D857A-DD9B-4B4E-8939-9144B24178D6}"/>
                  </a:ext>
                </a:extLst>
              </p14:cNvPr>
              <p14:cNvContentPartPr/>
              <p14:nvPr/>
            </p14:nvContentPartPr>
            <p14:xfrm>
              <a:off x="8409275" y="2802600"/>
              <a:ext cx="321480" cy="486360"/>
            </p14:xfrm>
          </p:contentPart>
        </mc:Choice>
        <mc:Fallback xmlns="">
          <p:pic>
            <p:nvPicPr>
              <p:cNvPr id="50" name="Entrada de lápiz 49">
                <a:extLst>
                  <a:ext uri="{FF2B5EF4-FFF2-40B4-BE49-F238E27FC236}">
                    <a16:creationId xmlns:a16="http://schemas.microsoft.com/office/drawing/2014/main" id="{AA7D857A-DD9B-4B4E-8939-9144B24178D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00275" y="2793600"/>
                <a:ext cx="33912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" name="Entrada de lápiz 50">
                <a:extLst>
                  <a:ext uri="{FF2B5EF4-FFF2-40B4-BE49-F238E27FC236}">
                    <a16:creationId xmlns:a16="http://schemas.microsoft.com/office/drawing/2014/main" id="{E0FD0D7D-8A81-4527-BB7F-D8C17159A954}"/>
                  </a:ext>
                </a:extLst>
              </p14:cNvPr>
              <p14:cNvContentPartPr/>
              <p14:nvPr/>
            </p14:nvContentPartPr>
            <p14:xfrm>
              <a:off x="7693235" y="2853000"/>
              <a:ext cx="291960" cy="440280"/>
            </p14:xfrm>
          </p:contentPart>
        </mc:Choice>
        <mc:Fallback xmlns="">
          <p:pic>
            <p:nvPicPr>
              <p:cNvPr id="51" name="Entrada de lápiz 50">
                <a:extLst>
                  <a:ext uri="{FF2B5EF4-FFF2-40B4-BE49-F238E27FC236}">
                    <a16:creationId xmlns:a16="http://schemas.microsoft.com/office/drawing/2014/main" id="{E0FD0D7D-8A81-4527-BB7F-D8C17159A95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84595" y="2844360"/>
                <a:ext cx="309600" cy="457920"/>
              </a:xfrm>
              <a:prstGeom prst="rect">
                <a:avLst/>
              </a:prstGeom>
            </p:spPr>
          </p:pic>
        </mc:Fallback>
      </mc:AlternateContent>
      <p:cxnSp>
        <p:nvCxnSpPr>
          <p:cNvPr id="54" name="Straight Arrow Connector 67">
            <a:extLst>
              <a:ext uri="{FF2B5EF4-FFF2-40B4-BE49-F238E27FC236}">
                <a16:creationId xmlns:a16="http://schemas.microsoft.com/office/drawing/2014/main" id="{873C3AE5-C771-4D8B-AA65-5ECE007B14C1}"/>
              </a:ext>
            </a:extLst>
          </p:cNvPr>
          <p:cNvCxnSpPr>
            <a:cxnSpLocks/>
          </p:cNvCxnSpPr>
          <p:nvPr/>
        </p:nvCxnSpPr>
        <p:spPr>
          <a:xfrm flipV="1">
            <a:off x="6607412" y="3426972"/>
            <a:ext cx="3517077" cy="294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7">
            <a:extLst>
              <a:ext uri="{FF2B5EF4-FFF2-40B4-BE49-F238E27FC236}">
                <a16:creationId xmlns:a16="http://schemas.microsoft.com/office/drawing/2014/main" id="{88457270-CA56-4981-9CCD-70AA6803FC0D}"/>
              </a:ext>
            </a:extLst>
          </p:cNvPr>
          <p:cNvSpPr/>
          <p:nvPr/>
        </p:nvSpPr>
        <p:spPr>
          <a:xfrm>
            <a:off x="6756342" y="3546323"/>
            <a:ext cx="29433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es-MX" b="1" dirty="0" err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My</a:t>
            </a:r>
            <a:r>
              <a:rPr lang="es-MX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b="1" dirty="0" err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life</a:t>
            </a:r>
            <a:endParaRPr lang="en-US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grpSp>
        <p:nvGrpSpPr>
          <p:cNvPr id="63" name="Group 3">
            <a:extLst>
              <a:ext uri="{FF2B5EF4-FFF2-40B4-BE49-F238E27FC236}">
                <a16:creationId xmlns:a16="http://schemas.microsoft.com/office/drawing/2014/main" id="{71FDC14C-31AF-44BB-8582-12824DCF3443}"/>
              </a:ext>
            </a:extLst>
          </p:cNvPr>
          <p:cNvGrpSpPr/>
          <p:nvPr/>
        </p:nvGrpSpPr>
        <p:grpSpPr>
          <a:xfrm>
            <a:off x="1075718" y="2433746"/>
            <a:ext cx="4861025" cy="604884"/>
            <a:chOff x="464550" y="4851008"/>
            <a:chExt cx="4358704" cy="604884"/>
          </a:xfrm>
        </p:grpSpPr>
        <p:cxnSp>
          <p:nvCxnSpPr>
            <p:cNvPr id="64" name="Straight Arrow Connector 7">
              <a:extLst>
                <a:ext uri="{FF2B5EF4-FFF2-40B4-BE49-F238E27FC236}">
                  <a16:creationId xmlns:a16="http://schemas.microsoft.com/office/drawing/2014/main" id="{0CACA885-603A-467A-908B-8E563243A080}"/>
                </a:ext>
              </a:extLst>
            </p:cNvPr>
            <p:cNvCxnSpPr>
              <a:cxnSpLocks/>
            </p:cNvCxnSpPr>
            <p:nvPr/>
          </p:nvCxnSpPr>
          <p:spPr>
            <a:xfrm>
              <a:off x="464550" y="5455891"/>
              <a:ext cx="3770693" cy="0"/>
            </a:xfrm>
            <a:prstGeom prst="straightConnector1">
              <a:avLst/>
            </a:prstGeom>
            <a:ln w="22225">
              <a:solidFill>
                <a:srgbClr val="00A7E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56">
              <a:extLst>
                <a:ext uri="{FF2B5EF4-FFF2-40B4-BE49-F238E27FC236}">
                  <a16:creationId xmlns:a16="http://schemas.microsoft.com/office/drawing/2014/main" id="{F0AEB47F-1C44-496D-9DE9-636E639E9A00}"/>
                </a:ext>
              </a:extLst>
            </p:cNvPr>
            <p:cNvSpPr/>
            <p:nvPr/>
          </p:nvSpPr>
          <p:spPr>
            <a:xfrm>
              <a:off x="2588326" y="4851008"/>
              <a:ext cx="22349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SzPct val="25000"/>
              </a:pPr>
              <a:r>
                <a:rPr lang="en-US" b="1" dirty="0">
                  <a:solidFill>
                    <a:srgbClr val="00A7E3"/>
                  </a:solidFill>
                  <a:latin typeface="Open Sans" charset="0"/>
                  <a:ea typeface="Open Sans" charset="0"/>
                  <a:cs typeface="Open Sans" charset="0"/>
                  <a:sym typeface="Open Sans"/>
                </a:rPr>
                <a:t>Now</a:t>
              </a:r>
            </a:p>
          </p:txBody>
        </p:sp>
        <p:cxnSp>
          <p:nvCxnSpPr>
            <p:cNvPr id="66" name="Straight Connector 9">
              <a:extLst>
                <a:ext uri="{FF2B5EF4-FFF2-40B4-BE49-F238E27FC236}">
                  <a16:creationId xmlns:a16="http://schemas.microsoft.com/office/drawing/2014/main" id="{42C7CC1B-6FB5-4407-BBF3-2739761D7B52}"/>
                </a:ext>
              </a:extLst>
            </p:cNvPr>
            <p:cNvCxnSpPr>
              <a:endCxn id="65" idx="2"/>
            </p:cNvCxnSpPr>
            <p:nvPr/>
          </p:nvCxnSpPr>
          <p:spPr>
            <a:xfrm flipV="1">
              <a:off x="3705790" y="5158785"/>
              <a:ext cx="0" cy="297107"/>
            </a:xfrm>
            <a:prstGeom prst="line">
              <a:avLst/>
            </a:prstGeom>
            <a:ln>
              <a:solidFill>
                <a:srgbClr val="00A7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0" name="Entrada de lápiz 69">
                <a:extLst>
                  <a:ext uri="{FF2B5EF4-FFF2-40B4-BE49-F238E27FC236}">
                    <a16:creationId xmlns:a16="http://schemas.microsoft.com/office/drawing/2014/main" id="{8E7D589D-A88D-4924-A4D6-C112E09EDBE0}"/>
                  </a:ext>
                </a:extLst>
              </p14:cNvPr>
              <p14:cNvContentPartPr/>
              <p14:nvPr/>
            </p14:nvContentPartPr>
            <p14:xfrm>
              <a:off x="2886382" y="2838966"/>
              <a:ext cx="291960" cy="440280"/>
            </p14:xfrm>
          </p:contentPart>
        </mc:Choice>
        <mc:Fallback xmlns="">
          <p:pic>
            <p:nvPicPr>
              <p:cNvPr id="70" name="Entrada de lápiz 69">
                <a:extLst>
                  <a:ext uri="{FF2B5EF4-FFF2-40B4-BE49-F238E27FC236}">
                    <a16:creationId xmlns:a16="http://schemas.microsoft.com/office/drawing/2014/main" id="{8E7D589D-A88D-4924-A4D6-C112E09EDBE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77742" y="2830326"/>
                <a:ext cx="309600" cy="457920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Rounded Rectangular Callout 29">
            <a:extLst>
              <a:ext uri="{FF2B5EF4-FFF2-40B4-BE49-F238E27FC236}">
                <a16:creationId xmlns:a16="http://schemas.microsoft.com/office/drawing/2014/main" id="{DB58BAF6-6236-40E7-A2B1-85AB95AF9F5E}"/>
              </a:ext>
            </a:extLst>
          </p:cNvPr>
          <p:cNvSpPr/>
          <p:nvPr/>
        </p:nvSpPr>
        <p:spPr>
          <a:xfrm>
            <a:off x="4768671" y="4899701"/>
            <a:ext cx="2257811" cy="1407319"/>
          </a:xfrm>
          <a:prstGeom prst="wedgeRoundRectCallout">
            <a:avLst>
              <a:gd name="adj1" fmla="val -55887"/>
              <a:gd name="adj2" fmla="val 44654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s-MX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Here, </a:t>
            </a:r>
            <a:r>
              <a:rPr lang="es-MX" sz="16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es-MX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MX" sz="16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exact</a:t>
            </a:r>
            <a:r>
              <a:rPr lang="es-MX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dates in </a:t>
            </a:r>
            <a:r>
              <a:rPr lang="es-MX" sz="16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es-MX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MX" sz="16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past</a:t>
            </a:r>
            <a:r>
              <a:rPr lang="es-MX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are </a:t>
            </a:r>
            <a:r>
              <a:rPr lang="es-MX" sz="16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not</a:t>
            </a:r>
            <a:r>
              <a:rPr lang="es-MX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MX" sz="16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mentioned</a:t>
            </a:r>
            <a:r>
              <a:rPr lang="es-MX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. It’s a general past, ‘in my life’.</a:t>
            </a:r>
            <a:endParaRPr lang="en-US" sz="16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" name="Arc 77">
            <a:extLst>
              <a:ext uri="{FF2B5EF4-FFF2-40B4-BE49-F238E27FC236}">
                <a16:creationId xmlns:a16="http://schemas.microsoft.com/office/drawing/2014/main" id="{6CE97AAB-5359-43E4-B9F4-A425820927F5}"/>
              </a:ext>
            </a:extLst>
          </p:cNvPr>
          <p:cNvSpPr/>
          <p:nvPr/>
        </p:nvSpPr>
        <p:spPr>
          <a:xfrm rot="13876753" flipH="1" flipV="1">
            <a:off x="6763557" y="4392082"/>
            <a:ext cx="2224754" cy="2242311"/>
          </a:xfrm>
          <a:prstGeom prst="arc">
            <a:avLst>
              <a:gd name="adj1" fmla="val 9328615"/>
              <a:gd name="adj2" fmla="val 11664372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9" name="Rounded Rectangular Callout 29">
            <a:extLst>
              <a:ext uri="{FF2B5EF4-FFF2-40B4-BE49-F238E27FC236}">
                <a16:creationId xmlns:a16="http://schemas.microsoft.com/office/drawing/2014/main" id="{215335F2-8F98-48FF-AB05-38D463271F4E}"/>
              </a:ext>
            </a:extLst>
          </p:cNvPr>
          <p:cNvSpPr/>
          <p:nvPr/>
        </p:nvSpPr>
        <p:spPr>
          <a:xfrm>
            <a:off x="7254312" y="4918215"/>
            <a:ext cx="4657574" cy="795715"/>
          </a:xfrm>
          <a:prstGeom prst="wedgeRoundRectCallout">
            <a:avLst>
              <a:gd name="adj1" fmla="val -53308"/>
              <a:gd name="adj2" fmla="val -20796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s-MX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In the present perfect, you always need to consider two different time periods – one will be in the past, the other in the present.</a:t>
            </a:r>
            <a:endParaRPr lang="en-US" sz="16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" name="Pentagon 2">
            <a:extLst>
              <a:ext uri="{FF2B5EF4-FFF2-40B4-BE49-F238E27FC236}">
                <a16:creationId xmlns:a16="http://schemas.microsoft.com/office/drawing/2014/main" id="{D19D2D73-605E-47E3-B249-76739BB8A805}"/>
              </a:ext>
            </a:extLst>
          </p:cNvPr>
          <p:cNvSpPr/>
          <p:nvPr/>
        </p:nvSpPr>
        <p:spPr>
          <a:xfrm>
            <a:off x="9501395" y="5786031"/>
            <a:ext cx="2115641" cy="933821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How do we make sentences in the present perfect?</a:t>
            </a:r>
          </a:p>
        </p:txBody>
      </p:sp>
      <p:sp>
        <p:nvSpPr>
          <p:cNvPr id="36" name="Arc 77">
            <a:extLst>
              <a:ext uri="{FF2B5EF4-FFF2-40B4-BE49-F238E27FC236}">
                <a16:creationId xmlns:a16="http://schemas.microsoft.com/office/drawing/2014/main" id="{E85E71E0-46F5-40F8-854A-25F37EBBD475}"/>
              </a:ext>
            </a:extLst>
          </p:cNvPr>
          <p:cNvSpPr/>
          <p:nvPr/>
        </p:nvSpPr>
        <p:spPr>
          <a:xfrm rot="12366439" flipV="1">
            <a:off x="2828762" y="2952222"/>
            <a:ext cx="2413266" cy="2575937"/>
          </a:xfrm>
          <a:prstGeom prst="arc">
            <a:avLst>
              <a:gd name="adj1" fmla="val 7927219"/>
              <a:gd name="adj2" fmla="val 1525163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4" name="Arrow: Curved Down 33">
            <a:extLst>
              <a:ext uri="{FF2B5EF4-FFF2-40B4-BE49-F238E27FC236}">
                <a16:creationId xmlns:a16="http://schemas.microsoft.com/office/drawing/2014/main" id="{1A1DFC74-B8A0-44FC-B88F-3AA63ECD7804}"/>
              </a:ext>
            </a:extLst>
          </p:cNvPr>
          <p:cNvSpPr/>
          <p:nvPr/>
        </p:nvSpPr>
        <p:spPr>
          <a:xfrm rot="20992815">
            <a:off x="2890838" y="2115794"/>
            <a:ext cx="1755876" cy="506789"/>
          </a:xfrm>
          <a:prstGeom prst="curvedDownArrow">
            <a:avLst>
              <a:gd name="adj1" fmla="val 25000"/>
              <a:gd name="adj2" fmla="val 50000"/>
              <a:gd name="adj3" fmla="val 4080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171D004-F040-468F-814F-9B2BA786375D}"/>
              </a:ext>
            </a:extLst>
          </p:cNvPr>
          <p:cNvSpPr/>
          <p:nvPr/>
        </p:nvSpPr>
        <p:spPr>
          <a:xfrm>
            <a:off x="4138196" y="2139099"/>
            <a:ext cx="1028769" cy="10432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Google Shape;65;p15">
            <a:extLst>
              <a:ext uri="{FF2B5EF4-FFF2-40B4-BE49-F238E27FC236}">
                <a16:creationId xmlns:a16="http://schemas.microsoft.com/office/drawing/2014/main" id="{36CB681A-6485-4F81-A1E0-145275A73C3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5194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  <p:bldP spid="38" grpId="0" animBg="1"/>
      <p:bldP spid="39" grpId="0" animBg="1"/>
      <p:bldP spid="40" grpId="0" animBg="1"/>
      <p:bldP spid="36" grpId="1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000501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do we make sentences in the present perfect?</a:t>
            </a:r>
          </a:p>
        </p:txBody>
      </p:sp>
      <p:sp>
        <p:nvSpPr>
          <p:cNvPr id="36" name="Rounded Rectangular Callout 29">
            <a:extLst>
              <a:ext uri="{FF2B5EF4-FFF2-40B4-BE49-F238E27FC236}">
                <a16:creationId xmlns:a16="http://schemas.microsoft.com/office/drawing/2014/main" id="{AA88609E-5CDD-4B80-90F4-18D85A442F0B}"/>
              </a:ext>
            </a:extLst>
          </p:cNvPr>
          <p:cNvSpPr/>
          <p:nvPr/>
        </p:nvSpPr>
        <p:spPr>
          <a:xfrm>
            <a:off x="1931489" y="5031853"/>
            <a:ext cx="2742857" cy="1312050"/>
          </a:xfrm>
          <a:prstGeom prst="wedgeRoundRectCallout">
            <a:avLst>
              <a:gd name="adj1" fmla="val -63035"/>
              <a:gd name="adj2" fmla="val 26745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Look at the examples and put the words in the box in the correct gaps to complete the structures.</a:t>
            </a:r>
          </a:p>
        </p:txBody>
      </p:sp>
      <p:pic>
        <p:nvPicPr>
          <p:cNvPr id="37" name="Picture 34">
            <a:extLst>
              <a:ext uri="{FF2B5EF4-FFF2-40B4-BE49-F238E27FC236}">
                <a16:creationId xmlns:a16="http://schemas.microsoft.com/office/drawing/2014/main" id="{509A6024-0BE3-447C-8BF3-FFE5D9F76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98" y="5196334"/>
            <a:ext cx="1147569" cy="1147569"/>
          </a:xfrm>
          <a:prstGeom prst="rect">
            <a:avLst/>
          </a:prstGeom>
        </p:spPr>
      </p:pic>
      <p:graphicFrame>
        <p:nvGraphicFramePr>
          <p:cNvPr id="38" name="Table 50">
            <a:extLst>
              <a:ext uri="{FF2B5EF4-FFF2-40B4-BE49-F238E27FC236}">
                <a16:creationId xmlns:a16="http://schemas.microsoft.com/office/drawing/2014/main" id="{07FC072E-45E5-4BF6-9CFB-B120E1A8A3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744820"/>
              </p:ext>
            </p:extLst>
          </p:nvPr>
        </p:nvGraphicFramePr>
        <p:xfrm>
          <a:off x="450600" y="2159294"/>
          <a:ext cx="5704634" cy="1318551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901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544">
                  <a:extLst>
                    <a:ext uri="{9D8B030D-6E8A-4147-A177-3AD203B41FA5}">
                      <a16:colId xmlns:a16="http://schemas.microsoft.com/office/drawing/2014/main" val="3542211225"/>
                    </a:ext>
                  </a:extLst>
                </a:gridCol>
                <a:gridCol w="1901545">
                  <a:extLst>
                    <a:ext uri="{9D8B030D-6E8A-4147-A177-3AD203B41FA5}">
                      <a16:colId xmlns:a16="http://schemas.microsoft.com/office/drawing/2014/main" val="3847658443"/>
                    </a:ext>
                  </a:extLst>
                </a:gridCol>
              </a:tblGrid>
              <a:tr h="350314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positive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812"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I/You/We/They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have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400" b="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4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______________</a:t>
                      </a:r>
                    </a:p>
                    <a:p>
                      <a:r>
                        <a:rPr lang="en-GB" sz="1400" b="0" dirty="0">
                          <a:solidFill>
                            <a:srgbClr val="0070C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been many times.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16091"/>
                  </a:ext>
                </a:extLst>
              </a:tr>
              <a:tr h="441425"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He/She/It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_______________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877138"/>
                  </a:ext>
                </a:extLst>
              </a:tr>
            </a:tbl>
          </a:graphicData>
        </a:graphic>
      </p:graphicFrame>
      <p:graphicFrame>
        <p:nvGraphicFramePr>
          <p:cNvPr id="39" name="Table 50">
            <a:extLst>
              <a:ext uri="{FF2B5EF4-FFF2-40B4-BE49-F238E27FC236}">
                <a16:creationId xmlns:a16="http://schemas.microsoft.com/office/drawing/2014/main" id="{4036C8FD-FBC6-4D3F-A126-70F1354A2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85679"/>
              </p:ext>
            </p:extLst>
          </p:nvPr>
        </p:nvGraphicFramePr>
        <p:xfrm>
          <a:off x="440833" y="3571582"/>
          <a:ext cx="5704634" cy="1361882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901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544">
                  <a:extLst>
                    <a:ext uri="{9D8B030D-6E8A-4147-A177-3AD203B41FA5}">
                      <a16:colId xmlns:a16="http://schemas.microsoft.com/office/drawing/2014/main" val="3542211225"/>
                    </a:ext>
                  </a:extLst>
                </a:gridCol>
                <a:gridCol w="1901545">
                  <a:extLst>
                    <a:ext uri="{9D8B030D-6E8A-4147-A177-3AD203B41FA5}">
                      <a16:colId xmlns:a16="http://schemas.microsoft.com/office/drawing/2014/main" val="3847658443"/>
                    </a:ext>
                  </a:extLst>
                </a:gridCol>
              </a:tblGrid>
              <a:tr h="33982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negative 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031"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I/You/We/They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______________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400" b="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4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past participle</a:t>
                      </a:r>
                    </a:p>
                    <a:p>
                      <a:r>
                        <a:rPr lang="en-GB" sz="1400" b="0" dirty="0">
                          <a:solidFill>
                            <a:srgbClr val="0070C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been many times.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16091"/>
                  </a:ext>
                </a:extLst>
              </a:tr>
              <a:tr h="511031"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He/She/It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has not (hasn’t)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877138"/>
                  </a:ext>
                </a:extLst>
              </a:tr>
            </a:tbl>
          </a:graphicData>
        </a:graphic>
      </p:graphicFrame>
      <p:graphicFrame>
        <p:nvGraphicFramePr>
          <p:cNvPr id="40" name="Table 50">
            <a:extLst>
              <a:ext uri="{FF2B5EF4-FFF2-40B4-BE49-F238E27FC236}">
                <a16:creationId xmlns:a16="http://schemas.microsoft.com/office/drawing/2014/main" id="{A20B8B12-3353-4FF0-A49B-E6F772051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570049"/>
              </p:ext>
            </p:extLst>
          </p:nvPr>
        </p:nvGraphicFramePr>
        <p:xfrm>
          <a:off x="6280468" y="2159297"/>
          <a:ext cx="5704636" cy="1147241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288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7892973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3542211225"/>
                    </a:ext>
                  </a:extLst>
                </a:gridCol>
                <a:gridCol w="1926704">
                  <a:extLst>
                    <a:ext uri="{9D8B030D-6E8A-4147-A177-3AD203B41FA5}">
                      <a16:colId xmlns:a16="http://schemas.microsoft.com/office/drawing/2014/main" val="3847658443"/>
                    </a:ext>
                  </a:extLst>
                </a:gridCol>
              </a:tblGrid>
              <a:tr h="176160">
                <a:tc gridSpan="4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questions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367">
                <a:tc rowSpan="2">
                  <a:txBody>
                    <a:bodyPr/>
                    <a:lstStyle/>
                    <a:p>
                      <a:r>
                        <a:rPr lang="en-GB" sz="1400" b="0">
                          <a:latin typeface="Open Sans" charset="0"/>
                          <a:ea typeface="Open Sans" charset="0"/>
                          <a:cs typeface="Open Sans" charset="0"/>
                        </a:rPr>
                        <a:t>(qu</a:t>
                      </a:r>
                      <a:r>
                        <a:rPr lang="en-GB" sz="14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. word)</a:t>
                      </a:r>
                    </a:p>
                    <a:p>
                      <a:r>
                        <a:rPr lang="en-GB" sz="1400" b="0">
                          <a:solidFill>
                            <a:srgbClr val="0070C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(e.g.</a:t>
                      </a:r>
                      <a:r>
                        <a:rPr lang="en-GB" sz="1400" b="0" baseline="0">
                          <a:solidFill>
                            <a:srgbClr val="0070C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GB" sz="1400" b="0" i="1" baseline="0">
                          <a:solidFill>
                            <a:srgbClr val="0070C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</a:t>
                      </a:r>
                      <a:r>
                        <a:rPr lang="en-GB" sz="1400" b="0" i="1">
                          <a:solidFill>
                            <a:srgbClr val="0070C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here</a:t>
                      </a:r>
                      <a:r>
                        <a:rPr lang="en-GB" sz="1400" b="0" dirty="0">
                          <a:solidFill>
                            <a:srgbClr val="0070C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)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Have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I/you/we/they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4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past participle</a:t>
                      </a:r>
                    </a:p>
                    <a:p>
                      <a:r>
                        <a:rPr lang="en-GB" sz="1400" b="0" dirty="0">
                          <a:solidFill>
                            <a:srgbClr val="0070C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been many times?</a:t>
                      </a:r>
                    </a:p>
                    <a:p>
                      <a:endParaRPr lang="en-GB" sz="1400" b="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16091"/>
                  </a:ext>
                </a:extLst>
              </a:tr>
              <a:tr h="384074">
                <a:tc v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Has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latin typeface="Open Sans" charset="0"/>
                          <a:ea typeface="Open Sans" charset="0"/>
                          <a:cs typeface="Open Sans" charset="0"/>
                        </a:rPr>
                        <a:t>____________</a:t>
                      </a:r>
                      <a:endParaRPr lang="en-GB" sz="1600" b="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877138"/>
                  </a:ext>
                </a:extLst>
              </a:tr>
            </a:tbl>
          </a:graphicData>
        </a:graphic>
      </p:graphicFrame>
      <p:graphicFrame>
        <p:nvGraphicFramePr>
          <p:cNvPr id="41" name="Table 50">
            <a:extLst>
              <a:ext uri="{FF2B5EF4-FFF2-40B4-BE49-F238E27FC236}">
                <a16:creationId xmlns:a16="http://schemas.microsoft.com/office/drawing/2014/main" id="{E8AE32BD-CB9C-4B14-9012-570F77642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043693"/>
              </p:ext>
            </p:extLst>
          </p:nvPr>
        </p:nvGraphicFramePr>
        <p:xfrm>
          <a:off x="6280469" y="3600890"/>
          <a:ext cx="5704635" cy="1928494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276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3542211225"/>
                    </a:ext>
                  </a:extLst>
                </a:gridCol>
                <a:gridCol w="2320404">
                  <a:extLst>
                    <a:ext uri="{9D8B030D-6E8A-4147-A177-3AD203B41FA5}">
                      <a16:colId xmlns:a16="http://schemas.microsoft.com/office/drawing/2014/main" val="3602352324"/>
                    </a:ext>
                  </a:extLst>
                </a:gridCol>
              </a:tblGrid>
              <a:tr h="342951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short answers 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246">
                <a:tc rowSpan="2">
                  <a:txBody>
                    <a:bodyPr/>
                    <a:lstStyle/>
                    <a:p>
                      <a:r>
                        <a:rPr lang="en-GB" sz="14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Yes, 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I/you/we/they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have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16091"/>
                  </a:ext>
                </a:extLst>
              </a:tr>
              <a:tr h="3772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he/she/it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_________________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847423"/>
                  </a:ext>
                </a:extLst>
              </a:tr>
              <a:tr h="377246">
                <a:tc rowSpan="2">
                  <a:txBody>
                    <a:bodyPr/>
                    <a:lstStyle/>
                    <a:p>
                      <a:r>
                        <a:rPr lang="en-GB" sz="14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No,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I/you/we/they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have not (haven’t)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877138"/>
                  </a:ext>
                </a:extLst>
              </a:tr>
              <a:tr h="453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he/she/it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_________________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859085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F639A822-3092-4384-BAE4-BFC61CA385D6}"/>
              </a:ext>
            </a:extLst>
          </p:cNvPr>
          <p:cNvSpPr/>
          <p:nvPr/>
        </p:nvSpPr>
        <p:spPr>
          <a:xfrm>
            <a:off x="450600" y="1541436"/>
            <a:ext cx="11341470" cy="395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83FC290-BC20-4277-8108-DE9D98C3F55F}"/>
              </a:ext>
            </a:extLst>
          </p:cNvPr>
          <p:cNvSpPr/>
          <p:nvPr/>
        </p:nvSpPr>
        <p:spPr>
          <a:xfrm>
            <a:off x="11164953" y="1558039"/>
            <a:ext cx="5084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has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12ECD746-0BEF-4BBE-A768-9E7CD286C60B}"/>
              </a:ext>
            </a:extLst>
          </p:cNvPr>
          <p:cNvSpPr/>
          <p:nvPr/>
        </p:nvSpPr>
        <p:spPr>
          <a:xfrm>
            <a:off x="508304" y="1558039"/>
            <a:ext cx="157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past participle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18159F2A-88A9-4085-B334-A2E10FC2329B}"/>
              </a:ext>
            </a:extLst>
          </p:cNvPr>
          <p:cNvSpPr/>
          <p:nvPr/>
        </p:nvSpPr>
        <p:spPr>
          <a:xfrm>
            <a:off x="6998515" y="1554409"/>
            <a:ext cx="19495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have not (haven’t)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57D14E34-9F70-4A0B-9B89-84412DE8B5A9}"/>
              </a:ext>
            </a:extLst>
          </p:cNvPr>
          <p:cNvSpPr/>
          <p:nvPr/>
        </p:nvSpPr>
        <p:spPr>
          <a:xfrm>
            <a:off x="9762633" y="1569681"/>
            <a:ext cx="10631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he/she/it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EED1A46D-AD1E-4D36-A3B4-450D36D25E88}"/>
              </a:ext>
            </a:extLst>
          </p:cNvPr>
          <p:cNvSpPr/>
          <p:nvPr/>
        </p:nvSpPr>
        <p:spPr>
          <a:xfrm>
            <a:off x="2550934" y="1563633"/>
            <a:ext cx="5084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has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B3EF42CA-D05F-4A05-8446-DB494F9BC0E1}"/>
              </a:ext>
            </a:extLst>
          </p:cNvPr>
          <p:cNvSpPr/>
          <p:nvPr/>
        </p:nvSpPr>
        <p:spPr>
          <a:xfrm>
            <a:off x="4082755" y="1560970"/>
            <a:ext cx="1686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has not (hasn’t)</a:t>
            </a:r>
          </a:p>
        </p:txBody>
      </p:sp>
      <p:sp>
        <p:nvSpPr>
          <p:cNvPr id="17" name="Google Shape;65;p15">
            <a:extLst>
              <a:ext uri="{FF2B5EF4-FFF2-40B4-BE49-F238E27FC236}">
                <a16:creationId xmlns:a16="http://schemas.microsoft.com/office/drawing/2014/main" id="{12E09251-0C35-4D63-92B5-A51F67C098E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9852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04166 0.2099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0.0037 L 0.31563 0.1562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-0.3823 0.3469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09518 0.1981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6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05599 0.4016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47825 0.509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" grpId="0" animBg="1"/>
      <p:bldP spid="4" grpId="0"/>
      <p:bldP spid="4" grpId="1"/>
      <p:bldP spid="43" grpId="0"/>
      <p:bldP spid="43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000501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do we make sentences in the present perfect?</a:t>
            </a:r>
          </a:p>
        </p:txBody>
      </p:sp>
      <p:sp>
        <p:nvSpPr>
          <p:cNvPr id="36" name="Rounded Rectangular Callout 29">
            <a:extLst>
              <a:ext uri="{FF2B5EF4-FFF2-40B4-BE49-F238E27FC236}">
                <a16:creationId xmlns:a16="http://schemas.microsoft.com/office/drawing/2014/main" id="{AA88609E-5CDD-4B80-90F4-18D85A442F0B}"/>
              </a:ext>
            </a:extLst>
          </p:cNvPr>
          <p:cNvSpPr/>
          <p:nvPr/>
        </p:nvSpPr>
        <p:spPr>
          <a:xfrm>
            <a:off x="1987808" y="2882704"/>
            <a:ext cx="3843825" cy="1460949"/>
          </a:xfrm>
          <a:prstGeom prst="wedgeRoundRectCallout">
            <a:avLst>
              <a:gd name="adj1" fmla="val -63035"/>
              <a:gd name="adj2" fmla="val 26745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This is an example of the past participle form of a verb. They can be regular (ending in -</a:t>
            </a:r>
            <a:r>
              <a:rPr lang="en-US" sz="1600" i="1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ed</a:t>
            </a:r>
            <a:r>
              <a:rPr lang="en-US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) or irregular. For example: </a:t>
            </a:r>
            <a:r>
              <a:rPr lang="en-US" sz="16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She has </a:t>
            </a:r>
            <a:r>
              <a:rPr lang="en-US" sz="1600" b="1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lived</a:t>
            </a:r>
            <a:r>
              <a:rPr lang="en-US" sz="16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here before. They have </a:t>
            </a:r>
            <a:r>
              <a:rPr lang="en-US" sz="1600" b="1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eaten</a:t>
            </a:r>
            <a:r>
              <a:rPr lang="en-US" sz="16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all the biscuits.</a:t>
            </a:r>
            <a:endParaRPr lang="en-US" sz="16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" name="Picture 34">
            <a:extLst>
              <a:ext uri="{FF2B5EF4-FFF2-40B4-BE49-F238E27FC236}">
                <a16:creationId xmlns:a16="http://schemas.microsoft.com/office/drawing/2014/main" id="{509A6024-0BE3-447C-8BF3-FFE5D9F76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0" y="2996175"/>
            <a:ext cx="1147569" cy="1147569"/>
          </a:xfrm>
          <a:prstGeom prst="rect">
            <a:avLst/>
          </a:prstGeom>
        </p:spPr>
      </p:pic>
      <p:graphicFrame>
        <p:nvGraphicFramePr>
          <p:cNvPr id="38" name="Table 50">
            <a:extLst>
              <a:ext uri="{FF2B5EF4-FFF2-40B4-BE49-F238E27FC236}">
                <a16:creationId xmlns:a16="http://schemas.microsoft.com/office/drawing/2014/main" id="{07FC072E-45E5-4BF6-9CFB-B120E1A8A3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783435"/>
              </p:ext>
            </p:extLst>
          </p:nvPr>
        </p:nvGraphicFramePr>
        <p:xfrm>
          <a:off x="450600" y="1663997"/>
          <a:ext cx="5704634" cy="1147241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901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544">
                  <a:extLst>
                    <a:ext uri="{9D8B030D-6E8A-4147-A177-3AD203B41FA5}">
                      <a16:colId xmlns:a16="http://schemas.microsoft.com/office/drawing/2014/main" val="3542211225"/>
                    </a:ext>
                  </a:extLst>
                </a:gridCol>
                <a:gridCol w="1901545">
                  <a:extLst>
                    <a:ext uri="{9D8B030D-6E8A-4147-A177-3AD203B41FA5}">
                      <a16:colId xmlns:a16="http://schemas.microsoft.com/office/drawing/2014/main" val="3847658443"/>
                    </a:ext>
                  </a:extLst>
                </a:gridCol>
              </a:tblGrid>
              <a:tr h="17616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positive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367"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I/You/We/They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have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600" b="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past participle</a:t>
                      </a:r>
                    </a:p>
                    <a:p>
                      <a:r>
                        <a:rPr lang="en-GB" sz="1600" b="0" dirty="0">
                          <a:solidFill>
                            <a:srgbClr val="0070C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been many times.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16091"/>
                  </a:ext>
                </a:extLst>
              </a:tr>
              <a:tr h="384074"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He/She/It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has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877138"/>
                  </a:ext>
                </a:extLst>
              </a:tr>
            </a:tbl>
          </a:graphicData>
        </a:graphic>
      </p:graphicFrame>
      <p:graphicFrame>
        <p:nvGraphicFramePr>
          <p:cNvPr id="39" name="Table 50">
            <a:extLst>
              <a:ext uri="{FF2B5EF4-FFF2-40B4-BE49-F238E27FC236}">
                <a16:creationId xmlns:a16="http://schemas.microsoft.com/office/drawing/2014/main" id="{4036C8FD-FBC6-4D3F-A126-70F1354A2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098637"/>
              </p:ext>
            </p:extLst>
          </p:nvPr>
        </p:nvGraphicFramePr>
        <p:xfrm>
          <a:off x="450600" y="4421086"/>
          <a:ext cx="5704634" cy="1221534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721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990">
                  <a:extLst>
                    <a:ext uri="{9D8B030D-6E8A-4147-A177-3AD203B41FA5}">
                      <a16:colId xmlns:a16="http://schemas.microsoft.com/office/drawing/2014/main" val="3542211225"/>
                    </a:ext>
                  </a:extLst>
                </a:gridCol>
                <a:gridCol w="1901545">
                  <a:extLst>
                    <a:ext uri="{9D8B030D-6E8A-4147-A177-3AD203B41FA5}">
                      <a16:colId xmlns:a16="http://schemas.microsoft.com/office/drawing/2014/main" val="3847658443"/>
                    </a:ext>
                  </a:extLst>
                </a:gridCol>
              </a:tblGrid>
              <a:tr h="17616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negative 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367"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I/You/We/They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have not (haven’t)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sz="1600" b="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  <a:p>
                      <a:r>
                        <a:rPr lang="en-GB" sz="16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past participle</a:t>
                      </a:r>
                    </a:p>
                    <a:p>
                      <a:r>
                        <a:rPr lang="en-GB" sz="1600" b="0" dirty="0">
                          <a:solidFill>
                            <a:srgbClr val="0070C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been many times.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16091"/>
                  </a:ext>
                </a:extLst>
              </a:tr>
              <a:tr h="458367"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He/She/It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has not (hasn’t)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877138"/>
                  </a:ext>
                </a:extLst>
              </a:tr>
            </a:tbl>
          </a:graphicData>
        </a:graphic>
      </p:graphicFrame>
      <p:graphicFrame>
        <p:nvGraphicFramePr>
          <p:cNvPr id="40" name="Table 50">
            <a:extLst>
              <a:ext uri="{FF2B5EF4-FFF2-40B4-BE49-F238E27FC236}">
                <a16:creationId xmlns:a16="http://schemas.microsoft.com/office/drawing/2014/main" id="{A20B8B12-3353-4FF0-A49B-E6F772051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807469"/>
              </p:ext>
            </p:extLst>
          </p:nvPr>
        </p:nvGraphicFramePr>
        <p:xfrm>
          <a:off x="6280468" y="1663997"/>
          <a:ext cx="5704636" cy="1343256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288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7892973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3542211225"/>
                    </a:ext>
                  </a:extLst>
                </a:gridCol>
                <a:gridCol w="1926704">
                  <a:extLst>
                    <a:ext uri="{9D8B030D-6E8A-4147-A177-3AD203B41FA5}">
                      <a16:colId xmlns:a16="http://schemas.microsoft.com/office/drawing/2014/main" val="3847658443"/>
                    </a:ext>
                  </a:extLst>
                </a:gridCol>
              </a:tblGrid>
              <a:tr h="296702">
                <a:tc gridSpan="4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questions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558">
                <a:tc rowSpan="2">
                  <a:txBody>
                    <a:bodyPr/>
                    <a:lstStyle/>
                    <a:p>
                      <a:r>
                        <a:rPr lang="en-GB" sz="16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(qu. word)</a:t>
                      </a:r>
                    </a:p>
                    <a:p>
                      <a:r>
                        <a:rPr lang="en-GB" sz="1600" b="0" dirty="0">
                          <a:solidFill>
                            <a:srgbClr val="0070C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(e.g. where)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have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I/you/we/they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6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past participle</a:t>
                      </a:r>
                    </a:p>
                    <a:p>
                      <a:r>
                        <a:rPr lang="en-GB" sz="1600" b="0" dirty="0">
                          <a:solidFill>
                            <a:srgbClr val="0070C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been many times?</a:t>
                      </a:r>
                    </a:p>
                    <a:p>
                      <a:endParaRPr lang="en-GB" sz="1600" b="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16091"/>
                  </a:ext>
                </a:extLst>
              </a:tr>
              <a:tr h="624898">
                <a:tc v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has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he/she/it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877138"/>
                  </a:ext>
                </a:extLst>
              </a:tr>
            </a:tbl>
          </a:graphicData>
        </a:graphic>
      </p:graphicFrame>
      <p:graphicFrame>
        <p:nvGraphicFramePr>
          <p:cNvPr id="41" name="Table 50">
            <a:extLst>
              <a:ext uri="{FF2B5EF4-FFF2-40B4-BE49-F238E27FC236}">
                <a16:creationId xmlns:a16="http://schemas.microsoft.com/office/drawing/2014/main" id="{E8AE32BD-CB9C-4B14-9012-570F77642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137926"/>
              </p:ext>
            </p:extLst>
          </p:nvPr>
        </p:nvGraphicFramePr>
        <p:xfrm>
          <a:off x="6280469" y="3056745"/>
          <a:ext cx="5704635" cy="1645920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1276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3542211225"/>
                    </a:ext>
                  </a:extLst>
                </a:gridCol>
                <a:gridCol w="2320404">
                  <a:extLst>
                    <a:ext uri="{9D8B030D-6E8A-4147-A177-3AD203B41FA5}">
                      <a16:colId xmlns:a16="http://schemas.microsoft.com/office/drawing/2014/main" val="3602352324"/>
                    </a:ext>
                  </a:extLst>
                </a:gridCol>
              </a:tblGrid>
              <a:tr h="17616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short answers 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184">
                <a:tc rowSpan="2">
                  <a:txBody>
                    <a:bodyPr/>
                    <a:lstStyle/>
                    <a:p>
                      <a:r>
                        <a:rPr lang="en-GB" sz="16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Yes, 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I/you/we/they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have.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16091"/>
                  </a:ext>
                </a:extLst>
              </a:tr>
              <a:tr h="229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he/she/it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has.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847423"/>
                  </a:ext>
                </a:extLst>
              </a:tr>
              <a:tr h="229184">
                <a:tc rowSpan="2">
                  <a:txBody>
                    <a:bodyPr/>
                    <a:lstStyle/>
                    <a:p>
                      <a:r>
                        <a:rPr lang="en-GB" sz="16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No,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I/you/we/they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have not (haven’t).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877138"/>
                  </a:ext>
                </a:extLst>
              </a:tr>
              <a:tr h="229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he/she/it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has not (hasn’t).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859085"/>
                  </a:ext>
                </a:extLst>
              </a:tr>
            </a:tbl>
          </a:graphicData>
        </a:graphic>
      </p:graphicFrame>
      <p:sp>
        <p:nvSpPr>
          <p:cNvPr id="18" name="Arc 77">
            <a:extLst>
              <a:ext uri="{FF2B5EF4-FFF2-40B4-BE49-F238E27FC236}">
                <a16:creationId xmlns:a16="http://schemas.microsoft.com/office/drawing/2014/main" id="{312BDFA3-0B68-4EBE-87CD-BA6A133F6540}"/>
              </a:ext>
            </a:extLst>
          </p:cNvPr>
          <p:cNvSpPr/>
          <p:nvPr/>
        </p:nvSpPr>
        <p:spPr>
          <a:xfrm rot="14062134" flipH="1" flipV="1">
            <a:off x="4046455" y="1976387"/>
            <a:ext cx="1671659" cy="2242311"/>
          </a:xfrm>
          <a:prstGeom prst="arc">
            <a:avLst>
              <a:gd name="adj1" fmla="val 7904317"/>
              <a:gd name="adj2" fmla="val 10388445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9" name="Rounded Rectangular Callout 29">
            <a:extLst>
              <a:ext uri="{FF2B5EF4-FFF2-40B4-BE49-F238E27FC236}">
                <a16:creationId xmlns:a16="http://schemas.microsoft.com/office/drawing/2014/main" id="{720FE74F-641C-4CB8-9781-9FC561574344}"/>
              </a:ext>
            </a:extLst>
          </p:cNvPr>
          <p:cNvSpPr/>
          <p:nvPr/>
        </p:nvSpPr>
        <p:spPr>
          <a:xfrm>
            <a:off x="6385707" y="4927930"/>
            <a:ext cx="2618593" cy="1114339"/>
          </a:xfrm>
          <a:prstGeom prst="wedgeRoundRectCallout">
            <a:avLst>
              <a:gd name="adj1" fmla="val -51695"/>
              <a:gd name="adj2" fmla="val -65316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We usually use the contractions, especially when speaking or in less formal writing.</a:t>
            </a:r>
          </a:p>
        </p:txBody>
      </p:sp>
      <p:sp>
        <p:nvSpPr>
          <p:cNvPr id="20" name="Pentagon 2">
            <a:extLst>
              <a:ext uri="{FF2B5EF4-FFF2-40B4-BE49-F238E27FC236}">
                <a16:creationId xmlns:a16="http://schemas.microsoft.com/office/drawing/2014/main" id="{6CF41E5D-E854-490E-A95F-DAA7D60ED1A4}"/>
              </a:ext>
            </a:extLst>
          </p:cNvPr>
          <p:cNvSpPr/>
          <p:nvPr/>
        </p:nvSpPr>
        <p:spPr>
          <a:xfrm>
            <a:off x="9234773" y="5453770"/>
            <a:ext cx="2791327" cy="1117385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Adverbs of time…</a:t>
            </a:r>
          </a:p>
        </p:txBody>
      </p:sp>
      <p:sp>
        <p:nvSpPr>
          <p:cNvPr id="14" name="Google Shape;65;p15">
            <a:extLst>
              <a:ext uri="{FF2B5EF4-FFF2-40B4-BE49-F238E27FC236}">
                <a16:creationId xmlns:a16="http://schemas.microsoft.com/office/drawing/2014/main" id="{8ABE96A8-7881-4F0B-9BC2-5348BE4C9D7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1772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000501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Adverbs of time with the present perfect</a:t>
            </a:r>
            <a:endParaRPr lang="en-US"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5" y="4756901"/>
            <a:ext cx="1147569" cy="1147569"/>
          </a:xfrm>
          <a:prstGeom prst="rect">
            <a:avLst/>
          </a:prstGeom>
        </p:spPr>
      </p:pic>
      <p:graphicFrame>
        <p:nvGraphicFramePr>
          <p:cNvPr id="18" name="Table 50">
            <a:extLst>
              <a:ext uri="{FF2B5EF4-FFF2-40B4-BE49-F238E27FC236}">
                <a16:creationId xmlns:a16="http://schemas.microsoft.com/office/drawing/2014/main" id="{285AFA70-F88F-4DD8-B62D-DC33B1DCE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909915"/>
              </p:ext>
            </p:extLst>
          </p:nvPr>
        </p:nvGraphicFramePr>
        <p:xfrm>
          <a:off x="450600" y="974119"/>
          <a:ext cx="11131800" cy="1215256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371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0600">
                  <a:extLst>
                    <a:ext uri="{9D8B030D-6E8A-4147-A177-3AD203B41FA5}">
                      <a16:colId xmlns:a16="http://schemas.microsoft.com/office/drawing/2014/main" val="3363722217"/>
                    </a:ext>
                  </a:extLst>
                </a:gridCol>
              </a:tblGrid>
              <a:tr h="41833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for recent past events when no specific time is mentioned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to emphasise an action was completed in the past without mentioning when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to ask about general past experiences any time up to now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096"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16091"/>
                  </a:ext>
                </a:extLst>
              </a:tr>
            </a:tbl>
          </a:graphicData>
        </a:graphic>
      </p:graphicFrame>
      <p:sp>
        <p:nvSpPr>
          <p:cNvPr id="91" name="Rounded Rectangular Callout 29">
            <a:extLst>
              <a:ext uri="{FF2B5EF4-FFF2-40B4-BE49-F238E27FC236}">
                <a16:creationId xmlns:a16="http://schemas.microsoft.com/office/drawing/2014/main" id="{8808132A-AAF1-4B92-B341-8266315E0B28}"/>
              </a:ext>
            </a:extLst>
          </p:cNvPr>
          <p:cNvSpPr/>
          <p:nvPr/>
        </p:nvSpPr>
        <p:spPr>
          <a:xfrm>
            <a:off x="1953104" y="4308137"/>
            <a:ext cx="3533553" cy="1064513"/>
          </a:xfrm>
          <a:prstGeom prst="wedgeRoundRectCallout">
            <a:avLst>
              <a:gd name="adj1" fmla="val -59290"/>
              <a:gd name="adj2" fmla="val 46455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Look at the different examples with highlighted adverbs of time. Match them to the uses in the table.</a:t>
            </a:r>
          </a:p>
        </p:txBody>
      </p:sp>
      <p:graphicFrame>
        <p:nvGraphicFramePr>
          <p:cNvPr id="36" name="Table 50">
            <a:extLst>
              <a:ext uri="{FF2B5EF4-FFF2-40B4-BE49-F238E27FC236}">
                <a16:creationId xmlns:a16="http://schemas.microsoft.com/office/drawing/2014/main" id="{6CC5A3BA-C773-423A-9403-D94D86D94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974318"/>
              </p:ext>
            </p:extLst>
          </p:nvPr>
        </p:nvGraphicFramePr>
        <p:xfrm>
          <a:off x="437900" y="2389389"/>
          <a:ext cx="11131800" cy="1428616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370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8700">
                  <a:extLst>
                    <a:ext uri="{9D8B030D-6E8A-4147-A177-3AD203B41FA5}">
                      <a16:colId xmlns:a16="http://schemas.microsoft.com/office/drawing/2014/main" val="3363722217"/>
                    </a:ext>
                  </a:extLst>
                </a:gridCol>
              </a:tblGrid>
              <a:tr h="41833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used to replace </a:t>
                      </a:r>
                      <a:r>
                        <a:rPr lang="en-GB" sz="1400" b="1" i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not</a:t>
                      </a:r>
                      <a:r>
                        <a:rPr lang="en-GB" sz="1400" b="1" i="0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when talking about general past experiences any time </a:t>
                      </a:r>
                    </a:p>
                    <a:p>
                      <a:pPr algn="ctr"/>
                      <a:r>
                        <a:rPr lang="en-GB" sz="1400" b="1" i="0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up to now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to mention a period of time when emphasising the duration of an action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to mention a specific time in the past when emphasising the duration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of an action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096"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16091"/>
                  </a:ext>
                </a:extLst>
              </a:tr>
            </a:tbl>
          </a:graphicData>
        </a:graphic>
      </p:graphicFrame>
      <p:sp>
        <p:nvSpPr>
          <p:cNvPr id="37" name="Rectángulo 36">
            <a:extLst>
              <a:ext uri="{FF2B5EF4-FFF2-40B4-BE49-F238E27FC236}">
                <a16:creationId xmlns:a16="http://schemas.microsoft.com/office/drawing/2014/main" id="{8CAE8DEE-D4A1-41F1-B9D2-4A5DA88FA120}"/>
              </a:ext>
            </a:extLst>
          </p:cNvPr>
          <p:cNvSpPr/>
          <p:nvPr/>
        </p:nvSpPr>
        <p:spPr>
          <a:xfrm>
            <a:off x="5585238" y="3941648"/>
            <a:ext cx="30700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I’ve taught here </a:t>
            </a:r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for</a:t>
            </a:r>
            <a:r>
              <a:rPr lang="en-GB" sz="16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 three years.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A06241F6-6570-40EE-B4A2-405956C34FD2}"/>
              </a:ext>
            </a:extLst>
          </p:cNvPr>
          <p:cNvSpPr/>
          <p:nvPr/>
        </p:nvSpPr>
        <p:spPr>
          <a:xfrm>
            <a:off x="5722513" y="4753171"/>
            <a:ext cx="3137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Tina has </a:t>
            </a:r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just</a:t>
            </a:r>
            <a:r>
              <a:rPr lang="en-GB" sz="16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 finished university.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5D5063BC-CA2C-401D-A350-534243B02006}"/>
              </a:ext>
            </a:extLst>
          </p:cNvPr>
          <p:cNvSpPr/>
          <p:nvPr/>
        </p:nvSpPr>
        <p:spPr>
          <a:xfrm>
            <a:off x="5722514" y="5268996"/>
            <a:ext cx="2981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They’ve lived in that house </a:t>
            </a:r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since</a:t>
            </a:r>
            <a:r>
              <a:rPr lang="en-GB" sz="16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 2007.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EF6E09AD-3405-42DB-ADA0-4A639A33D10D}"/>
              </a:ext>
            </a:extLst>
          </p:cNvPr>
          <p:cNvSpPr/>
          <p:nvPr/>
        </p:nvSpPr>
        <p:spPr>
          <a:xfrm>
            <a:off x="8952290" y="3887966"/>
            <a:ext cx="3044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Have your parents </a:t>
            </a:r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ever</a:t>
            </a:r>
            <a:r>
              <a:rPr lang="en-GB" sz="16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 travelled abroad?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51D5C974-13DC-4DF8-900A-F0EF4B6945F8}"/>
              </a:ext>
            </a:extLst>
          </p:cNvPr>
          <p:cNvSpPr/>
          <p:nvPr/>
        </p:nvSpPr>
        <p:spPr>
          <a:xfrm>
            <a:off x="8952290" y="5330685"/>
            <a:ext cx="30834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My teacher has </a:t>
            </a:r>
            <a:r>
              <a:rPr lang="en-GB" sz="1600" b="1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already</a:t>
            </a:r>
            <a:r>
              <a:rPr lang="en-GB" sz="160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corrected the exams.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757A2709-5AC6-4A6F-B2D3-D00F899E5774}"/>
              </a:ext>
            </a:extLst>
          </p:cNvPr>
          <p:cNvSpPr/>
          <p:nvPr/>
        </p:nvSpPr>
        <p:spPr>
          <a:xfrm>
            <a:off x="8952290" y="4742400"/>
            <a:ext cx="31630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James has </a:t>
            </a:r>
            <a:r>
              <a:rPr lang="en-GB" sz="16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never</a:t>
            </a:r>
            <a:r>
              <a:rPr lang="en-GB" sz="1600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 been to Paris.</a:t>
            </a:r>
          </a:p>
        </p:txBody>
      </p:sp>
      <p:sp>
        <p:nvSpPr>
          <p:cNvPr id="15" name="Google Shape;65;p15">
            <a:extLst>
              <a:ext uri="{FF2B5EF4-FFF2-40B4-BE49-F238E27FC236}">
                <a16:creationId xmlns:a16="http://schemas.microsoft.com/office/drawing/2014/main" id="{13EA8120-0015-44EA-AF6A-FC93D9527E2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8278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-0.41341 -0.4655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7" y="-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9 0.00416 L -0.37917 -0.5546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9" y="-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-0.07291 -0.3453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-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68164 -0.2143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89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625 L -0.11158 -0.0997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6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0.19427 -0.3108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000501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Adverbs of time with the present perfect</a:t>
            </a:r>
            <a:endParaRPr lang="en-US"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0" y="2281247"/>
            <a:ext cx="1147569" cy="1147569"/>
          </a:xfrm>
          <a:prstGeom prst="rect">
            <a:avLst/>
          </a:prstGeom>
        </p:spPr>
      </p:pic>
      <p:graphicFrame>
        <p:nvGraphicFramePr>
          <p:cNvPr id="18" name="Table 50">
            <a:extLst>
              <a:ext uri="{FF2B5EF4-FFF2-40B4-BE49-F238E27FC236}">
                <a16:creationId xmlns:a16="http://schemas.microsoft.com/office/drawing/2014/main" id="{285AFA70-F88F-4DD8-B62D-DC33B1DCE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10897"/>
              </p:ext>
            </p:extLst>
          </p:nvPr>
        </p:nvGraphicFramePr>
        <p:xfrm>
          <a:off x="450600" y="974119"/>
          <a:ext cx="11131800" cy="1215256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371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0600">
                  <a:extLst>
                    <a:ext uri="{9D8B030D-6E8A-4147-A177-3AD203B41FA5}">
                      <a16:colId xmlns:a16="http://schemas.microsoft.com/office/drawing/2014/main" val="3363722217"/>
                    </a:ext>
                  </a:extLst>
                </a:gridCol>
              </a:tblGrid>
              <a:tr h="41833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for recent past events when no specific time is mentioned.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to emphasise an action was completed in the past without mentioning when.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to ask about general past experiences any time up to now.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Tina has 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just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finished university.</a:t>
                      </a: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My teacher has 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already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corrected </a:t>
                      </a:r>
                    </a:p>
                    <a:p>
                      <a:r>
                        <a:rPr lang="en-GB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the exams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Have your parents 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ever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travelled abroad?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16091"/>
                  </a:ext>
                </a:extLst>
              </a:tr>
            </a:tbl>
          </a:graphicData>
        </a:graphic>
      </p:graphicFrame>
      <p:sp>
        <p:nvSpPr>
          <p:cNvPr id="91" name="Rounded Rectangular Callout 29">
            <a:extLst>
              <a:ext uri="{FF2B5EF4-FFF2-40B4-BE49-F238E27FC236}">
                <a16:creationId xmlns:a16="http://schemas.microsoft.com/office/drawing/2014/main" id="{8808132A-AAF1-4B92-B341-8266315E0B28}"/>
              </a:ext>
            </a:extLst>
          </p:cNvPr>
          <p:cNvSpPr/>
          <p:nvPr/>
        </p:nvSpPr>
        <p:spPr>
          <a:xfrm>
            <a:off x="10022796" y="2322774"/>
            <a:ext cx="1718604" cy="1064513"/>
          </a:xfrm>
          <a:prstGeom prst="wedgeRoundRectCallout">
            <a:avLst>
              <a:gd name="adj1" fmla="val -62564"/>
              <a:gd name="adj2" fmla="val -39443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In this context, we use </a:t>
            </a:r>
            <a:r>
              <a:rPr lang="en-US" sz="16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ever</a:t>
            </a:r>
            <a:r>
              <a:rPr lang="en-US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in questions.</a:t>
            </a:r>
          </a:p>
        </p:txBody>
      </p:sp>
      <p:graphicFrame>
        <p:nvGraphicFramePr>
          <p:cNvPr id="36" name="Table 50">
            <a:extLst>
              <a:ext uri="{FF2B5EF4-FFF2-40B4-BE49-F238E27FC236}">
                <a16:creationId xmlns:a16="http://schemas.microsoft.com/office/drawing/2014/main" id="{6CC5A3BA-C773-423A-9403-D94D86D94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031264"/>
              </p:ext>
            </p:extLst>
          </p:nvPr>
        </p:nvGraphicFramePr>
        <p:xfrm>
          <a:off x="450600" y="3471843"/>
          <a:ext cx="11131800" cy="1428616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370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8700">
                  <a:extLst>
                    <a:ext uri="{9D8B030D-6E8A-4147-A177-3AD203B41FA5}">
                      <a16:colId xmlns:a16="http://schemas.microsoft.com/office/drawing/2014/main" val="3363722217"/>
                    </a:ext>
                  </a:extLst>
                </a:gridCol>
              </a:tblGrid>
              <a:tr h="41833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used to replace </a:t>
                      </a:r>
                      <a:r>
                        <a:rPr lang="en-GB" sz="1400" b="1" i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not</a:t>
                      </a:r>
                      <a:r>
                        <a:rPr lang="en-GB" sz="1400" b="1" i="0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when talking about general past experiences any time </a:t>
                      </a:r>
                    </a:p>
                    <a:p>
                      <a:pPr algn="ctr"/>
                      <a:r>
                        <a:rPr lang="en-GB" sz="1400" b="1" i="0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up to now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to mention a period of time when emphasising the duration of an action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to mention a specific time in the past when emphasising the duration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of an action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096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James has 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never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been to Paris.</a:t>
                      </a:r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I’ve taught here 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for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three years.</a:t>
                      </a:r>
                    </a:p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They’ve lived in that house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since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2007.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16091"/>
                  </a:ext>
                </a:extLst>
              </a:tr>
            </a:tbl>
          </a:graphicData>
        </a:graphic>
      </p:graphicFrame>
      <p:sp>
        <p:nvSpPr>
          <p:cNvPr id="14" name="Rounded Rectangular Callout 29">
            <a:extLst>
              <a:ext uri="{FF2B5EF4-FFF2-40B4-BE49-F238E27FC236}">
                <a16:creationId xmlns:a16="http://schemas.microsoft.com/office/drawing/2014/main" id="{38B49C1B-30A9-4F9B-BE97-2576CF6E48F7}"/>
              </a:ext>
            </a:extLst>
          </p:cNvPr>
          <p:cNvSpPr/>
          <p:nvPr/>
        </p:nvSpPr>
        <p:spPr>
          <a:xfrm>
            <a:off x="1959664" y="2272798"/>
            <a:ext cx="2724878" cy="1064513"/>
          </a:xfrm>
          <a:prstGeom prst="wedgeRoundRectCallout">
            <a:avLst>
              <a:gd name="adj1" fmla="val -60927"/>
              <a:gd name="adj2" fmla="val -15656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We cannot use </a:t>
            </a:r>
            <a:r>
              <a:rPr lang="en-US" sz="16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not</a:t>
            </a:r>
            <a:r>
              <a:rPr lang="en-US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-US" sz="16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never</a:t>
            </a:r>
            <a:r>
              <a:rPr lang="en-US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in the same sentence as it would create a double negative.</a:t>
            </a:r>
          </a:p>
        </p:txBody>
      </p:sp>
      <p:sp>
        <p:nvSpPr>
          <p:cNvPr id="15" name="Arc 77">
            <a:extLst>
              <a:ext uri="{FF2B5EF4-FFF2-40B4-BE49-F238E27FC236}">
                <a16:creationId xmlns:a16="http://schemas.microsoft.com/office/drawing/2014/main" id="{E13C4B61-2DF2-479E-95D8-17531FD52218}"/>
              </a:ext>
            </a:extLst>
          </p:cNvPr>
          <p:cNvSpPr/>
          <p:nvPr/>
        </p:nvSpPr>
        <p:spPr>
          <a:xfrm rot="15111375">
            <a:off x="1955313" y="2486639"/>
            <a:ext cx="1901297" cy="2614669"/>
          </a:xfrm>
          <a:prstGeom prst="arc">
            <a:avLst>
              <a:gd name="adj1" fmla="val 5041507"/>
              <a:gd name="adj2" fmla="val 14928032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6" name="Arc 77">
            <a:extLst>
              <a:ext uri="{FF2B5EF4-FFF2-40B4-BE49-F238E27FC236}">
                <a16:creationId xmlns:a16="http://schemas.microsoft.com/office/drawing/2014/main" id="{1B1B1279-055A-4ABB-9A14-380B5F1EADE4}"/>
              </a:ext>
            </a:extLst>
          </p:cNvPr>
          <p:cNvSpPr/>
          <p:nvPr/>
        </p:nvSpPr>
        <p:spPr>
          <a:xfrm rot="6940987" flipH="1" flipV="1">
            <a:off x="9815270" y="236566"/>
            <a:ext cx="2133657" cy="2242311"/>
          </a:xfrm>
          <a:prstGeom prst="arc">
            <a:avLst>
              <a:gd name="adj1" fmla="val 10412381"/>
              <a:gd name="adj2" fmla="val 13046836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7" name="Rounded Rectangular Callout 29">
            <a:extLst>
              <a:ext uri="{FF2B5EF4-FFF2-40B4-BE49-F238E27FC236}">
                <a16:creationId xmlns:a16="http://schemas.microsoft.com/office/drawing/2014/main" id="{FFAC6F67-47B4-4FF3-A643-0F051789A096}"/>
              </a:ext>
            </a:extLst>
          </p:cNvPr>
          <p:cNvSpPr/>
          <p:nvPr/>
        </p:nvSpPr>
        <p:spPr>
          <a:xfrm>
            <a:off x="597224" y="4935237"/>
            <a:ext cx="5353409" cy="1291041"/>
          </a:xfrm>
          <a:prstGeom prst="wedgeRoundRectCallout">
            <a:avLst>
              <a:gd name="adj1" fmla="val -53085"/>
              <a:gd name="adj2" fmla="val -40349"/>
              <a:gd name="adj3" fmla="val 16667"/>
            </a:avLst>
          </a:prstGeom>
          <a:solidFill>
            <a:srgbClr val="F49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The adverbs </a:t>
            </a:r>
            <a:r>
              <a:rPr lang="en-US" sz="16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just, already, ever </a:t>
            </a:r>
            <a:r>
              <a:rPr lang="en-US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lang="en-US" sz="16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never</a:t>
            </a:r>
            <a:r>
              <a:rPr lang="en-US" sz="16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come directly before the main verb (the past participle). Look…</a:t>
            </a:r>
          </a:p>
          <a:p>
            <a:pPr lvl="0" algn="ctr">
              <a:buSzPct val="25000"/>
            </a:pPr>
            <a:r>
              <a:rPr lang="en-US" sz="16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Tina has </a:t>
            </a:r>
            <a:r>
              <a:rPr lang="en-US" sz="1600" b="1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just</a:t>
            </a:r>
            <a:r>
              <a:rPr lang="en-US" sz="16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finished university.</a:t>
            </a:r>
          </a:p>
          <a:p>
            <a:pPr lvl="0" algn="ctr">
              <a:buSzPct val="25000"/>
            </a:pPr>
            <a:endParaRPr lang="en-US" sz="1600" i="1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Flecha: curvada hacia arriba 2">
            <a:extLst>
              <a:ext uri="{FF2B5EF4-FFF2-40B4-BE49-F238E27FC236}">
                <a16:creationId xmlns:a16="http://schemas.microsoft.com/office/drawing/2014/main" id="{9A40E091-C7E6-49FE-921A-2A45F7D19ED9}"/>
              </a:ext>
            </a:extLst>
          </p:cNvPr>
          <p:cNvSpPr/>
          <p:nvPr/>
        </p:nvSpPr>
        <p:spPr>
          <a:xfrm flipH="1">
            <a:off x="2754709" y="5917551"/>
            <a:ext cx="567394" cy="196948"/>
          </a:xfrm>
          <a:prstGeom prst="curved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Pentagon 2">
            <a:extLst>
              <a:ext uri="{FF2B5EF4-FFF2-40B4-BE49-F238E27FC236}">
                <a16:creationId xmlns:a16="http://schemas.microsoft.com/office/drawing/2014/main" id="{F2B0BDC0-616A-41F2-B4AA-836481F42009}"/>
              </a:ext>
            </a:extLst>
          </p:cNvPr>
          <p:cNvSpPr/>
          <p:nvPr/>
        </p:nvSpPr>
        <p:spPr>
          <a:xfrm>
            <a:off x="8903368" y="5226518"/>
            <a:ext cx="2791327" cy="1117385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Let’s </a:t>
            </a:r>
            <a:r>
              <a:rPr lang="en-US" sz="1600" dirty="0" err="1">
                <a:latin typeface="Open Sans"/>
                <a:ea typeface="Open Sans"/>
                <a:cs typeface="Open Sans"/>
                <a:sym typeface="Open Sans"/>
              </a:rPr>
              <a:t>practise</a:t>
            </a: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!</a:t>
            </a:r>
          </a:p>
        </p:txBody>
      </p:sp>
      <p:sp>
        <p:nvSpPr>
          <p:cNvPr id="21" name="Google Shape;65;p15">
            <a:extLst>
              <a:ext uri="{FF2B5EF4-FFF2-40B4-BE49-F238E27FC236}">
                <a16:creationId xmlns:a16="http://schemas.microsoft.com/office/drawing/2014/main" id="{DD25DBEF-B5D6-4E57-BCCB-8DD4868BA93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9326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14" grpId="0" animBg="1"/>
      <p:bldP spid="15" grpId="0" animBg="1"/>
      <p:bldP spid="16" grpId="0" animBg="1"/>
      <p:bldP spid="17" grpId="0" animBg="1"/>
      <p:bldP spid="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/>
        </p:nvSpPr>
        <p:spPr>
          <a:xfrm>
            <a:off x="819783" y="4201121"/>
            <a:ext cx="10058400" cy="48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Font typeface="Noto Sans Symbols"/>
              <a:buNone/>
            </a:pPr>
            <a:endParaRPr sz="1600" i="1" dirty="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514983" y="4795880"/>
            <a:ext cx="10058400" cy="48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ct val="25000"/>
              <a:buFont typeface="Noto Sans Symbols"/>
              <a:buNone/>
            </a:pPr>
            <a:endParaRPr sz="1600" i="1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551" y="1338842"/>
            <a:ext cx="114299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pPr marL="342900" indent="-342900">
              <a:buAutoNum type="arabicPeriod"/>
            </a:pPr>
            <a:r>
              <a:rPr lang="en-GB" sz="1600" i="1" dirty="0"/>
              <a:t>Have ever you/</a:t>
            </a:r>
            <a:r>
              <a:rPr lang="en-US" sz="1600" i="1" dirty="0"/>
              <a:t>Have you ever</a:t>
            </a:r>
            <a:r>
              <a:rPr lang="en-US" sz="1600" dirty="0"/>
              <a:t> been swimming at night?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/>
              <a:t>My best friend and her dad </a:t>
            </a:r>
            <a:r>
              <a:rPr lang="en-US" sz="1600" i="1" dirty="0"/>
              <a:t>have just finished/has just finished</a:t>
            </a:r>
            <a:r>
              <a:rPr lang="en-US" sz="1600" dirty="0"/>
              <a:t> a pottery course.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/>
              <a:t>Where </a:t>
            </a:r>
            <a:r>
              <a:rPr lang="en-US" sz="1600" i="1" dirty="0"/>
              <a:t>you have been/have you been? </a:t>
            </a:r>
            <a:r>
              <a:rPr lang="en-US" sz="1600" dirty="0"/>
              <a:t>I </a:t>
            </a:r>
            <a:r>
              <a:rPr lang="en-US" sz="1600" i="1" dirty="0"/>
              <a:t>cook/have cooked</a:t>
            </a:r>
            <a:r>
              <a:rPr lang="en-US" sz="1600" dirty="0"/>
              <a:t> dinner and now it’s cold!</a:t>
            </a:r>
          </a:p>
          <a:p>
            <a:pPr marL="342900" indent="-342900">
              <a:buAutoNum type="arabicPeriod"/>
            </a:pPr>
            <a:endParaRPr lang="en-US" sz="1600" i="1" dirty="0"/>
          </a:p>
          <a:p>
            <a:pPr marL="342900" indent="-342900">
              <a:buAutoNum type="arabicPeriod"/>
            </a:pPr>
            <a:r>
              <a:rPr lang="es-MX" sz="1600" dirty="0"/>
              <a:t>Claire has </a:t>
            </a:r>
            <a:r>
              <a:rPr lang="es-MX" sz="1600" i="1" dirty="0" err="1"/>
              <a:t>already</a:t>
            </a:r>
            <a:r>
              <a:rPr lang="es-MX" sz="1600" i="1" dirty="0"/>
              <a:t>/</a:t>
            </a:r>
            <a:r>
              <a:rPr lang="es-MX" sz="1600" i="1" dirty="0" err="1"/>
              <a:t>never</a:t>
            </a:r>
            <a:r>
              <a:rPr lang="es-MX" sz="1600" i="1" dirty="0"/>
              <a:t> </a:t>
            </a:r>
            <a:r>
              <a:rPr lang="en-US" sz="1600" dirty="0"/>
              <a:t>written the letter to her </a:t>
            </a:r>
            <a:r>
              <a:rPr lang="en-US" sz="1600" dirty="0" err="1"/>
              <a:t>penpal</a:t>
            </a:r>
            <a:r>
              <a:rPr lang="en-US" sz="1600" dirty="0"/>
              <a:t>. She sent it this morning.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/>
              <a:t>What is the most exciting thing you have </a:t>
            </a:r>
            <a:r>
              <a:rPr lang="en-US" sz="1600" i="1" dirty="0"/>
              <a:t>never/ever</a:t>
            </a:r>
            <a:r>
              <a:rPr lang="en-US" sz="1600" dirty="0"/>
              <a:t> done?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/>
              <a:t>Jack has </a:t>
            </a:r>
            <a:r>
              <a:rPr lang="en-US" sz="1600" i="1" dirty="0"/>
              <a:t>spoke/spoken </a:t>
            </a:r>
            <a:r>
              <a:rPr lang="en-US" sz="1600" dirty="0"/>
              <a:t>to Freya and she is coming to the party.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/>
              <a:t>I have lived here </a:t>
            </a:r>
            <a:r>
              <a:rPr lang="en-US" sz="1600" i="1" dirty="0"/>
              <a:t>for/since</a:t>
            </a:r>
            <a:r>
              <a:rPr lang="en-US" sz="1600" dirty="0"/>
              <a:t> I was a child.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/>
              <a:t>Mary has studied English </a:t>
            </a:r>
            <a:r>
              <a:rPr lang="en-US" sz="1600" i="1" dirty="0"/>
              <a:t>for/since </a:t>
            </a:r>
            <a:r>
              <a:rPr lang="en-US" sz="1600" dirty="0"/>
              <a:t>seven years.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endParaRPr lang="en-US" sz="1600" i="1" dirty="0"/>
          </a:p>
          <a:p>
            <a:pPr marL="342900" indent="-342900">
              <a:buAutoNum type="arabicPeriod"/>
            </a:pPr>
            <a:endParaRPr lang="en-GB" sz="1600" dirty="0"/>
          </a:p>
        </p:txBody>
      </p:sp>
      <p:sp>
        <p:nvSpPr>
          <p:cNvPr id="29" name="Shape 81"/>
          <p:cNvSpPr txBox="1">
            <a:spLocks/>
          </p:cNvSpPr>
          <p:nvPr/>
        </p:nvSpPr>
        <p:spPr>
          <a:xfrm>
            <a:off x="450601" y="229388"/>
            <a:ext cx="6749127" cy="7981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pPr>
              <a:lnSpc>
                <a:spcPct val="90000"/>
              </a:lnSpc>
              <a:buSzPct val="25000"/>
              <a:buFont typeface="Rokkitt"/>
              <a:buNone/>
            </a:pPr>
            <a:r>
              <a:rPr lang="en-US" sz="4400" b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Practice activities</a:t>
            </a:r>
            <a:endParaRPr lang="en-US" sz="4400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" name="Shape 82"/>
          <p:cNvSpPr txBox="1">
            <a:spLocks/>
          </p:cNvSpPr>
          <p:nvPr/>
        </p:nvSpPr>
        <p:spPr>
          <a:xfrm>
            <a:off x="464551" y="989602"/>
            <a:ext cx="11480401" cy="414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spcAft>
                <a:spcPts val="0"/>
              </a:spcAft>
              <a:buClr>
                <a:srgbClr val="9E3611"/>
              </a:buClr>
              <a:buSzPct val="25000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Choose the correct answer in each example.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25000"/>
              <a:buNone/>
            </a:pPr>
            <a:endParaRPr lang="en-US" sz="2000" b="1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665F6835-0109-4888-8578-96C8A2086B8B}"/>
                  </a:ext>
                </a:extLst>
              </p14:cNvPr>
              <p14:cNvContentPartPr/>
              <p14:nvPr/>
            </p14:nvContentPartPr>
            <p14:xfrm>
              <a:off x="13112197" y="2583443"/>
              <a:ext cx="36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665F6835-0109-4888-8578-96C8A2086B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94197" y="2565803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00" name="Elipse 299">
            <a:extLst>
              <a:ext uri="{FF2B5EF4-FFF2-40B4-BE49-F238E27FC236}">
                <a16:creationId xmlns:a16="http://schemas.microsoft.com/office/drawing/2014/main" id="{BC67BD42-2EF0-472D-ABC5-559DD44455F9}"/>
              </a:ext>
            </a:extLst>
          </p:cNvPr>
          <p:cNvSpPr/>
          <p:nvPr/>
        </p:nvSpPr>
        <p:spPr>
          <a:xfrm>
            <a:off x="2122972" y="1475070"/>
            <a:ext cx="1501386" cy="48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3B665B11-97D5-456D-ABCC-1D40FAF3A4E7}"/>
              </a:ext>
            </a:extLst>
          </p:cNvPr>
          <p:cNvSpPr/>
          <p:nvPr/>
        </p:nvSpPr>
        <p:spPr>
          <a:xfrm>
            <a:off x="3335554" y="1991805"/>
            <a:ext cx="1700679" cy="48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EA907963-FE26-453B-AA35-04F61FA96C00}"/>
              </a:ext>
            </a:extLst>
          </p:cNvPr>
          <p:cNvSpPr/>
          <p:nvPr/>
        </p:nvSpPr>
        <p:spPr>
          <a:xfrm>
            <a:off x="2873665" y="2483603"/>
            <a:ext cx="1487319" cy="48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8C992CED-80AD-45E6-A341-93F168A8384C}"/>
              </a:ext>
            </a:extLst>
          </p:cNvPr>
          <p:cNvSpPr/>
          <p:nvPr/>
        </p:nvSpPr>
        <p:spPr>
          <a:xfrm>
            <a:off x="5036233" y="2516870"/>
            <a:ext cx="1257952" cy="48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0096F679-2C68-4A59-9378-E7BCEB605D33}"/>
              </a:ext>
            </a:extLst>
          </p:cNvPr>
          <p:cNvSpPr/>
          <p:nvPr/>
        </p:nvSpPr>
        <p:spPr>
          <a:xfrm>
            <a:off x="1804522" y="3017614"/>
            <a:ext cx="826136" cy="48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81D45E2B-60A5-4F51-A30B-953AF4BFEEA4}"/>
              </a:ext>
            </a:extLst>
          </p:cNvPr>
          <p:cNvSpPr/>
          <p:nvPr/>
        </p:nvSpPr>
        <p:spPr>
          <a:xfrm>
            <a:off x="5036233" y="3472685"/>
            <a:ext cx="661182" cy="48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3046409D-381F-4E95-9E56-A84722DCA0F5}"/>
              </a:ext>
            </a:extLst>
          </p:cNvPr>
          <p:cNvSpPr/>
          <p:nvPr/>
        </p:nvSpPr>
        <p:spPr>
          <a:xfrm>
            <a:off x="2317168" y="3952685"/>
            <a:ext cx="826136" cy="48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7DACC8D9-0597-48D5-A7AE-A2E9C4F41E4F}"/>
              </a:ext>
            </a:extLst>
          </p:cNvPr>
          <p:cNvSpPr/>
          <p:nvPr/>
        </p:nvSpPr>
        <p:spPr>
          <a:xfrm>
            <a:off x="2620030" y="4461865"/>
            <a:ext cx="715524" cy="48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60CC495C-5A00-4706-84E1-8CBC9986C392}"/>
              </a:ext>
            </a:extLst>
          </p:cNvPr>
          <p:cNvSpPr/>
          <p:nvPr/>
        </p:nvSpPr>
        <p:spPr>
          <a:xfrm>
            <a:off x="3143304" y="4923750"/>
            <a:ext cx="381465" cy="48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65;p15">
            <a:extLst>
              <a:ext uri="{FF2B5EF4-FFF2-40B4-BE49-F238E27FC236}">
                <a16:creationId xmlns:a16="http://schemas.microsoft.com/office/drawing/2014/main" id="{731527CE-329D-4894-BBD6-36F25589DF4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5541</TotalTime>
  <Words>1215</Words>
  <Application>Microsoft Office PowerPoint</Application>
  <PresentationFormat>Widescreen</PresentationFormat>
  <Paragraphs>206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Noto Sans Symbols</vt:lpstr>
      <vt:lpstr>Open Sans</vt:lpstr>
      <vt:lpstr>Rockwell</vt:lpstr>
      <vt:lpstr>Rokkitt</vt:lpstr>
      <vt:lpstr>Times New Roman</vt:lpstr>
      <vt:lpstr>Simple Light</vt:lpstr>
      <vt:lpstr>Pearson</vt:lpstr>
      <vt:lpstr>Grammar B1 present perfect</vt:lpstr>
      <vt:lpstr>We use the present perfect to talk in the past, but it always has a link to the present.</vt:lpstr>
      <vt:lpstr>Function: When do we use the  present perfect?</vt:lpstr>
      <vt:lpstr>Function: When do we use the  present perfect?</vt:lpstr>
      <vt:lpstr>Form: How do we make sentences in the present perfect?</vt:lpstr>
      <vt:lpstr>Form: How do we make sentences in the present perfect?</vt:lpstr>
      <vt:lpstr>Adverbs of time with the present perfect</vt:lpstr>
      <vt:lpstr>Adverbs of time with the present perfect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Emphatic structures</dc:title>
  <dc:creator>Louise Manicolo</dc:creator>
  <cp:lastModifiedBy>Muszynski, Daniel</cp:lastModifiedBy>
  <cp:revision>123</cp:revision>
  <dcterms:modified xsi:type="dcterms:W3CDTF">2019-12-05T10:20:21Z</dcterms:modified>
</cp:coreProperties>
</file>