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5" r:id="rId8"/>
    <p:sldId id="263" r:id="rId9"/>
    <p:sldId id="264" r:id="rId10"/>
    <p:sldId id="265" r:id="rId11"/>
    <p:sldId id="266" r:id="rId12"/>
    <p:sldId id="269" r:id="rId13"/>
    <p:sldId id="270" r:id="rId14"/>
    <p:sldId id="272" r:id="rId15"/>
    <p:sldId id="271" r:id="rId16"/>
    <p:sldId id="273" r:id="rId17"/>
    <p:sldId id="274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3" autoAdjust="0"/>
    <p:restoredTop sz="94444" autoAdjust="0"/>
  </p:normalViewPr>
  <p:slideViewPr>
    <p:cSldViewPr>
      <p:cViewPr>
        <p:scale>
          <a:sx n="69" d="100"/>
          <a:sy n="69" d="100"/>
        </p:scale>
        <p:origin x="-1680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06DB9-9A66-4E73-A15D-A46025818998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1CDB-F6FC-4103-BF5B-9B14EE517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2072-151D-442D-8C57-38B4CAEDE1C4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C211-63CE-4904-849F-AF334736E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23EE-4076-46DD-9790-55ED368BA6A1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5FEA-8FCE-4017-B8FF-B9019E31A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F7DD-6277-407D-A3B4-37E02722ADF3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5351-9CD1-48DA-B1BC-EEC0FA0B0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0FC7-1063-4D8E-9FFF-8F7A90FE18C9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C1D1-52F9-4E21-AD0C-B4729143F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7A6D-D587-46DD-8B7E-8805EF5CFDE1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A8E8-37CE-4BC4-964C-324629C65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A620-40BF-4426-B02A-ADC246DDFA23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089C-314E-4305-99EE-53CAB5413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F1EA-2CA7-4484-A11D-A2AE68E57A09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C8ED4-7B4F-474D-A7EF-94BAC9713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0E8A-B42A-400B-BBAE-82840F22C1A0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4970-44C2-4A32-A43F-F0641FA1C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4BEB7-DD56-4968-99ED-5263E4210D4F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DB70E-4430-4B8A-8BD5-FB233D385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EA2F1-863B-4FA4-B76C-311CAD1E0EB6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0F85-2032-4C6C-921C-12C854627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F3C9F0-893D-47AC-A50E-16B422195F03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D23265-9A7F-452C-9804-66DCFA269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714375"/>
            <a:ext cx="7772400" cy="2357438"/>
          </a:xfrm>
        </p:spPr>
        <p:txBody>
          <a:bodyPr>
            <a:normAutofit/>
          </a:bodyPr>
          <a:lstStyle/>
          <a:p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“Розробка радіопередавача системи відеоконтролю”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rot="4666216">
            <a:off x="-3630613" y="3292475"/>
            <a:ext cx="462915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357313" y="214313"/>
            <a:ext cx="785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uk-UA">
                <a:latin typeface="Times New Roman" pitchFamily="18" charset="0"/>
                <a:cs typeface="Times New Roman" pitchFamily="18" charset="0"/>
              </a:rPr>
              <a:t>Житомирський державний технологічний університет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642938" y="285750"/>
            <a:ext cx="58531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uk-UA" sz="3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Розрахунок кварцового генератора</a:t>
            </a:r>
            <a:endParaRPr lang="uk-UA" sz="3000">
              <a:ea typeface="Calibri" pitchFamily="34" charset="0"/>
              <a:cs typeface="Arial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85750" y="1071563"/>
            <a:ext cx="81438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В якості активного елементу в схемі автогенератора буде застосовано біполярний транзистор </a:t>
            </a:r>
            <a:r>
              <a:rPr lang="uk-UA" sz="2500">
                <a:latin typeface="Times New Roman" pitchFamily="18" charset="0"/>
                <a:cs typeface="Times New Roman" pitchFamily="18" charset="0"/>
              </a:rPr>
              <a:t>2N3866AUB</a:t>
            </a:r>
            <a:r>
              <a:rPr lang="ru-RU" sz="2500">
                <a:latin typeface="Times New Roman" pitchFamily="18" charset="0"/>
                <a:cs typeface="Times New Roman" pitchFamily="18" charset="0"/>
              </a:rPr>
              <a:t>, тому що він забезпечує необхідну вихідну потужність і може працювати на заданій частоті.</a:t>
            </a:r>
            <a:endParaRPr lang="ru-RU" sz="2500">
              <a:cs typeface="Arial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2533" name="Picture 4" descr="C:\Users\Владислав.Adaman\Desktop\слайд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00375"/>
            <a:ext cx="5513387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57188" y="357188"/>
            <a:ext cx="80724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Автогенератор являє собою "ємкісну трьохточку", яка утворена транзистором VT1, кварцовим резонатором ZQ1, виконуючим роль індуктивності, і конденсаторами С2 і С3. Резистори R1, R2, R3 забезпечують зовнішній і автоматичний зсув для транзистора. Конденсатор С1 служить для блокування резистора R3 на робочій частоті, що виключає негативний зворотний зв'язок.  Варикап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1 застосовується в якості елемента керування ємністю для перебудови частоти .Дросель L</a:t>
            </a:r>
            <a:r>
              <a:rPr lang="uk-UA" sz="2400" baseline="-2500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включений для того, щоб не зашунтувати трехточку через джерело живлення Eк.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928688" y="500063"/>
            <a:ext cx="5683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Розрахунок помножувача частоти</a:t>
            </a:r>
            <a:endParaRPr lang="ru-RU" sz="3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79" name="Picture 2" descr="C:\Users\Владислав.Adaman\Desktop\Слайд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65008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643563" y="1428750"/>
            <a:ext cx="3357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В якості активного елементу будемо використовувати транзистор 2SC1977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50" y="500063"/>
            <a:ext cx="80010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Помножувач частоти необхідний в разі, коли з гармонійного сигналу частотою потрібно отримати коливання в 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uk-UA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разів більшою частотою, так як відразу використовувати таку частоту технічно не вигідно, в зв'язку з тим, що на таких високих частотах стійкість роботи і стабільність частоти передавача надзвичайно низькі.</a:t>
            </a:r>
          </a:p>
          <a:p>
            <a:endParaRPr lang="uk-UA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побудови транзисторних умножителей частоти заснований на використанні виділення потрібної гармоніки з імпульсу колекторного струму</a:t>
            </a:r>
            <a:endParaRPr lang="uk-UA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uk-UA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1357313" y="500063"/>
            <a:ext cx="4610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Тракт формування сигналу</a:t>
            </a:r>
            <a:endParaRPr lang="ru-RU" sz="3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27" name="Picture 3" descr="C:\Users\Владислав.Adaman\Desktop\слайд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85875"/>
            <a:ext cx="9042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857250" y="0"/>
            <a:ext cx="61690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Розрахунок підсилювача потужності</a:t>
            </a:r>
            <a:endParaRPr lang="ru-RU" sz="3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1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642938" y="1143000"/>
          <a:ext cx="5753100" cy="2809875"/>
        </p:xfrm>
        <a:graphic>
          <a:graphicData uri="http://schemas.openxmlformats.org/presentationml/2006/ole">
            <p:oleObj spid="_x0000_s50178" r:id="rId3" imgW="18021300" imgH="8791575" progId="">
              <p:embed/>
            </p:oleObj>
          </a:graphicData>
        </a:graphic>
      </p:graphicFrame>
      <p:sp>
        <p:nvSpPr>
          <p:cNvPr id="50182" name="Rectangle 3"/>
          <p:cNvSpPr>
            <a:spLocks noChangeArrowheads="1"/>
          </p:cNvSpPr>
          <p:nvPr/>
        </p:nvSpPr>
        <p:spPr bwMode="auto">
          <a:xfrm>
            <a:off x="285750" y="4071938"/>
            <a:ext cx="77866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R1 і R2 - використовуються як дільник напруги для забезпечення фіксованого зсуву; забезпечують автозміщення; корегують частотну характеристику;</a:t>
            </a:r>
            <a:endParaRPr lang="ru-RU" sz="200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uk-UA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С1 і С5 - розділові ємності;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uk-UA" sz="2000">
                <a:latin typeface="Times New Roman" pitchFamily="18" charset="0"/>
                <a:ea typeface="Calibri" pitchFamily="34" charset="0"/>
                <a:cs typeface="Calibri" pitchFamily="34" charset="0"/>
              </a:rPr>
              <a:t>L2 - блокувальна індуктивність;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uk-UA" sz="2000">
                <a:latin typeface="Times New Roman" pitchFamily="18" charset="0"/>
                <a:ea typeface="Calibri" pitchFamily="34" charset="0"/>
                <a:cs typeface="Calibri" pitchFamily="34" charset="0"/>
              </a:rPr>
              <a:t>С3 - блокувальна ємність;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uk-UA" sz="2000">
                <a:latin typeface="Times New Roman" pitchFamily="18" charset="0"/>
                <a:ea typeface="Calibri" pitchFamily="34" charset="0"/>
                <a:cs typeface="Calibri" pitchFamily="34" charset="0"/>
              </a:rPr>
              <a:t>L1 і С2 - вхідний узгоджуючий ланцюг;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uk-UA" sz="2000">
                <a:latin typeface="Times New Roman" pitchFamily="18" charset="0"/>
                <a:ea typeface="Calibri" pitchFamily="34" charset="0"/>
                <a:cs typeface="Calibri" pitchFamily="34" charset="0"/>
              </a:rPr>
              <a:t>L3 і С4 - вихідний узгоджуючий ланцюг.</a:t>
            </a:r>
            <a:endParaRPr lang="uk-UA" sz="2000"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928688" y="428625"/>
            <a:ext cx="4945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>
                <a:latin typeface="Times New Roman" pitchFamily="18" charset="0"/>
                <a:cs typeface="Times New Roman" pitchFamily="18" charset="0"/>
              </a:rPr>
              <a:t>Розведення друкованої плати</a:t>
            </a:r>
            <a:endParaRPr lang="ru-RU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2" descr="C:\Users\Владислав.Adaman\Desktop\Розвод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7313"/>
            <a:ext cx="78962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3500438" y="5500688"/>
            <a:ext cx="3071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Лицева сторона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Владислав.Adaman\Desktop\Розводк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0"/>
            <a:ext cx="7848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3571875" y="5500688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зворотня сторона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3143250" y="231775"/>
            <a:ext cx="27860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000" b="1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3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500063" y="1143000"/>
            <a:ext cx="73580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В даній дипломній роботі були виконані розрахунки системи відеоконтролю і розроблені окремі блоки передавача. Таким чином робота виконана в повному обсязі відповідно до вимог технічного завдання. Так як, системи відеоконтролю стрімко розвиваються дана розробка є актуальною й доцільно в майбутньому розвивати отриману систему.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00125" y="357188"/>
            <a:ext cx="5572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Мета роботи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28625" y="1000125"/>
            <a:ext cx="76438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>
                <a:latin typeface="Times New Roman" pitchFamily="18" charset="0"/>
                <a:cs typeface="Times New Roman" pitchFamily="18" charset="0"/>
              </a:rPr>
              <a:t>В даній дипломній роботі  була розглянута система відеоконтролю на автостоянці та розробка радіопередавача з частотною маніпуляцією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857250" y="3071813"/>
            <a:ext cx="335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Цілі роботи: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714375" y="3929063"/>
            <a:ext cx="7858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>
                <a:latin typeface="Times New Roman" pitchFamily="18" charset="0"/>
                <a:cs typeface="Times New Roman" pitchFamily="18" charset="0"/>
              </a:rPr>
              <a:t>Розрахувати задаючий генератор, помножувач та підсилювач потужності.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ладислав.Adaman\Desktop\f7be5689e5f7dd230866a92af79af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14813"/>
            <a:ext cx="8286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764381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latin typeface="Times New Roman" pitchFamily="18" charset="0"/>
                <a:cs typeface="Times New Roman" pitchFamily="18" charset="0"/>
              </a:rPr>
              <a:t>В даний час відеоспостереження є ключевим засобом, щодо забезпечення безпеки та отримання оперативної інформації. Сучасні системи відеоспостереження і відеозапису дозволять не тільки побачити підконтрольний об'єкт в реальному часі, вони нададуть можливість переглянути події, що потрапили в поле зору відеокамери в будь-який момент минулого часу. Дані системи користуються величезною популярністю завдяки стрімкому зростанню і вдосконаленню технологій відеоспостереження.</a:t>
            </a:r>
          </a:p>
          <a:p>
            <a:endParaRPr lang="ru-RU" sz="25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500063" y="428625"/>
            <a:ext cx="8143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latin typeface="Times New Roman" pitchFamily="18" charset="0"/>
                <a:cs typeface="Times New Roman" pitchFamily="18" charset="0"/>
              </a:rPr>
              <a:t>Система відеоспостереження - це технологія спостереження, яка використовується для стеження за певною територією і процесами, що відбуваються всередині неї</a:t>
            </a:r>
            <a:r>
              <a:rPr lang="ru-RU" sz="2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71500" y="2286000"/>
            <a:ext cx="600075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latin typeface="Times New Roman" pitchFamily="18" charset="0"/>
                <a:cs typeface="Times New Roman" pitchFamily="18" charset="0"/>
              </a:rPr>
              <a:t>Цілями систем відеоспостереження можуть бути:</a:t>
            </a:r>
          </a:p>
          <a:p>
            <a:pPr>
              <a:buFont typeface="Arial" charset="0"/>
              <a:buChar char="•"/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 фіксація тривожних ситуацій;</a:t>
            </a:r>
          </a:p>
          <a:p>
            <a:pPr>
              <a:buFont typeface="Arial" charset="0"/>
              <a:buChar char="•"/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 попередження неправомірних дій;</a:t>
            </a:r>
          </a:p>
          <a:p>
            <a:pPr>
              <a:buFont typeface="Arial" charset="0"/>
              <a:buChar char="•"/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 виявлення та розслідування злочинів;</a:t>
            </a:r>
          </a:p>
          <a:p>
            <a:pPr>
              <a:buFont typeface="Arial" charset="0"/>
              <a:buChar char="•"/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 контроль персоналу;</a:t>
            </a:r>
          </a:p>
          <a:p>
            <a:pPr>
              <a:buFont typeface="Arial" charset="0"/>
              <a:buChar char="•"/>
            </a:pPr>
            <a:r>
              <a:rPr lang="uk-UA" sz="250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500">
                <a:latin typeface="Times New Roman" pitchFamily="18" charset="0"/>
                <a:cs typeface="Times New Roman" pitchFamily="18" charset="0"/>
              </a:rPr>
              <a:t>ізуальний контроль периметрів і площі об'єкту.</a:t>
            </a:r>
          </a:p>
          <a:p>
            <a:pPr>
              <a:buFont typeface="Arial" charset="0"/>
              <a:buChar char="•"/>
            </a:pPr>
            <a:endParaRPr lang="ru-RU" sz="25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Владислав.Adaman\Desktop\cam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2214554"/>
            <a:ext cx="3214710" cy="3214710"/>
          </a:xfrm>
          <a:prstGeom prst="rect">
            <a:avLst/>
          </a:prstGeom>
          <a:noFill/>
          <a:scene3d>
            <a:camera prst="orthographicFront">
              <a:rot lat="0" lon="10799988" rev="0"/>
            </a:camera>
            <a:lightRig rig="threePt" dir="t"/>
          </a:scene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E:\Дипломчик\автостоя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0"/>
            <a:ext cx="8072438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1714500" y="214313"/>
            <a:ext cx="7572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>
                <a:latin typeface="Times New Roman" pitchFamily="18" charset="0"/>
                <a:cs typeface="Times New Roman" pitchFamily="18" charset="0"/>
              </a:rPr>
              <a:t>В даній дипломній роботі в якості прикладу представленна така схема автостоянки: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71438" y="182563"/>
            <a:ext cx="82867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5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Оберемо послідовне опитування з фіксованим порядком, так як цей варіант може забезпечити достатній нагляд за площею й зменшити частотний діапазон.</a:t>
            </a:r>
            <a:endParaRPr lang="uk-UA" sz="2500">
              <a:ea typeface="Calibri" pitchFamily="34" charset="0"/>
              <a:cs typeface="Arial" charset="0"/>
            </a:endParaRP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85750" y="1643063"/>
            <a:ext cx="7929563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>
                <a:latin typeface="Times New Roman" pitchFamily="18" charset="0"/>
                <a:cs typeface="Times New Roman" pitchFamily="18" charset="0"/>
              </a:rPr>
              <a:t>Вибравши тривалість циклу опитування рівним Т</a:t>
            </a:r>
            <a:r>
              <a:rPr lang="uk-UA" sz="2500" baseline="-2500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500">
                <a:latin typeface="Times New Roman" pitchFamily="18" charset="0"/>
                <a:cs typeface="Times New Roman" pitchFamily="18" charset="0"/>
              </a:rPr>
              <a:t>= 1 с.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>
                <a:latin typeface="Times New Roman" pitchFamily="18" charset="0"/>
                <a:cs typeface="Times New Roman" pitchFamily="18" charset="0"/>
              </a:rPr>
              <a:t>Розрахуємо  тривалість прийому/передачі і отримаємо значення рівним 0,142 с.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57188" y="3071813"/>
            <a:ext cx="8001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>
                <a:latin typeface="Times New Roman" pitchFamily="18" charset="0"/>
                <a:cs typeface="Times New Roman" pitchFamily="18" charset="0"/>
              </a:rPr>
              <a:t>З цього випливає необіхдна перепускна спроможність 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5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500">
                <a:latin typeface="Times New Roman" pitchFamily="18" charset="0"/>
                <a:cs typeface="Times New Roman" pitchFamily="18" charset="0"/>
              </a:rPr>
              <a:t>1 мбіт/С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428625" y="4143375"/>
            <a:ext cx="785812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>
                <a:latin typeface="Times New Roman" pitchFamily="18" charset="0"/>
                <a:cs typeface="Times New Roman" pitchFamily="18" charset="0"/>
              </a:rPr>
              <a:t>Із можливих  варіантів оберемо </a:t>
            </a:r>
            <a:r>
              <a:rPr lang="uk-UA" sz="2500" u="sng">
                <a:latin typeface="Times New Roman" pitchFamily="18" charset="0"/>
                <a:cs typeface="Times New Roman" pitchFamily="18" charset="0"/>
              </a:rPr>
              <a:t>частоту модуляцію</a:t>
            </a:r>
            <a:r>
              <a:rPr lang="uk-UA" sz="2500">
                <a:latin typeface="Times New Roman" pitchFamily="18" charset="0"/>
                <a:cs typeface="Times New Roman" pitchFamily="18" charset="0"/>
              </a:rPr>
              <a:t>, так як цей вид модуляції легший в реалізації й забезпечить необхідну завадостійкість для автостоянки.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403350" y="836613"/>
            <a:ext cx="5761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Можливі варіанти структурних схем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Рисунок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06550"/>
            <a:ext cx="61341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68675"/>
            <a:ext cx="5934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486400"/>
            <a:ext cx="5934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714375" y="142875"/>
            <a:ext cx="7572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>
                <a:latin typeface="Times New Roman" pitchFamily="18" charset="0"/>
                <a:cs typeface="Times New Roman" pitchFamily="18" charset="0"/>
              </a:rPr>
              <a:t>В даному  випадку рекомендую використати наступну структурну схему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357188" y="2825750"/>
            <a:ext cx="77866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Кг - задаючий кварцовий генератор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Мод - модулятор;;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Помнож (1/2) - помножувач частоти;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ПіП - підсилювач потужності;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Узг Лан - узгоджуючий ланцюг;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Мк - мікроконтролер.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500063" y="4919663"/>
            <a:ext cx="778668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Так як в схемі буде використано кварцевий резонатор нам потрібло буде використати 2 помножувача частоти, тому що кварцевий резонатор може працювати в обмеженому діапазоні частот, в моєму випадку це 100 МГц. Для реалізації частоти в 900 МГц буде використано 2 помножувача часоти з коефіцієнтом 3. </a:t>
            </a:r>
          </a:p>
        </p:txBody>
      </p:sp>
      <p:pic>
        <p:nvPicPr>
          <p:cNvPr id="20485" name="Picture 3" descr="C:\Users\Владислав.Adaman\Desktop\слайд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857250"/>
            <a:ext cx="742791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643063" y="142875"/>
            <a:ext cx="6143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700">
                <a:latin typeface="Times New Roman" pitchFamily="18" charset="0"/>
                <a:cs typeface="Times New Roman" pitchFamily="18" charset="0"/>
              </a:rPr>
              <a:t>Розглянемо можливі види генераторів.</a:t>
            </a:r>
            <a:endParaRPr lang="ru-RU" sz="2700">
              <a:latin typeface="Times New Roman" pitchFamily="18" charset="0"/>
              <a:cs typeface="Times New Roman" pitchFamily="18" charset="0"/>
            </a:endParaRPr>
          </a:p>
          <a:p>
            <a:endParaRPr lang="ru-RU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28625" y="785813"/>
            <a:ext cx="428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генератор Хартлі. </a:t>
            </a: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генератор Коплітца</a:t>
            </a: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генератор Пірса. </a:t>
            </a: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RC - </a:t>
            </a:r>
            <a:r>
              <a:rPr lang="uk-UA">
                <a:latin typeface="Calibri" pitchFamily="34" charset="0"/>
              </a:rPr>
              <a:t>генератор </a:t>
            </a:r>
            <a:endParaRPr lang="ru-RU">
              <a:latin typeface="Calibri" pitchFamily="34" charset="0"/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357188" y="1928813"/>
            <a:ext cx="642937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500">
                <a:latin typeface="Times New Roman" pitchFamily="18" charset="0"/>
                <a:cs typeface="Times New Roman" pitchFamily="18" charset="0"/>
              </a:rPr>
              <a:t>В якості кварцового генератора буде використовуватися генератор Колпітца, так як його особливою рисою є простота реалізації. </a:t>
            </a: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500063" y="3643313"/>
            <a:ext cx="7286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200">
                <a:latin typeface="Times New Roman" pitchFamily="18" charset="0"/>
                <a:cs typeface="Times New Roman" pitchFamily="18" charset="0"/>
              </a:rPr>
              <a:t>Така схема генератора має ряд переваг:</a:t>
            </a:r>
          </a:p>
          <a:p>
            <a:pPr algn="just" eaLnBrk="0" hangingPunct="0">
              <a:buFontTx/>
              <a:buChar char="•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забезпечується висока стабільність частоти;</a:t>
            </a:r>
          </a:p>
          <a:p>
            <a:pPr algn="just" eaLnBrk="0" hangingPunct="0">
              <a:buFontTx/>
              <a:buChar char="•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генератор має меншу схильність до паразитного генерації на частотах вище робочої;</a:t>
            </a:r>
          </a:p>
          <a:p>
            <a:pPr algn="just" eaLnBrk="0" hangingPunct="0">
              <a:buFontTx/>
              <a:buChar char="•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частоту генератора можна змінювати в досить широкому діапазоні шляхом зміни тільки кварцового резонатора.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614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Times New Roman</vt:lpstr>
      <vt:lpstr>Тема Office</vt:lpstr>
      <vt:lpstr> “Розробка радіопередавача системи відеоконтролю”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Дипломний проект на тему: “Розробка радіопередавача системи відеоконтролю”</dc:title>
  <dc:creator>Владислав</dc:creator>
  <cp:lastModifiedBy>Vitaliy</cp:lastModifiedBy>
  <cp:revision>31</cp:revision>
  <dcterms:created xsi:type="dcterms:W3CDTF">2018-05-31T20:30:56Z</dcterms:created>
  <dcterms:modified xsi:type="dcterms:W3CDTF">2018-11-06T10:22:20Z</dcterms:modified>
</cp:coreProperties>
</file>