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70" r:id="rId6"/>
    <p:sldId id="271" r:id="rId7"/>
    <p:sldId id="262" r:id="rId8"/>
    <p:sldId id="263" r:id="rId9"/>
    <p:sldId id="276" r:id="rId10"/>
    <p:sldId id="275" r:id="rId11"/>
    <p:sldId id="269" r:id="rId12"/>
    <p:sldId id="268" r:id="rId13"/>
    <p:sldId id="272" r:id="rId14"/>
    <p:sldId id="273" r:id="rId15"/>
    <p:sldId id="274" r:id="rId16"/>
    <p:sldId id="279" r:id="rId17"/>
    <p:sldId id="277" r:id="rId18"/>
    <p:sldId id="278" r:id="rId19"/>
    <p:sldId id="267" r:id="rId2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0" d="100"/>
          <a:sy n="80" d="100"/>
        </p:scale>
        <p:origin x="-96" y="-7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EE438F92-E603-4672-87DB-A221969511E2}"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36749F1F-86AE-4EE7-9E01-0D76CB7B59A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D53B1DC-8145-493C-8FE7-34C06A2982C0}"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3B8D701-9F2D-4A0A-A74F-2005B540516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3B9B3BF6-0BFA-479E-9928-509A5C9A13E7}" type="datetimeFigureOut">
              <a:rPr lang="ru-RU"/>
              <a:pPr>
                <a:defRPr/>
              </a:pPr>
              <a:t>06.11.2018</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58AAD74-6DC1-42C8-A0E0-3C992515AA7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554CF65-BA63-4521-922E-91142246554E}" type="datetimeFigureOut">
              <a:rPr lang="ru-RU"/>
              <a:pPr>
                <a:defRPr/>
              </a:pPr>
              <a:t>06.11.2018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FA6ADE5-548A-4CD0-A1A6-28E39E94F8B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E1E7E58F-2EED-40C0-BB07-884D0AE7B489}" type="datetimeFigureOut">
              <a:rPr lang="ru-RU"/>
              <a:pPr>
                <a:defRPr/>
              </a:pPr>
              <a:t>06.11.2018</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6C12CDDB-D70D-47DC-B2EC-7FC819B85E7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E410BE13-109F-43EA-8540-F6260AEF6785}" type="datetimeFigureOut">
              <a:rPr lang="ru-RU"/>
              <a:pPr>
                <a:defRPr/>
              </a:pPr>
              <a:t>06.11.2018</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7E4A61F4-1B35-4ADB-8408-EDFC1EDC47E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FE8EE46-2440-426D-869F-3BB4F60CAE61}"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4B3A025-AF23-49CB-80C3-6CE53F4BB06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9E753A2-D625-46F5-A8B9-2A65100FD917}"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841C613-4B1E-4321-AAE1-8AD4F7CA9D7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52AFAEA-89D2-47F2-8760-87D71A38A5AE}"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C0D4119-F780-44C5-9520-E15AFB5409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A767074-F69B-41F5-9D18-26E0D5773D26}" type="datetimeFigureOut">
              <a:rPr lang="ru-RU"/>
              <a:pPr>
                <a:defRPr/>
              </a:pPr>
              <a:t>06.11.2018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1CDE666C-750B-4CDB-9086-6018AAAAC0B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A727261B-1931-4F26-AC9A-6F9D15474BBA}" type="datetimeFigureOut">
              <a:rPr lang="ru-RU"/>
              <a:pPr>
                <a:defRPr/>
              </a:pPr>
              <a:t>06.11.2018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E902B31-E09D-4BCE-9403-83664CA578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9CC8CB34-061E-4CAA-9A59-C606E548890F}" type="datetimeFigureOut">
              <a:rPr lang="ru-RU"/>
              <a:pPr>
                <a:defRPr/>
              </a:pPr>
              <a:t>06.11.2018</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C48BD2D7-04DC-415D-9B4E-025EDC975C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D034B154-F68F-461D-B6CF-BB4227C0B26E}" type="datetimeFigureOut">
              <a:rPr lang="ru-RU"/>
              <a:pPr>
                <a:defRPr/>
              </a:pPr>
              <a:t>06.11.2018</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BC1DCC18-9E33-42E3-A179-F2EF7EF773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fld id="{DC4F4676-AC87-4342-AA37-FDDA4F82B526}" type="datetimeFigureOut">
              <a:rPr lang="ru-RU"/>
              <a:pPr>
                <a:defRPr/>
              </a:pPr>
              <a:t>06.11.2018</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F69BEA9B-ECEE-4745-B15D-0CC8943D799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18DBC8BB-1434-4E3E-9461-CEDA0160DB95}" type="datetimeFigureOut">
              <a:rPr lang="ru-RU"/>
              <a:pPr>
                <a:defRPr/>
              </a:pPr>
              <a:t>06.11.2018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0627DF4F-AACD-4F50-B12E-692687FEC7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D494459B-B364-49CE-ACE0-2D3B324544B4}" type="datetimeFigureOut">
              <a:rPr lang="ru-RU"/>
              <a:pPr>
                <a:defRPr/>
              </a:pPr>
              <a:t>06.11.2018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F1CEEE25-9718-462A-B478-7574D0E8DE6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noChangeArrowheads="1"/>
            </p:cNvSpPr>
            <p:nvPr/>
          </p:nvSpPr>
          <p:spPr bwMode="auto">
            <a:xfrm>
              <a:off x="2487613" y="2284413"/>
              <a:ext cx="85725" cy="533400"/>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endParaRPr lang="en-US"/>
            </a:p>
          </p:txBody>
        </p:sp>
        <p:sp>
          <p:nvSpPr>
            <p:cNvPr id="1047" name="Freeform 12"/>
            <p:cNvSpPr>
              <a:spLocks noChangeArrowheads="1"/>
            </p:cNvSpPr>
            <p:nvPr/>
          </p:nvSpPr>
          <p:spPr bwMode="auto">
            <a:xfrm>
              <a:off x="2597151" y="2779713"/>
              <a:ext cx="550863" cy="1978025"/>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endParaRPr lang="en-US"/>
            </a:p>
          </p:txBody>
        </p:sp>
        <p:sp>
          <p:nvSpPr>
            <p:cNvPr id="1048" name="Freeform 13"/>
            <p:cNvSpPr>
              <a:spLocks noChangeArrowheads="1"/>
            </p:cNvSpPr>
            <p:nvPr/>
          </p:nvSpPr>
          <p:spPr bwMode="auto">
            <a:xfrm>
              <a:off x="3175001" y="4730750"/>
              <a:ext cx="519113" cy="1209675"/>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endParaRPr lang="en-US"/>
            </a:p>
          </p:txBody>
        </p:sp>
        <p:sp>
          <p:nvSpPr>
            <p:cNvPr id="1049" name="Freeform 14"/>
            <p:cNvSpPr>
              <a:spLocks noChangeArrowheads="1"/>
            </p:cNvSpPr>
            <p:nvPr/>
          </p:nvSpPr>
          <p:spPr bwMode="auto">
            <a:xfrm>
              <a:off x="3305176" y="5630863"/>
              <a:ext cx="146050" cy="309563"/>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endParaRPr lang="en-US"/>
            </a:p>
          </p:txBody>
        </p:sp>
        <p:sp>
          <p:nvSpPr>
            <p:cNvPr id="1050" name="Freeform 15"/>
            <p:cNvSpPr>
              <a:spLocks noChangeArrowheads="1"/>
            </p:cNvSpPr>
            <p:nvPr/>
          </p:nvSpPr>
          <p:spPr bwMode="auto">
            <a:xfrm>
              <a:off x="2573338" y="2817813"/>
              <a:ext cx="700088" cy="2835275"/>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endParaRPr lang="en-US"/>
            </a:p>
          </p:txBody>
        </p:sp>
        <p:sp>
          <p:nvSpPr>
            <p:cNvPr id="1051" name="Freeform 16"/>
            <p:cNvSpPr>
              <a:spLocks noChangeArrowheads="1"/>
            </p:cNvSpPr>
            <p:nvPr/>
          </p:nvSpPr>
          <p:spPr bwMode="auto">
            <a:xfrm>
              <a:off x="2506663" y="285750"/>
              <a:ext cx="90488" cy="2493963"/>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endParaRPr lang="en-US"/>
            </a:p>
          </p:txBody>
        </p:sp>
        <p:sp>
          <p:nvSpPr>
            <p:cNvPr id="1052" name="Freeform 17"/>
            <p:cNvSpPr>
              <a:spLocks noChangeArrowheads="1"/>
            </p:cNvSpPr>
            <p:nvPr/>
          </p:nvSpPr>
          <p:spPr bwMode="auto">
            <a:xfrm>
              <a:off x="2554288" y="2598738"/>
              <a:ext cx="66675" cy="420688"/>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endParaRPr lang="en-US"/>
            </a:p>
          </p:txBody>
        </p:sp>
        <p:sp>
          <p:nvSpPr>
            <p:cNvPr id="1053" name="Freeform 18"/>
            <p:cNvSpPr>
              <a:spLocks noChangeArrowheads="1"/>
            </p:cNvSpPr>
            <p:nvPr/>
          </p:nvSpPr>
          <p:spPr bwMode="auto">
            <a:xfrm>
              <a:off x="3143251" y="4757738"/>
              <a:ext cx="161925" cy="873125"/>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endParaRPr lang="en-US"/>
            </a:p>
          </p:txBody>
        </p:sp>
        <p:sp>
          <p:nvSpPr>
            <p:cNvPr id="1054" name="Freeform 19"/>
            <p:cNvSpPr>
              <a:spLocks noChangeArrowheads="1"/>
            </p:cNvSpPr>
            <p:nvPr/>
          </p:nvSpPr>
          <p:spPr bwMode="auto">
            <a:xfrm>
              <a:off x="3148013" y="1282700"/>
              <a:ext cx="1768475" cy="3448050"/>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endParaRPr lang="en-US"/>
            </a:p>
          </p:txBody>
        </p:sp>
        <p:sp>
          <p:nvSpPr>
            <p:cNvPr id="1055" name="Freeform 20"/>
            <p:cNvSpPr>
              <a:spLocks noChangeArrowheads="1"/>
            </p:cNvSpPr>
            <p:nvPr/>
          </p:nvSpPr>
          <p:spPr bwMode="auto">
            <a:xfrm>
              <a:off x="3273426" y="5653088"/>
              <a:ext cx="138113" cy="287338"/>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endParaRPr lang="en-US"/>
            </a:p>
          </p:txBody>
        </p:sp>
        <p:sp>
          <p:nvSpPr>
            <p:cNvPr id="1056" name="Freeform 21"/>
            <p:cNvSpPr>
              <a:spLocks noChangeArrowheads="1"/>
            </p:cNvSpPr>
            <p:nvPr/>
          </p:nvSpPr>
          <p:spPr bwMode="auto">
            <a:xfrm>
              <a:off x="3143251" y="4656138"/>
              <a:ext cx="31750" cy="188913"/>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endParaRPr lang="en-US"/>
            </a:p>
          </p:txBody>
        </p:sp>
        <p:sp>
          <p:nvSpPr>
            <p:cNvPr id="1057" name="Freeform 22"/>
            <p:cNvSpPr>
              <a:spLocks noChangeArrowheads="1"/>
            </p:cNvSpPr>
            <p:nvPr/>
          </p:nvSpPr>
          <p:spPr bwMode="auto">
            <a:xfrm>
              <a:off x="3211513" y="5410200"/>
              <a:ext cx="203200" cy="530225"/>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endParaRPr lang="en-US"/>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noChangeArrowheads="1"/>
            </p:cNvSpPr>
            <p:nvPr/>
          </p:nvSpPr>
          <p:spPr bwMode="auto">
            <a:xfrm>
              <a:off x="6627813" y="194833"/>
              <a:ext cx="409575" cy="3646488"/>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endParaRPr lang="en-US"/>
            </a:p>
          </p:txBody>
        </p:sp>
        <p:sp>
          <p:nvSpPr>
            <p:cNvPr id="1035" name="Freeform 28"/>
            <p:cNvSpPr>
              <a:spLocks noChangeArrowheads="1"/>
            </p:cNvSpPr>
            <p:nvPr/>
          </p:nvSpPr>
          <p:spPr bwMode="auto">
            <a:xfrm>
              <a:off x="7061201" y="3771900"/>
              <a:ext cx="350838" cy="1309688"/>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endParaRPr lang="en-US"/>
            </a:p>
          </p:txBody>
        </p:sp>
        <p:sp>
          <p:nvSpPr>
            <p:cNvPr id="1036" name="Freeform 29"/>
            <p:cNvSpPr>
              <a:spLocks noChangeArrowheads="1"/>
            </p:cNvSpPr>
            <p:nvPr/>
          </p:nvSpPr>
          <p:spPr bwMode="auto">
            <a:xfrm>
              <a:off x="7439026" y="5053013"/>
              <a:ext cx="357188" cy="82073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endParaRPr lang="en-US"/>
            </a:p>
          </p:txBody>
        </p:sp>
        <p:sp>
          <p:nvSpPr>
            <p:cNvPr id="1037" name="Freeform 30"/>
            <p:cNvSpPr>
              <a:spLocks noChangeArrowheads="1"/>
            </p:cNvSpPr>
            <p:nvPr/>
          </p:nvSpPr>
          <p:spPr bwMode="auto">
            <a:xfrm>
              <a:off x="7037388" y="3811588"/>
              <a:ext cx="457200" cy="1852613"/>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endParaRPr lang="en-US"/>
            </a:p>
          </p:txBody>
        </p:sp>
        <p:sp>
          <p:nvSpPr>
            <p:cNvPr id="1038" name="Freeform 31"/>
            <p:cNvSpPr>
              <a:spLocks noChangeArrowheads="1"/>
            </p:cNvSpPr>
            <p:nvPr/>
          </p:nvSpPr>
          <p:spPr bwMode="auto">
            <a:xfrm>
              <a:off x="6992938" y="1263650"/>
              <a:ext cx="144463" cy="2508250"/>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endParaRPr lang="en-US"/>
            </a:p>
          </p:txBody>
        </p:sp>
        <p:sp>
          <p:nvSpPr>
            <p:cNvPr id="1039" name="Freeform 32"/>
            <p:cNvSpPr>
              <a:spLocks noChangeArrowheads="1"/>
            </p:cNvSpPr>
            <p:nvPr/>
          </p:nvSpPr>
          <p:spPr bwMode="auto">
            <a:xfrm>
              <a:off x="7526338" y="5640388"/>
              <a:ext cx="111125" cy="233363"/>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endParaRPr lang="en-US"/>
            </a:p>
          </p:txBody>
        </p:sp>
        <p:sp>
          <p:nvSpPr>
            <p:cNvPr id="1040" name="Freeform 33"/>
            <p:cNvSpPr>
              <a:spLocks noChangeArrowheads="1"/>
            </p:cNvSpPr>
            <p:nvPr/>
          </p:nvSpPr>
          <p:spPr bwMode="auto">
            <a:xfrm>
              <a:off x="7021513" y="3598863"/>
              <a:ext cx="68263" cy="423863"/>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endParaRPr lang="en-US"/>
            </a:p>
          </p:txBody>
        </p:sp>
        <p:sp>
          <p:nvSpPr>
            <p:cNvPr id="1041" name="Freeform 34"/>
            <p:cNvSpPr>
              <a:spLocks noChangeArrowheads="1"/>
            </p:cNvSpPr>
            <p:nvPr/>
          </p:nvSpPr>
          <p:spPr bwMode="auto">
            <a:xfrm>
              <a:off x="7412038" y="2801938"/>
              <a:ext cx="1168400" cy="2251075"/>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endParaRPr lang="en-US"/>
            </a:p>
          </p:txBody>
        </p:sp>
        <p:sp>
          <p:nvSpPr>
            <p:cNvPr id="1042" name="Freeform 35"/>
            <p:cNvSpPr>
              <a:spLocks noChangeArrowheads="1"/>
            </p:cNvSpPr>
            <p:nvPr/>
          </p:nvSpPr>
          <p:spPr bwMode="auto">
            <a:xfrm>
              <a:off x="7494588" y="5664200"/>
              <a:ext cx="100013" cy="209550"/>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endParaRPr lang="en-US"/>
            </a:p>
          </p:txBody>
        </p:sp>
        <p:sp>
          <p:nvSpPr>
            <p:cNvPr id="1043" name="Freeform 36"/>
            <p:cNvSpPr>
              <a:spLocks noChangeArrowheads="1"/>
            </p:cNvSpPr>
            <p:nvPr/>
          </p:nvSpPr>
          <p:spPr bwMode="auto">
            <a:xfrm>
              <a:off x="7412038" y="5081588"/>
              <a:ext cx="114300" cy="558800"/>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endParaRPr lang="en-US"/>
            </a:p>
          </p:txBody>
        </p:sp>
        <p:sp>
          <p:nvSpPr>
            <p:cNvPr id="1044" name="Freeform 37"/>
            <p:cNvSpPr>
              <a:spLocks noChangeArrowheads="1"/>
            </p:cNvSpPr>
            <p:nvPr/>
          </p:nvSpPr>
          <p:spPr bwMode="auto">
            <a:xfrm>
              <a:off x="7412038" y="4978400"/>
              <a:ext cx="31750" cy="188913"/>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endParaRPr lang="en-US"/>
            </a:p>
          </p:txBody>
        </p:sp>
        <p:sp>
          <p:nvSpPr>
            <p:cNvPr id="1045" name="Freeform 38"/>
            <p:cNvSpPr>
              <a:spLocks noChangeArrowheads="1"/>
            </p:cNvSpPr>
            <p:nvPr/>
          </p:nvSpPr>
          <p:spPr bwMode="auto">
            <a:xfrm>
              <a:off x="7439026" y="5434013"/>
              <a:ext cx="174625" cy="439738"/>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endParaRPr 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49B3667F-2F13-4202-9308-C4BDCE0336F1}" type="datetimeFigureOut">
              <a:rPr lang="ru-RU"/>
              <a:pPr>
                <a:defRPr/>
              </a:pPr>
              <a:t>06.11.2018</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3FB5BB52-A347-457D-B3C2-E7486F522D9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rduino.ru/sites/default/files/u6054/pic2.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idx="1"/>
          </p:nvPr>
        </p:nvSpPr>
        <p:spPr>
          <a:xfrm>
            <a:off x="2782888" y="1905000"/>
            <a:ext cx="8915400" cy="2151063"/>
          </a:xfrm>
        </p:spPr>
        <p:txBody>
          <a:bodyPr/>
          <a:lstStyle/>
          <a:p>
            <a:pPr marL="0" indent="0" algn="ctr">
              <a:buFont typeface="Wingdings 3" pitchFamily="18" charset="2"/>
              <a:buNone/>
            </a:pPr>
            <a:r>
              <a:rPr lang="uk-UA" sz="2400" b="1" i="1" smtClean="0">
                <a:latin typeface="Times New Roman" pitchFamily="18" charset="0"/>
                <a:cs typeface="Times New Roman" pitchFamily="18" charset="0"/>
              </a:rPr>
              <a:t>РОЗРОБКА ТА ДОСЛІДЖЕННЯ МОБІЛЬНОГО ЗАСОБУ ВІДЕОСПОСТЕРЕЖЕННЯ</a:t>
            </a:r>
            <a:endParaRPr lang="ru-RU" sz="2400"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3009900" y="0"/>
            <a:ext cx="8494713" cy="749300"/>
          </a:xfrm>
        </p:spPr>
        <p:txBody>
          <a:bodyPr/>
          <a:lstStyle/>
          <a:p>
            <a:r>
              <a:rPr lang="uk-UA" smtClean="0"/>
              <a:t>Основні формули розрахунку </a:t>
            </a:r>
            <a:endParaRPr lang="ru-RU" smtClean="0"/>
          </a:p>
        </p:txBody>
      </p:sp>
      <p:graphicFrame>
        <p:nvGraphicFramePr>
          <p:cNvPr id="3" name="Таблица 2"/>
          <p:cNvGraphicFramePr>
            <a:graphicFrameLocks noGrp="1"/>
          </p:cNvGraphicFramePr>
          <p:nvPr/>
        </p:nvGraphicFramePr>
        <p:xfrm>
          <a:off x="1140513" y="915869"/>
          <a:ext cx="5829301" cy="2056956"/>
        </p:xfrm>
        <a:graphic>
          <a:graphicData uri="http://schemas.openxmlformats.org/drawingml/2006/table">
            <a:tbl>
              <a:tblPr firstRow="1" firstCol="1" bandRow="1">
                <a:tableStyleId>{5C22544A-7EE6-4342-B048-85BDC9FD1C3A}</a:tableStyleId>
              </a:tblPr>
              <a:tblGrid>
                <a:gridCol w="5829301"/>
              </a:tblGrid>
              <a:tr h="2056956">
                <a:tc>
                  <a:txBody>
                    <a:bodyPr/>
                    <a:lstStyle/>
                    <a:p>
                      <a:endParaRPr lang="ru-RU"/>
                    </a:p>
                  </a:txBody>
                  <a:tcPr marL="68580" marR="68580" marT="0" marB="0">
                    <a:blipFill rotWithShape="0">
                      <a:blip r:embed="rId2"/>
                      <a:stretch>
                        <a:fillRect l="-104" t="-296" r="-418" b="-1183"/>
                      </a:stretch>
                    </a:blipFill>
                  </a:tcPr>
                </a:tc>
              </a:tr>
            </a:tbl>
          </a:graphicData>
        </a:graphic>
      </p:graphicFrame>
      <p:sp>
        <p:nvSpPr>
          <p:cNvPr id="27651" name="Rectangle 1"/>
          <p:cNvSpPr>
            <a:spLocks noChangeArrowheads="1"/>
          </p:cNvSpPr>
          <p:nvPr/>
        </p:nvSpPr>
        <p:spPr bwMode="auto">
          <a:xfrm>
            <a:off x="6740525" y="655638"/>
            <a:ext cx="5743575" cy="2894012"/>
          </a:xfrm>
          <a:prstGeom prst="rect">
            <a:avLst/>
          </a:prstGeom>
          <a:noFill/>
          <a:ln w="9525">
            <a:noFill/>
            <a:miter lim="800000"/>
            <a:headEnd/>
            <a:tailEnd/>
          </a:ln>
        </p:spPr>
        <p:txBody>
          <a:bodyPr anchor="ctr">
            <a:spAutoFit/>
          </a:bodyPr>
          <a:lstStyle/>
          <a:p>
            <a:pPr indent="539750" algn="just" eaLnBrk="0" hangingPunct="0"/>
            <a:r>
              <a:rPr lang="uk-UA" altLang="ru-RU" sz="1400">
                <a:latin typeface="Times New Roman" pitchFamily="18" charset="0"/>
                <a:cs typeface="Times New Roman" pitchFamily="18" charset="0"/>
              </a:rPr>
              <a:t>Потужність зондуючого сигналу і</a:t>
            </a:r>
          </a:p>
          <a:p>
            <a:pPr indent="539750" algn="just" eaLnBrk="0" hangingPunct="0"/>
            <a:r>
              <a:rPr lang="uk-UA" altLang="ru-RU" sz="1400">
                <a:latin typeface="Times New Roman" pitchFamily="18" charset="0"/>
                <a:cs typeface="Times New Roman" pitchFamily="18" charset="0"/>
              </a:rPr>
              <a:t> потужність відбитого сигналу пов’язані співвідношенням:</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де Pвідб – потужність відбитого сигналу, Вт;</a:t>
            </a:r>
            <a:endParaRPr lang="ru-RU" altLang="ru-RU" sz="1200">
              <a:latin typeface="Times New Roman" pitchFamily="18" charset="0"/>
              <a:cs typeface="Times New Roman" pitchFamily="18" charset="0"/>
            </a:endParaRPr>
          </a:p>
          <a:p>
            <a:pPr indent="539750" algn="just" eaLnBrk="0" hangingPunct="0"/>
            <a:r>
              <a:rPr lang="en-US" altLang="ru-RU" sz="1400">
                <a:latin typeface="Times New Roman" pitchFamily="18" charset="0"/>
                <a:cs typeface="Times New Roman" pitchFamily="18" charset="0"/>
              </a:rPr>
              <a:t>P</a:t>
            </a:r>
            <a:r>
              <a:rPr lang="uk-UA" altLang="ru-RU" sz="1400">
                <a:latin typeface="Times New Roman" pitchFamily="18" charset="0"/>
                <a:cs typeface="Times New Roman" pitchFamily="18" charset="0"/>
              </a:rPr>
              <a:t>зонд – потужність зондуючого сигналу, Вт;</a:t>
            </a:r>
            <a:endParaRPr lang="ru-RU" altLang="ru-RU" sz="1200">
              <a:latin typeface="Times New Roman" pitchFamily="18" charset="0"/>
              <a:cs typeface="Times New Roman" pitchFamily="18" charset="0"/>
            </a:endParaRPr>
          </a:p>
          <a:p>
            <a:pPr indent="539750" algn="just" eaLnBrk="0" hangingPunct="0"/>
            <a:r>
              <a:rPr lang="en-US" altLang="ru-RU" sz="1400">
                <a:latin typeface="Times New Roman" pitchFamily="18" charset="0"/>
                <a:cs typeface="Times New Roman" pitchFamily="18" charset="0"/>
              </a:rPr>
              <a:t>G</a:t>
            </a:r>
            <a:r>
              <a:rPr lang="uk-UA" altLang="ru-RU" sz="1400">
                <a:latin typeface="Times New Roman" pitchFamily="18" charset="0"/>
                <a:cs typeface="Times New Roman" pitchFamily="18" charset="0"/>
              </a:rPr>
              <a:t> – коефіцієнт підсилення антени;</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σn = ефективна площа розсіювання, м2;</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λ – довжина хвилі зондуючого сигналу;</a:t>
            </a:r>
            <a:endParaRPr lang="ru-RU" altLang="ru-RU" sz="1200">
              <a:latin typeface="Times New Roman" pitchFamily="18" charset="0"/>
              <a:cs typeface="Times New Roman" pitchFamily="18" charset="0"/>
            </a:endParaRPr>
          </a:p>
          <a:p>
            <a:pPr indent="539750" algn="just" eaLnBrk="0" hangingPunct="0"/>
            <a:r>
              <a:rPr lang="en-US" altLang="ru-RU" sz="1400">
                <a:latin typeface="Times New Roman" pitchFamily="18" charset="0"/>
                <a:cs typeface="Times New Roman" pitchFamily="18" charset="0"/>
              </a:rPr>
              <a:t>R</a:t>
            </a:r>
            <a:r>
              <a:rPr lang="uk-UA" altLang="ru-RU" sz="1400">
                <a:latin typeface="Times New Roman" pitchFamily="18" charset="0"/>
                <a:cs typeface="Times New Roman" pitchFamily="18" charset="0"/>
              </a:rPr>
              <a:t> – максимальна дальність дії локатора, м;</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Rвтр – втрати в атмосфері.</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Rвтр обчислюється за формулою:</a:t>
            </a:r>
            <a:endParaRPr lang="ru-RU" altLang="ru-RU" sz="1200">
              <a:latin typeface="Times New Roman" pitchFamily="18" charset="0"/>
              <a:cs typeface="Times New Roman" pitchFamily="18" charset="0"/>
            </a:endParaRPr>
          </a:p>
          <a:p>
            <a:pPr indent="539750" algn="just" eaLnBrk="0" hangingPunct="0"/>
            <a:r>
              <a:rPr lang="uk-UA" altLang="ru-RU" sz="1400">
                <a:latin typeface="Times New Roman" pitchFamily="18" charset="0"/>
                <a:cs typeface="Times New Roman" pitchFamily="18" charset="0"/>
              </a:rPr>
              <a:t>Rвтр=2</a:t>
            </a:r>
            <a:r>
              <a:rPr lang="en-US" altLang="ru-RU" sz="1400">
                <a:latin typeface="Times New Roman" pitchFamily="18" charset="0"/>
                <a:cs typeface="Times New Roman" pitchFamily="18" charset="0"/>
              </a:rPr>
              <a:t>Rα</a:t>
            </a:r>
            <a:r>
              <a:rPr lang="uk-UA" altLang="ru-RU" sz="1400">
                <a:latin typeface="Times New Roman" pitchFamily="18" charset="0"/>
                <a:cs typeface="Times New Roman" pitchFamily="18" charset="0"/>
              </a:rPr>
              <a:t>∙</a:t>
            </a:r>
            <a:r>
              <a:rPr lang="en-US" altLang="ru-RU" sz="1400">
                <a:latin typeface="Times New Roman" pitchFamily="18" charset="0"/>
                <a:cs typeface="Times New Roman" pitchFamily="18" charset="0"/>
              </a:rPr>
              <a:t>e</a:t>
            </a:r>
            <a:r>
              <a:rPr lang="uk-UA" altLang="ru-RU" sz="1400">
                <a:latin typeface="Times New Roman" pitchFamily="18" charset="0"/>
                <a:cs typeface="Times New Roman" pitchFamily="18" charset="0"/>
              </a:rPr>
              <a:t>, де </a:t>
            </a:r>
            <a:endParaRPr lang="ru-RU" altLang="ru-RU" sz="1200">
              <a:latin typeface="Times New Roman" pitchFamily="18" charset="0"/>
              <a:cs typeface="Times New Roman" pitchFamily="18" charset="0"/>
            </a:endParaRPr>
          </a:p>
          <a:p>
            <a:pPr indent="539750" algn="just" eaLnBrk="0" hangingPunct="0"/>
            <a:r>
              <a:rPr lang="en-US" altLang="ru-RU" sz="1400">
                <a:latin typeface="Times New Roman" pitchFamily="18" charset="0"/>
                <a:cs typeface="Times New Roman" pitchFamily="18" charset="0"/>
              </a:rPr>
              <a:t>e</a:t>
            </a:r>
            <a:r>
              <a:rPr lang="uk-UA" altLang="ru-RU" sz="1400">
                <a:latin typeface="Times New Roman" pitchFamily="18" charset="0"/>
                <a:cs typeface="Times New Roman" pitchFamily="18" charset="0"/>
              </a:rPr>
              <a:t> = 2,73 (</a:t>
            </a:r>
            <a:r>
              <a:rPr lang="en-US" altLang="ru-RU" sz="1400">
                <a:latin typeface="Times New Roman" pitchFamily="18" charset="0"/>
                <a:cs typeface="Times New Roman" pitchFamily="18" charset="0"/>
              </a:rPr>
              <a:t>const</a:t>
            </a:r>
            <a:r>
              <a:rPr lang="uk-UA" altLang="ru-RU" sz="1400">
                <a:latin typeface="Times New Roman" pitchFamily="18" charset="0"/>
                <a:cs typeface="Times New Roman" pitchFamily="18" charset="0"/>
              </a:rPr>
              <a:t>)</a:t>
            </a:r>
            <a:endParaRPr lang="ru-RU" altLang="ru-RU" sz="1200">
              <a:latin typeface="Times New Roman" pitchFamily="18" charset="0"/>
              <a:cs typeface="Times New Roman" pitchFamily="18" charset="0"/>
            </a:endParaRPr>
          </a:p>
          <a:p>
            <a:pPr indent="539750" algn="just" eaLnBrk="0" hangingPunct="0"/>
            <a:r>
              <a:rPr lang="en-US" altLang="ru-RU" sz="1400">
                <a:latin typeface="Times New Roman" pitchFamily="18" charset="0"/>
                <a:cs typeface="Times New Roman" pitchFamily="18" charset="0"/>
              </a:rPr>
              <a:t>α</a:t>
            </a:r>
            <a:r>
              <a:rPr lang="uk-UA" altLang="ru-RU" sz="1400">
                <a:latin typeface="Times New Roman" pitchFamily="18" charset="0"/>
                <a:cs typeface="Times New Roman" pitchFamily="18" charset="0"/>
              </a:rPr>
              <a:t> – коефіцієнт затухання ультразвуку в повітрі</a:t>
            </a:r>
            <a:endParaRPr lang="uk-UA" altLang="ru-RU">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3251200" y="3252589"/>
          <a:ext cx="2209800" cy="1860804"/>
        </p:xfrm>
        <a:graphic>
          <a:graphicData uri="http://schemas.openxmlformats.org/drawingml/2006/table">
            <a:tbl>
              <a:tblPr firstRow="1" firstCol="1" bandRow="1">
                <a:tableStyleId>{5C22544A-7EE6-4342-B048-85BDC9FD1C3A}</a:tableStyleId>
              </a:tblPr>
              <a:tblGrid>
                <a:gridCol w="2209800"/>
              </a:tblGrid>
              <a:tr h="1860804">
                <a:tc>
                  <a:txBody>
                    <a:bodyPr/>
                    <a:lstStyle/>
                    <a:p>
                      <a:endParaRPr lang="ru-RU"/>
                    </a:p>
                  </a:txBody>
                  <a:tcPr marL="68580" marR="68580" marT="0" marB="0">
                    <a:blipFill rotWithShape="0">
                      <a:blip r:embed="rId3"/>
                      <a:stretch>
                        <a:fillRect l="-275" t="-327" r="-1102" b="-1307"/>
                      </a:stretch>
                    </a:blipFill>
                  </a:tcPr>
                </a:tc>
              </a:tr>
            </a:tbl>
          </a:graphicData>
        </a:graphic>
      </p:graphicFrame>
      <p:sp>
        <p:nvSpPr>
          <p:cNvPr id="8" name="Прямоугольник 7"/>
          <p:cNvSpPr>
            <a:spLocks noRot="1" noChangeAspect="1" noMove="1" noResize="1" noEditPoints="1" noAdjustHandles="1" noChangeArrowheads="1" noChangeShapeType="1" noTextEdit="1"/>
          </p:cNvSpPr>
          <p:nvPr/>
        </p:nvSpPr>
        <p:spPr>
          <a:xfrm>
            <a:off x="6388100" y="3826355"/>
            <a:ext cx="6096000" cy="957891"/>
          </a:xfrm>
          <a:prstGeom prst="rect">
            <a:avLst/>
          </a:prstGeom>
          <a:blipFill rotWithShape="0">
            <a:blip r:embed="rId4"/>
            <a:stretch>
              <a:fillRect l="-900" t="-5096" b="-87261"/>
            </a:stretch>
          </a:blipFill>
        </p:spPr>
        <p:txBody>
          <a:bodyPr/>
          <a:lstStyle/>
          <a:p>
            <a:pPr fontAlgn="auto">
              <a:spcBef>
                <a:spcPts val="0"/>
              </a:spcBef>
              <a:spcAft>
                <a:spcPts val="0"/>
              </a:spcAft>
              <a:defRPr/>
            </a:pPr>
            <a:r>
              <a:rPr lang="ru-RU">
                <a:noFill/>
                <a:latin typeface="+mn-lt"/>
              </a:rPr>
              <a:t> </a:t>
            </a:r>
          </a:p>
        </p:txBody>
      </p:sp>
      <p:sp>
        <p:nvSpPr>
          <p:cNvPr id="9" name="Прямоугольник 8"/>
          <p:cNvSpPr>
            <a:spLocks noRot="1" noChangeAspect="1" noMove="1" noResize="1" noEditPoints="1" noAdjustHandles="1" noChangeArrowheads="1" noChangeShapeType="1" noTextEdit="1"/>
          </p:cNvSpPr>
          <p:nvPr/>
        </p:nvSpPr>
        <p:spPr>
          <a:xfrm>
            <a:off x="1822159" y="5266978"/>
            <a:ext cx="4033155" cy="1273938"/>
          </a:xfrm>
          <a:prstGeom prst="rect">
            <a:avLst/>
          </a:prstGeom>
          <a:blipFill rotWithShape="0">
            <a:blip r:embed="rId5"/>
            <a:stretch>
              <a:fillRect/>
            </a:stretch>
          </a:blipFill>
        </p:spPr>
        <p:txBody>
          <a:bodyPr/>
          <a:lstStyle/>
          <a:p>
            <a:pPr fontAlgn="auto">
              <a:spcBef>
                <a:spcPts val="0"/>
              </a:spcBef>
              <a:spcAft>
                <a:spcPts val="0"/>
              </a:spcAft>
              <a:defRPr/>
            </a:pPr>
            <a:r>
              <a:rPr lang="ru-RU">
                <a:noFill/>
                <a:latin typeface="+mn-lt"/>
              </a:rPr>
              <a:t> </a:t>
            </a:r>
          </a:p>
        </p:txBody>
      </p:sp>
      <p:sp>
        <p:nvSpPr>
          <p:cNvPr id="10" name="Прямоугольник 9"/>
          <p:cNvSpPr>
            <a:spLocks noRot="1" noChangeAspect="1" noMove="1" noResize="1" noEditPoints="1" noAdjustHandles="1" noChangeArrowheads="1" noChangeShapeType="1" noTextEdit="1"/>
          </p:cNvSpPr>
          <p:nvPr/>
        </p:nvSpPr>
        <p:spPr>
          <a:xfrm>
            <a:off x="6223000" y="5266978"/>
            <a:ext cx="6096000" cy="1338828"/>
          </a:xfrm>
          <a:prstGeom prst="rect">
            <a:avLst/>
          </a:prstGeom>
          <a:blipFill rotWithShape="0">
            <a:blip r:embed="rId6"/>
            <a:stretch>
              <a:fillRect b="-2727"/>
            </a:stretch>
          </a:blipFill>
        </p:spPr>
        <p:txBody>
          <a:bodyPr/>
          <a:lstStyle/>
          <a:p>
            <a:pPr fontAlgn="auto">
              <a:spcBef>
                <a:spcPts val="0"/>
              </a:spcBef>
              <a:spcAft>
                <a:spcPts val="0"/>
              </a:spcAft>
              <a:defRPr/>
            </a:pPr>
            <a:r>
              <a:rPr lang="ru-RU">
                <a:noFill/>
                <a:latin typeface="+mn-l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extLst>
          </a:blip>
          <a:srcRect l="-104" t="10540" r="104" b="-2115"/>
          <a:stretch/>
        </p:blipFill>
        <p:spPr>
          <a:xfrm>
            <a:off x="7015884" y="4572624"/>
            <a:ext cx="5176116" cy="2285376"/>
          </a:xfrm>
          <a:prstGeom prst="rect">
            <a:avLst/>
          </a:prstGeom>
          <a:ln>
            <a:noFill/>
          </a:ln>
          <a:effectLst>
            <a:softEdge rad="112500"/>
          </a:effectLst>
        </p:spPr>
      </p:pic>
      <p:sp>
        <p:nvSpPr>
          <p:cNvPr id="28674" name="Заголовок 1"/>
          <p:cNvSpPr>
            <a:spLocks noGrp="1"/>
          </p:cNvSpPr>
          <p:nvPr>
            <p:ph type="title"/>
          </p:nvPr>
        </p:nvSpPr>
        <p:spPr>
          <a:xfrm>
            <a:off x="647700" y="101600"/>
            <a:ext cx="11544300" cy="1281113"/>
          </a:xfrm>
        </p:spPr>
        <p:txBody>
          <a:bodyPr/>
          <a:lstStyle/>
          <a:p>
            <a:pPr algn="ctr"/>
            <a:r>
              <a:rPr lang="ru-RU" smtClean="0"/>
              <a:t>Дослідження ультразвукового локатора </a:t>
            </a:r>
            <a:r>
              <a:rPr lang="en-US" smtClean="0"/>
              <a:t>HC-SR04</a:t>
            </a:r>
            <a:endParaRPr lang="ru-RU" smtClean="0"/>
          </a:p>
        </p:txBody>
      </p:sp>
      <p:sp>
        <p:nvSpPr>
          <p:cNvPr id="3" name="Объект 2"/>
          <p:cNvSpPr>
            <a:spLocks noGrp="1"/>
          </p:cNvSpPr>
          <p:nvPr>
            <p:ph idx="1"/>
          </p:nvPr>
        </p:nvSpPr>
        <p:spPr>
          <a:xfrm>
            <a:off x="288925" y="1206500"/>
            <a:ext cx="9566275" cy="3778250"/>
          </a:xfrm>
        </p:spPr>
        <p:txBody>
          <a:bodyPr rtlCol="0">
            <a:normAutofit/>
          </a:bodyPr>
          <a:lstStyle/>
          <a:p>
            <a:pPr marL="0" indent="0" algn="ctr" fontAlgn="auto">
              <a:spcAft>
                <a:spcPts val="0"/>
              </a:spcAft>
              <a:buFont typeface="Wingdings 3" charset="2"/>
              <a:buNone/>
              <a:defRPr/>
            </a:pPr>
            <a:r>
              <a:rPr lang="uk-UA" b="1" i="1" dirty="0">
                <a:solidFill>
                  <a:schemeClr val="tx1">
                    <a:lumMod val="75000"/>
                    <a:lumOff val="25000"/>
                  </a:schemeClr>
                </a:solidFill>
              </a:rPr>
              <a:t>Особливості ультразвукового далекоміра HC-SR04:</a:t>
            </a:r>
            <a:endParaRPr lang="ru-RU" b="1" i="1"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1) простота у використанні і 4-х контактне підключення;</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2) діапазон виміру: 2 до 400 см;</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3) точність вимірювання: похибка 1 см (при максимальній дальності похибка 3 см);</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4) кут вимірювання: 15 </a:t>
            </a:r>
            <a:r>
              <a:rPr lang="uk-UA" dirty="0" smtClean="0">
                <a:solidFill>
                  <a:schemeClr val="tx1">
                    <a:lumMod val="75000"/>
                    <a:lumOff val="25000"/>
                  </a:schemeClr>
                </a:solidFill>
              </a:rPr>
              <a:t>градусів</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5) </a:t>
            </a:r>
            <a:r>
              <a:rPr lang="uk-UA" dirty="0" smtClean="0">
                <a:solidFill>
                  <a:schemeClr val="tx1">
                    <a:lumMod val="75000"/>
                    <a:lumOff val="25000"/>
                  </a:schemeClr>
                </a:solidFill>
              </a:rPr>
              <a:t>ультразвуковий </a:t>
            </a:r>
            <a:r>
              <a:rPr lang="uk-UA" dirty="0">
                <a:solidFill>
                  <a:schemeClr val="tx1">
                    <a:lumMod val="75000"/>
                    <a:lumOff val="25000"/>
                  </a:schemeClr>
                </a:solidFill>
              </a:rPr>
              <a:t>діапазон роботи на частоті 40 </a:t>
            </a:r>
            <a:r>
              <a:rPr lang="uk-UA" dirty="0" err="1">
                <a:solidFill>
                  <a:schemeClr val="tx1">
                    <a:lumMod val="75000"/>
                    <a:lumOff val="25000"/>
                  </a:schemeClr>
                </a:solidFill>
              </a:rPr>
              <a:t>кГц</a:t>
            </a:r>
            <a:r>
              <a:rPr lang="uk-UA" dirty="0">
                <a:solidFill>
                  <a:schemeClr val="tx1">
                    <a:lumMod val="75000"/>
                    <a:lumOff val="25000"/>
                  </a:schemeClr>
                </a:solidFill>
              </a:rPr>
              <a:t>;</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6) робоча напруга 4,8 до 5,5 В (± 0.2 В </a:t>
            </a:r>
            <a:r>
              <a:rPr lang="uk-UA" dirty="0" err="1">
                <a:solidFill>
                  <a:schemeClr val="tx1">
                    <a:lumMod val="75000"/>
                    <a:lumOff val="25000"/>
                  </a:schemeClr>
                </a:solidFill>
              </a:rPr>
              <a:t>макс</a:t>
            </a:r>
            <a:r>
              <a:rPr lang="uk-UA" dirty="0" smtClean="0">
                <a:solidFill>
                  <a:schemeClr val="tx1">
                    <a:lumMod val="75000"/>
                    <a:lumOff val="25000"/>
                  </a:schemeClr>
                </a:solidFill>
              </a:rPr>
              <a:t>.);</a:t>
            </a:r>
            <a:endParaRPr lang="ru-RU" dirty="0">
              <a:solidFill>
                <a:schemeClr val="tx1">
                  <a:lumMod val="75000"/>
                  <a:lumOff val="25000"/>
                </a:schemeClr>
              </a:solidFill>
            </a:endParaRPr>
          </a:p>
          <a:p>
            <a:pPr fontAlgn="auto">
              <a:spcAft>
                <a:spcPts val="0"/>
              </a:spcAft>
              <a:buFont typeface="Wingdings 3" charset="2"/>
              <a:buChar char=""/>
              <a:defRPr/>
            </a:pPr>
            <a:r>
              <a:rPr lang="uk-UA" dirty="0">
                <a:solidFill>
                  <a:schemeClr val="tx1">
                    <a:lumMod val="75000"/>
                    <a:lumOff val="25000"/>
                  </a:schemeClr>
                </a:solidFill>
              </a:rPr>
              <a:t>7) діапазон робочих температур: 0 до 60 градусів за Цельсієм (похибка 10%).</a:t>
            </a:r>
            <a:endParaRPr lang="ru-RU"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141288" y="90488"/>
            <a:ext cx="12050712" cy="1281112"/>
          </a:xfrm>
        </p:spPr>
        <p:txBody>
          <a:bodyPr/>
          <a:lstStyle/>
          <a:p>
            <a:pPr algn="ctr"/>
            <a:r>
              <a:rPr lang="uk-UA" smtClean="0"/>
              <a:t>Дослідження ультразвукового локатора HC-SR04</a:t>
            </a:r>
            <a:endParaRPr lang="ru-RU" smtClean="0"/>
          </a:p>
        </p:txBody>
      </p:sp>
      <p:graphicFrame>
        <p:nvGraphicFramePr>
          <p:cNvPr id="29698" name="Объект 3"/>
          <p:cNvGraphicFramePr>
            <a:graphicFrameLocks noGrp="1"/>
          </p:cNvGraphicFramePr>
          <p:nvPr>
            <p:ph idx="1"/>
          </p:nvPr>
        </p:nvGraphicFramePr>
        <p:xfrm>
          <a:off x="2643188" y="2209800"/>
          <a:ext cx="8661400" cy="4257675"/>
        </p:xfrm>
        <a:graphic>
          <a:graphicData uri="http://schemas.openxmlformats.org/presentationml/2006/ole">
            <p:oleObj spid="_x0000_s29698" r:id="rId3" imgW="8663167" imgH="4261473" progId="Excel.Chart.8">
              <p:embed/>
            </p:oleObj>
          </a:graphicData>
        </a:graphic>
      </p:graphicFrame>
      <p:sp>
        <p:nvSpPr>
          <p:cNvPr id="29699" name="Прямоугольник 2"/>
          <p:cNvSpPr>
            <a:spLocks noChangeArrowheads="1"/>
          </p:cNvSpPr>
          <p:nvPr/>
        </p:nvSpPr>
        <p:spPr bwMode="auto">
          <a:xfrm>
            <a:off x="1701800" y="731838"/>
            <a:ext cx="10121900" cy="1476375"/>
          </a:xfrm>
          <a:prstGeom prst="rect">
            <a:avLst/>
          </a:prstGeom>
          <a:noFill/>
          <a:ln w="9525">
            <a:noFill/>
            <a:miter lim="800000"/>
            <a:headEnd/>
            <a:tailEnd/>
          </a:ln>
        </p:spPr>
        <p:txBody>
          <a:bodyPr>
            <a:spAutoFit/>
          </a:bodyPr>
          <a:lstStyle/>
          <a:p>
            <a:r>
              <a:rPr lang="uk-UA">
                <a:latin typeface="Times New Roman" pitchFamily="18" charset="0"/>
                <a:ea typeface="Calibri" pitchFamily="34" charset="0"/>
                <a:cs typeface="Calibri" pitchFamily="34" charset="0"/>
              </a:rPr>
              <a:t>Проведемо дослідження на різних типах матеріалу (дерево, пластик, гіпсова стіна). Початкові умови відстань до дерев'яної поверхні (двері), дорівнює 22,5 см (виміряв рулеткою від плати датчика). Отримав 31212 вимірів за 27 хвилин 18 секунд. Зафіксована затримка звуку виходила від 1 199 нс до 1219 нс, середня затримка склала 1208,55 нс. Середньоквадратичне відхилення ± 2,624 нс. Було отримано статистичний графік.</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1524000" y="103188"/>
            <a:ext cx="10668000" cy="1738312"/>
          </a:xfrm>
        </p:spPr>
        <p:txBody>
          <a:bodyPr/>
          <a:lstStyle/>
          <a:p>
            <a:r>
              <a:rPr lang="uk-UA" sz="2800" smtClean="0"/>
              <a:t>Далі виконано дослідження, в якому було збільшено відстань до дерев'яної поверхні (дверей), відстань 46 см. Отримав 40323 вимірів за 36 хвилин.</a:t>
            </a:r>
            <a:endParaRPr lang="ru-RU" sz="2800" smtClean="0"/>
          </a:p>
        </p:txBody>
      </p:sp>
      <p:graphicFrame>
        <p:nvGraphicFramePr>
          <p:cNvPr id="30722" name="Объект 3"/>
          <p:cNvGraphicFramePr>
            <a:graphicFrameLocks noGrp="1"/>
          </p:cNvGraphicFramePr>
          <p:nvPr>
            <p:ph idx="1"/>
          </p:nvPr>
        </p:nvGraphicFramePr>
        <p:xfrm>
          <a:off x="1308100" y="1841500"/>
          <a:ext cx="9980613" cy="4286250"/>
        </p:xfrm>
        <a:graphic>
          <a:graphicData uri="http://schemas.openxmlformats.org/presentationml/2006/ole">
            <p:oleObj spid="_x0000_s30722" r:id="rId3" imgW="9980017" imgH="4285859" progId="Excel.Char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930275" y="1246188"/>
            <a:ext cx="11422063" cy="1530350"/>
          </a:xfrm>
        </p:spPr>
        <p:txBody>
          <a:bodyPr/>
          <a:lstStyle/>
          <a:p>
            <a:r>
              <a:rPr lang="uk-UA" sz="2400" smtClean="0"/>
              <a:t>Проведемо дослідження. Початкові умови: виміряна відстань до пластикового принтера - 118 см. Отримав 8453 вимірювань за 8 хвилин.</a:t>
            </a:r>
            <a:endParaRPr lang="ru-RU" sz="2400" smtClean="0"/>
          </a:p>
        </p:txBody>
      </p:sp>
      <p:graphicFrame>
        <p:nvGraphicFramePr>
          <p:cNvPr id="31746" name="Объект 3"/>
          <p:cNvGraphicFramePr>
            <a:graphicFrameLocks noGrp="1"/>
          </p:cNvGraphicFramePr>
          <p:nvPr>
            <p:ph idx="1"/>
          </p:nvPr>
        </p:nvGraphicFramePr>
        <p:xfrm>
          <a:off x="1774825" y="2832100"/>
          <a:ext cx="8915400" cy="3778250"/>
        </p:xfrm>
        <a:graphic>
          <a:graphicData uri="http://schemas.openxmlformats.org/presentationml/2006/ole">
            <p:oleObj spid="_x0000_s31746" r:id="rId3" imgW="8919221" imgH="3773751" progId="Excel.Char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Объект 3"/>
          <p:cNvGraphicFramePr>
            <a:graphicFrameLocks noGrp="1"/>
          </p:cNvGraphicFramePr>
          <p:nvPr>
            <p:ph idx="1"/>
          </p:nvPr>
        </p:nvGraphicFramePr>
        <p:xfrm>
          <a:off x="1978025" y="714375"/>
          <a:ext cx="9875838" cy="5503863"/>
        </p:xfrm>
        <a:graphic>
          <a:graphicData uri="http://schemas.openxmlformats.org/presentationml/2006/ole">
            <p:oleObj spid="_x0000_s32769" r:id="rId3" imgW="9876376" imgH="5505165" progId="Excel.Char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41300"/>
            <a:ext cx="11050587" cy="1281113"/>
          </a:xfrm>
        </p:spPr>
        <p:txBody>
          <a:bodyPr rtlCol="0">
            <a:normAutofit fontScale="90000"/>
          </a:bodyPr>
          <a:lstStyle/>
          <a:p>
            <a:pPr fontAlgn="auto">
              <a:spcAft>
                <a:spcPts val="0"/>
              </a:spcAft>
              <a:defRPr/>
            </a:pPr>
            <a:r>
              <a:rPr lang="uk-UA" dirty="0" smtClean="0">
                <a:solidFill>
                  <a:schemeClr val="tx1">
                    <a:lumMod val="85000"/>
                    <a:lumOff val="15000"/>
                  </a:schemeClr>
                </a:solidFill>
              </a:rPr>
              <a:t>Експериментальне дослідження: </a:t>
            </a:r>
            <a:r>
              <a:rPr lang="uk-UA" dirty="0">
                <a:solidFill>
                  <a:schemeClr val="tx1">
                    <a:lumMod val="85000"/>
                    <a:lumOff val="15000"/>
                  </a:schemeClr>
                </a:solidFill>
              </a:rPr>
              <a:t>малі об'єкти і фон</a:t>
            </a:r>
            <a:r>
              <a:rPr lang="ru-RU" dirty="0">
                <a:solidFill>
                  <a:schemeClr val="tx1">
                    <a:lumMod val="85000"/>
                    <a:lumOff val="15000"/>
                  </a:schemeClr>
                </a:solidFill>
              </a:rPr>
              <a:t/>
            </a:r>
            <a:br>
              <a:rPr lang="ru-RU" dirty="0">
                <a:solidFill>
                  <a:schemeClr val="tx1">
                    <a:lumMod val="85000"/>
                    <a:lumOff val="15000"/>
                  </a:schemeClr>
                </a:solidFill>
              </a:rPr>
            </a:br>
            <a:endParaRPr lang="ru-RU" dirty="0">
              <a:solidFill>
                <a:schemeClr val="tx1">
                  <a:lumMod val="85000"/>
                  <a:lumOff val="15000"/>
                </a:schemeClr>
              </a:solidFill>
            </a:endParaRPr>
          </a:p>
        </p:txBody>
      </p:sp>
      <p:sp>
        <p:nvSpPr>
          <p:cNvPr id="33794" name="Прямоугольник 4"/>
          <p:cNvSpPr>
            <a:spLocks noChangeArrowheads="1"/>
          </p:cNvSpPr>
          <p:nvPr/>
        </p:nvSpPr>
        <p:spPr bwMode="auto">
          <a:xfrm>
            <a:off x="2554288" y="1409700"/>
            <a:ext cx="7926387" cy="646113"/>
          </a:xfrm>
          <a:prstGeom prst="rect">
            <a:avLst/>
          </a:prstGeom>
          <a:noFill/>
          <a:ln w="9525">
            <a:noFill/>
            <a:miter lim="800000"/>
            <a:headEnd/>
            <a:tailEnd/>
          </a:ln>
        </p:spPr>
        <p:txBody>
          <a:bodyPr>
            <a:spAutoFit/>
          </a:bodyPr>
          <a:lstStyle/>
          <a:p>
            <a:r>
              <a:rPr lang="uk-UA">
                <a:latin typeface="Times New Roman" pitchFamily="18" charset="0"/>
                <a:ea typeface="Calibri" pitchFamily="34" charset="0"/>
                <a:cs typeface="Calibri" pitchFamily="34" charset="0"/>
              </a:rPr>
              <a:t>Початкові умови: об’єкт площею менше 5 см</a:t>
            </a:r>
            <a:r>
              <a:rPr lang="uk-UA" baseline="30000">
                <a:latin typeface="Times New Roman" pitchFamily="18" charset="0"/>
                <a:ea typeface="Calibri" pitchFamily="34" charset="0"/>
                <a:cs typeface="Calibri" pitchFamily="34" charset="0"/>
              </a:rPr>
              <a:t>2</a:t>
            </a:r>
            <a:r>
              <a:rPr lang="uk-UA">
                <a:latin typeface="Times New Roman" pitchFamily="18" charset="0"/>
                <a:ea typeface="Calibri" pitchFamily="34" charset="0"/>
                <a:cs typeface="Calibri" pitchFamily="34" charset="0"/>
              </a:rPr>
              <a:t>, відстань ­ до об'єкта - 185 см, </a:t>
            </a:r>
            <a:r>
              <a:rPr lang="ru-RU">
                <a:latin typeface="Times New Roman" pitchFamily="18" charset="0"/>
                <a:ea typeface="Calibri" pitchFamily="34" charset="0"/>
                <a:cs typeface="Calibri" pitchFamily="34" charset="0"/>
              </a:rPr>
              <a:t>фоновий об'єкт - на відстані 215 см.</a:t>
            </a:r>
            <a:endParaRPr lang="ru-RU">
              <a:latin typeface="Century Gothic" pitchFamily="34" charset="0"/>
            </a:endParaRPr>
          </a:p>
        </p:txBody>
      </p:sp>
      <p:pic>
        <p:nvPicPr>
          <p:cNvPr id="6" name="Объект 5"/>
          <p:cNvPicPr>
            <a:picLocks noGrp="1" noChangeAspect="1"/>
          </p:cNvPicPr>
          <p:nvPr>
            <p:ph idx="1"/>
          </p:nvPr>
        </p:nvPicPr>
        <p:blipFill>
          <a:blip r:embed="rId2">
            <a:extLst>
              <a:ext uri="{28A0092B-C50C-407E-A947-70E740481C1C}"/>
            </a:extLst>
          </a:blip>
          <a:stretch>
            <a:fillRect/>
          </a:stretch>
        </p:blipFill>
        <p:spPr>
          <a:xfrm>
            <a:off x="2693451" y="2056368"/>
            <a:ext cx="7647582" cy="4001053"/>
          </a:xfrm>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1868488" y="166688"/>
            <a:ext cx="8912225" cy="1281112"/>
          </a:xfrm>
        </p:spPr>
        <p:txBody>
          <a:bodyPr/>
          <a:lstStyle/>
          <a:p>
            <a:pPr algn="ctr"/>
            <a:r>
              <a:rPr lang="uk-UA" b="1" i="1" smtClean="0"/>
              <a:t>Перетворювач напруги</a:t>
            </a:r>
            <a:r>
              <a:rPr lang="ru-RU" b="1" i="1" smtClean="0"/>
              <a:t/>
            </a:r>
            <a:br>
              <a:rPr lang="ru-RU" b="1" i="1" smtClean="0"/>
            </a:br>
            <a:endParaRPr lang="ru-RU" b="1" i="1" smtClean="0"/>
          </a:p>
        </p:txBody>
      </p:sp>
      <p:sp>
        <p:nvSpPr>
          <p:cNvPr id="34818" name="Прямоугольник 2"/>
          <p:cNvSpPr>
            <a:spLocks noChangeArrowheads="1"/>
          </p:cNvSpPr>
          <p:nvPr/>
        </p:nvSpPr>
        <p:spPr bwMode="auto">
          <a:xfrm>
            <a:off x="5838825" y="1333500"/>
            <a:ext cx="6096000" cy="2540000"/>
          </a:xfrm>
          <a:prstGeom prst="rect">
            <a:avLst/>
          </a:prstGeom>
          <a:noFill/>
          <a:ln w="9525">
            <a:noFill/>
            <a:miter lim="800000"/>
            <a:headEnd/>
            <a:tailEnd/>
          </a:ln>
        </p:spPr>
        <p:txBody>
          <a:bodyPr>
            <a:spAutoFit/>
          </a:bodyPr>
          <a:lstStyle/>
          <a:p>
            <a:pPr indent="539750">
              <a:lnSpc>
                <a:spcPct val="150000"/>
              </a:lnSpc>
            </a:pPr>
            <a:r>
              <a:rPr lang="uk-UA">
                <a:latin typeface="Times New Roman" pitchFamily="18" charset="0"/>
                <a:ea typeface="Calibri" pitchFamily="34" charset="0"/>
                <a:cs typeface="Times New Roman" pitchFamily="18" charset="0"/>
              </a:rPr>
              <a:t>Згідно розрахунків при напрузі 1,5 В. і навантаженні 1А, ми будемо мати постійне значення напруги 9В. Даний експеримент буде проводитися протягом чотирьох днів з 11:00 до 11:24. Об’єкт дослідження розміщений у центрі кімнати так, щоб денне світло мало інтенсивність приблизно 50</a:t>
            </a:r>
            <a:r>
              <a:rPr lang="ru-RU">
                <a:latin typeface="Times New Roman" pitchFamily="18" charset="0"/>
                <a:ea typeface="Calibri" pitchFamily="34" charset="0"/>
                <a:cs typeface="Times New Roman" pitchFamily="18" charset="0"/>
              </a:rPr>
              <a:t>%.</a:t>
            </a:r>
            <a:endParaRPr lang="ru-RU" sz="1400">
              <a:latin typeface="Calibri" pitchFamily="34" charset="0"/>
              <a:ea typeface="Calibri" pitchFamily="34" charset="0"/>
              <a:cs typeface="Times New Roman" pitchFamily="18" charset="0"/>
            </a:endParaRPr>
          </a:p>
        </p:txBody>
      </p:sp>
      <p:pic>
        <p:nvPicPr>
          <p:cNvPr id="6" name="Объект 5"/>
          <p:cNvPicPr>
            <a:picLocks noGrp="1" noChangeAspect="1"/>
          </p:cNvPicPr>
          <p:nvPr>
            <p:ph idx="1"/>
          </p:nvPr>
        </p:nvPicPr>
        <p:blipFill>
          <a:blip r:embed="rId2">
            <a:extLst>
              <a:ext uri="{28A0092B-C50C-407E-A947-70E740481C1C}"/>
            </a:extLst>
          </a:blip>
          <a:stretch>
            <a:fillRect/>
          </a:stretch>
        </p:blipFill>
        <p:spPr>
          <a:xfrm>
            <a:off x="337138" y="2908300"/>
            <a:ext cx="5501010" cy="3420348"/>
          </a:xfrm>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Объект 3"/>
          <p:cNvGraphicFramePr>
            <a:graphicFrameLocks noGrp="1"/>
          </p:cNvGraphicFramePr>
          <p:nvPr>
            <p:ph idx="4294967295"/>
          </p:nvPr>
        </p:nvGraphicFramePr>
        <p:xfrm>
          <a:off x="5837238" y="1304925"/>
          <a:ext cx="5999162" cy="3109913"/>
        </p:xfrm>
        <a:graphic>
          <a:graphicData uri="http://schemas.openxmlformats.org/presentationml/2006/ole">
            <p:oleObj spid="_x0000_s35841" r:id="rId3" imgW="5998984" imgH="3109229" progId="Excel.Chart.8">
              <p:embed/>
            </p:oleObj>
          </a:graphicData>
        </a:graphic>
      </p:graphicFrame>
      <p:sp>
        <p:nvSpPr>
          <p:cNvPr id="2" name="Прямоугольник 1"/>
          <p:cNvSpPr/>
          <p:nvPr/>
        </p:nvSpPr>
        <p:spPr>
          <a:xfrm>
            <a:off x="3048000" y="642938"/>
            <a:ext cx="9144000" cy="661987"/>
          </a:xfrm>
          <a:prstGeom prst="rect">
            <a:avLst/>
          </a:prstGeom>
        </p:spPr>
        <p:txBody>
          <a:bodyPr>
            <a:spAutoFit/>
          </a:bodyPr>
          <a:lstStyle/>
          <a:p>
            <a:pPr indent="540385" fontAlgn="auto">
              <a:lnSpc>
                <a:spcPct val="150000"/>
              </a:lnSpc>
              <a:spcBef>
                <a:spcPts val="0"/>
              </a:spcBef>
              <a:spcAft>
                <a:spcPts val="0"/>
              </a:spcAft>
              <a:defRPr/>
            </a:pPr>
            <a:r>
              <a:rPr lang="uk-UA" b="1" dirty="0">
                <a:latin typeface="Times New Roman" panose="02020603050405020304" pitchFamily="18" charset="0"/>
                <a:ea typeface="Calibri" panose="020F0502020204030204" pitchFamily="34" charset="0"/>
                <a:cs typeface="Times New Roman" panose="02020603050405020304" pitchFamily="18" charset="0"/>
              </a:rPr>
              <a:t>Експериментальне дослідження</a:t>
            </a:r>
            <a:r>
              <a:rPr lang="uk-UA" sz="1000" dirty="0">
                <a:latin typeface="Calibri" panose="020F0502020204030204" pitchFamily="34"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перетворювач </a:t>
            </a:r>
            <a:r>
              <a:rPr lang="uk-UA" b="1" dirty="0">
                <a:latin typeface="Times New Roman" panose="02020603050405020304" pitchFamily="18" charset="0"/>
                <a:ea typeface="Calibri" panose="020F0502020204030204" pitchFamily="34" charset="0"/>
                <a:cs typeface="Times New Roman" panose="02020603050405020304" pitchFamily="18" charset="0"/>
              </a:rPr>
              <a:t>напруги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auto">
              <a:spcBef>
                <a:spcPts val="0"/>
              </a:spcBef>
              <a:spcAft>
                <a:spcPts val="1000"/>
              </a:spcAft>
              <a:defRPr/>
            </a:pPr>
            <a:r>
              <a:rPr lang="uk-UA" sz="1000" dirty="0">
                <a:latin typeface="Calibri" panose="020F0502020204030204" pitchFamily="34"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5843" name="Диаграмма 4"/>
          <p:cNvGraphicFramePr>
            <a:graphicFrameLocks/>
          </p:cNvGraphicFramePr>
          <p:nvPr/>
        </p:nvGraphicFramePr>
        <p:xfrm>
          <a:off x="131763" y="3962400"/>
          <a:ext cx="5722937" cy="2895600"/>
        </p:xfrm>
        <a:graphic>
          <a:graphicData uri="http://schemas.openxmlformats.org/presentationml/2006/ole">
            <p:oleObj spid="_x0000_s35843" r:id="rId4" imgW="5718544" imgH="2895851" progId="Excel.Chart.8">
              <p:embed/>
            </p:oleObj>
          </a:graphicData>
        </a:graphic>
      </p:graphicFrame>
      <p:sp>
        <p:nvSpPr>
          <p:cNvPr id="35844" name="Прямоугольник 2"/>
          <p:cNvSpPr>
            <a:spLocks noChangeArrowheads="1"/>
          </p:cNvSpPr>
          <p:nvPr/>
        </p:nvSpPr>
        <p:spPr bwMode="auto">
          <a:xfrm>
            <a:off x="6007100" y="3990975"/>
            <a:ext cx="6096000" cy="2584450"/>
          </a:xfrm>
          <a:prstGeom prst="rect">
            <a:avLst/>
          </a:prstGeom>
          <a:noFill/>
          <a:ln w="9525">
            <a:noFill/>
            <a:miter lim="800000"/>
            <a:headEnd/>
            <a:tailEnd/>
          </a:ln>
        </p:spPr>
        <p:txBody>
          <a:bodyPr>
            <a:spAutoFit/>
          </a:bodyPr>
          <a:lstStyle/>
          <a:p>
            <a:r>
              <a:rPr lang="uk-UA">
                <a:latin typeface="Times New Roman" pitchFamily="18" charset="0"/>
                <a:ea typeface="Calibri" pitchFamily="34" charset="0"/>
                <a:cs typeface="Calibri" pitchFamily="34" charset="0"/>
              </a:rPr>
              <a:t>Висновки:  за даними з таблиці і графіків можна побачити, що перетворювач веде себе не стабільно, а саме: при збільшені інтенсивності світла яке потрапляє на сонячні панелі вони генерують більше енергії і напруга перевищує 1,2 В. Тому на виході перетворювача ми можемо спостерігати напругу понад 19В. Також при підключенні навантаження напруга значно просідає. Тому треба застосувати стабілізатор напруги  7812 - і два електроліта (35*1000 і 16*1000).</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2"/>
          <p:cNvSpPr>
            <a:spLocks noGrp="1"/>
          </p:cNvSpPr>
          <p:nvPr>
            <p:ph idx="1"/>
          </p:nvPr>
        </p:nvSpPr>
        <p:spPr>
          <a:xfrm>
            <a:off x="2406650" y="1136650"/>
            <a:ext cx="8915400" cy="3776663"/>
          </a:xfrm>
        </p:spPr>
        <p:txBody>
          <a:bodyPr/>
          <a:lstStyle/>
          <a:p>
            <a:pPr marL="0" indent="0">
              <a:buFont typeface="Wingdings 3" pitchFamily="18" charset="2"/>
              <a:buNone/>
            </a:pPr>
            <a:r>
              <a:rPr lang="uk-UA" sz="2400" b="1" smtClean="0"/>
              <a:t>Висновок:</a:t>
            </a:r>
            <a:endParaRPr lang="ru-RU" sz="2400" smtClean="0"/>
          </a:p>
          <a:p>
            <a:pPr marL="0" indent="0">
              <a:buFont typeface="Wingdings 3" pitchFamily="18" charset="2"/>
              <a:buNone/>
            </a:pPr>
            <a:r>
              <a:rPr lang="uk-UA" sz="2400" smtClean="0"/>
              <a:t>Були проведені ряд експериментів в стаціонарному положенні для виміру точності відстані до предметів. Дані здалися вельми обнадійливими. Згідно з наведеними вимірами датчик давав свідчення з точністю від 0,5 см до 2-3 см, в залежності від відстаней. Але ось заявлена дальність в 4 метри здалася непереконливою. Після 2 метрів починалися сильні збої і дуже велика похибка визначення відстані. Похибка залежить від відстані та форми об'єкта.</a:t>
            </a:r>
            <a:endParaRPr lang="ru-RU" sz="2400" smtClean="0"/>
          </a:p>
          <a:p>
            <a:pPr marL="0" indent="0">
              <a:buFont typeface="Wingdings 3" pitchFamily="18" charset="2"/>
              <a:buNone/>
            </a:pPr>
            <a:endParaRPr lang="ru-RU"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3300" y="1012825"/>
            <a:ext cx="10845800" cy="5514975"/>
          </a:xfrm>
        </p:spPr>
        <p:txBody>
          <a:bodyPr rtlCol="0">
            <a:normAutofit/>
          </a:bodyPr>
          <a:lstStyle/>
          <a:p>
            <a:pPr marL="0" indent="0" algn="ctr" fontAlgn="auto">
              <a:spcAft>
                <a:spcPts val="0"/>
              </a:spcAft>
              <a:buFont typeface="Wingdings 3" charset="2"/>
              <a:buNone/>
              <a:defRPr/>
            </a:pPr>
            <a:r>
              <a:rPr lang="uk-UA" sz="3000" dirty="0">
                <a:solidFill>
                  <a:schemeClr val="tx1"/>
                </a:solidFill>
                <a:latin typeface="Times New Roman" panose="02020603050405020304" pitchFamily="18" charset="0"/>
                <a:cs typeface="Times New Roman" panose="02020603050405020304" pitchFamily="18" charset="0"/>
              </a:rPr>
              <a:t>Актуальність</a:t>
            </a:r>
          </a:p>
          <a:p>
            <a:pPr marL="0" indent="0" algn="just" fontAlgn="auto">
              <a:spcAft>
                <a:spcPts val="0"/>
              </a:spcAft>
              <a:buFont typeface="Wingdings 3" charset="2"/>
              <a:buNone/>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Інтенсивний</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розвиток</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сучасних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технічних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засобів</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безпеки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постійне</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розширення</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виконуваних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ними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функцій</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дозволяє</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ефективно</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використовувати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їх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у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різних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сферах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діяльності</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Тому ми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розглянемо</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основи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основ,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найнеобхідніші</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технічні</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засоби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безпеки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якими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можна</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мінімізувати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чинники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здатні</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призвести</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до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додаткових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фінансових</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втрат</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для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власника</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uk-UA"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fontAlgn="auto">
              <a:spcAft>
                <a:spcPts val="0"/>
              </a:spcAft>
              <a:buFont typeface="Wingdings 3" charset="2"/>
              <a:buNone/>
              <a:defRPr/>
            </a:pP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Розробка</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та </a:t>
            </a:r>
            <a:r>
              <a:rPr lang="ru-RU" dirty="0" err="1">
                <a:solidFill>
                  <a:schemeClr val="tx1">
                    <a:lumMod val="75000"/>
                    <a:lumOff val="25000"/>
                  </a:schemeClr>
                </a:solidFill>
                <a:latin typeface="Times New Roman" panose="02020603050405020304" pitchFamily="18" charset="0"/>
                <a:cs typeface="Times New Roman" panose="02020603050405020304" pitchFamily="18" charset="0"/>
              </a:rPr>
              <a:t>дослідження</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a:solidFill>
                  <a:schemeClr val="tx1">
                    <a:lumMod val="75000"/>
                    <a:lumOff val="25000"/>
                  </a:schemeClr>
                </a:solidFill>
                <a:latin typeface="Times New Roman" panose="02020603050405020304" pitchFamily="18" charset="0"/>
                <a:cs typeface="Times New Roman" panose="02020603050405020304" pitchFamily="18" charset="0"/>
              </a:rPr>
              <a:t>мобільного</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a:solidFill>
                  <a:schemeClr val="tx1">
                    <a:lumMod val="75000"/>
                    <a:lumOff val="25000"/>
                  </a:schemeClr>
                </a:solidFill>
                <a:latin typeface="Times New Roman" panose="02020603050405020304" pitchFamily="18" charset="0"/>
                <a:cs typeface="Times New Roman" panose="02020603050405020304" pitchFamily="18" charset="0"/>
              </a:rPr>
              <a:t>засобу</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smtClean="0">
                <a:solidFill>
                  <a:schemeClr val="tx1">
                    <a:lumMod val="75000"/>
                    <a:lumOff val="25000"/>
                  </a:schemeClr>
                </a:solidFill>
                <a:latin typeface="Times New Roman" panose="02020603050405020304" pitchFamily="18" charset="0"/>
                <a:cs typeface="Times New Roman" panose="02020603050405020304" pitchFamily="18" charset="0"/>
              </a:rPr>
              <a:t>відеоспостереження</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система охоронної сигналізації широко використовується при оснащенні різних типів приміщень (житлові, виробничі, складські, установи тощо). Мета охоронної сигналізації - абсолютне уникнення будь-якої можливості незаконного проникнення в приміщення або на територію, що охороняється. Основою охоронної системи служать контрольні датчики, які передають інформацію на центральний контрольний пункт. </a:t>
            </a:r>
            <a:r>
              <a:rPr lang="uk-UA" dirty="0" err="1" smtClean="0">
                <a:solidFill>
                  <a:schemeClr val="tx1">
                    <a:lumMod val="75000"/>
                    <a:lumOff val="25000"/>
                  </a:schemeClr>
                </a:solidFill>
                <a:latin typeface="Times New Roman" panose="02020603050405020304" pitchFamily="18" charset="0"/>
                <a:cs typeface="Times New Roman" panose="02020603050405020304" pitchFamily="18" charset="0"/>
              </a:rPr>
              <a:t>Прицьому</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 охоронна сигналізація може бути не тільки автономною, але і функціонувати в комплексі з іншими системами безпеки об'єкту, що охороняється. Система охоронної сигналізації дозволяє контролювати приміщення, що охороняється або територію 24 години на добу</a:t>
            </a:r>
          </a:p>
          <a:p>
            <a:pPr fontAlgn="auto">
              <a:spcAft>
                <a:spcPts val="0"/>
              </a:spcAft>
              <a:buFont typeface="Wingdings 3" charset="2"/>
              <a:buChar char=""/>
              <a:defRPr/>
            </a:pP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2592388" y="623888"/>
            <a:ext cx="8912225" cy="1281112"/>
          </a:xfrm>
        </p:spPr>
        <p:txBody>
          <a:bodyPr/>
          <a:lstStyle/>
          <a:p>
            <a:pPr algn="ctr"/>
            <a:r>
              <a:rPr lang="uk-UA" smtClean="0">
                <a:latin typeface="Times New Roman" pitchFamily="18" charset="0"/>
                <a:cs typeface="Times New Roman" pitchFamily="18" charset="0"/>
              </a:rPr>
              <a:t>Мета дослідження</a:t>
            </a:r>
            <a:r>
              <a:rPr lang="uk-UA" smtClean="0">
                <a:solidFill>
                  <a:srgbClr val="FFFF00"/>
                </a:solidFill>
                <a:latin typeface="Times New Roman" pitchFamily="18" charset="0"/>
                <a:cs typeface="Times New Roman" pitchFamily="18" charset="0"/>
              </a:rPr>
              <a:t/>
            </a:r>
            <a:br>
              <a:rPr lang="uk-UA" smtClean="0">
                <a:solidFill>
                  <a:srgbClr val="FFFF00"/>
                </a:solidFill>
                <a:latin typeface="Times New Roman" pitchFamily="18" charset="0"/>
                <a:cs typeface="Times New Roman" pitchFamily="18" charset="0"/>
              </a:rPr>
            </a:br>
            <a:endParaRPr lang="ru-RU" smtClean="0"/>
          </a:p>
        </p:txBody>
      </p:sp>
      <p:sp>
        <p:nvSpPr>
          <p:cNvPr id="20482" name="Объект 2"/>
          <p:cNvSpPr>
            <a:spLocks noGrp="1"/>
          </p:cNvSpPr>
          <p:nvPr>
            <p:ph idx="1"/>
          </p:nvPr>
        </p:nvSpPr>
        <p:spPr>
          <a:xfrm>
            <a:off x="1762125" y="1727200"/>
            <a:ext cx="9463088" cy="4483100"/>
          </a:xfrm>
        </p:spPr>
        <p:txBody>
          <a:bodyPr/>
          <a:lstStyle/>
          <a:p>
            <a:pPr marL="0" indent="0" algn="just">
              <a:buFont typeface="Wingdings 3" pitchFamily="18" charset="2"/>
              <a:buNone/>
            </a:pPr>
            <a:r>
              <a:rPr lang="uk-UA" sz="2000" smtClean="0">
                <a:latin typeface="Times New Roman" pitchFamily="18" charset="0"/>
                <a:cs typeface="Times New Roman" pitchFamily="18" charset="0"/>
              </a:rPr>
              <a:t>Метою магістерської роботи є розробка та дослідження пристрою </a:t>
            </a:r>
            <a:r>
              <a:rPr lang="ru-RU" sz="2000" smtClean="0">
                <a:latin typeface="Times New Roman" pitchFamily="18" charset="0"/>
                <a:cs typeface="Times New Roman" pitchFamily="18" charset="0"/>
              </a:rPr>
              <a:t>мобільного засобу відеоспостереження </a:t>
            </a:r>
            <a:r>
              <a:rPr lang="uk-UA" sz="2000" smtClean="0">
                <a:latin typeface="Times New Roman" pitchFamily="18" charset="0"/>
                <a:cs typeface="Times New Roman" pitchFamily="18" charset="0"/>
              </a:rPr>
              <a:t>за будівлею, коли власників немає вдома. Забеспечити безпечне пересування системи по приміщеню, виявлення сторонніх осіб та </a:t>
            </a:r>
            <a:r>
              <a:rPr lang="ru-RU" sz="2000" smtClean="0">
                <a:latin typeface="Times New Roman" pitchFamily="18" charset="0"/>
                <a:cs typeface="Times New Roman" pitchFamily="18" charset="0"/>
              </a:rPr>
              <a:t>перевірка роботоздатності автономного джерела живлення.</a:t>
            </a:r>
          </a:p>
          <a:p>
            <a:pPr marL="0" indent="0" algn="just">
              <a:buFont typeface="Wingdings 3" pitchFamily="18" charset="2"/>
              <a:buNone/>
            </a:pPr>
            <a:r>
              <a:rPr lang="ru-RU" sz="2000" smtClean="0">
                <a:latin typeface="Times New Roman" pitchFamily="18" charset="0"/>
                <a:cs typeface="Times New Roman" pitchFamily="18" charset="0"/>
              </a:rPr>
              <a:t>«Система» надає можливість управління в режимі реального часу за допомогою будь-якого мобільного пристрою або ПК, розташованого в локальній мережі або має доступ в Інтернет.</a:t>
            </a:r>
          </a:p>
          <a:p>
            <a:pPr marL="0" indent="0" algn="just">
              <a:buFont typeface="Wingdings 3" pitchFamily="18" charset="2"/>
              <a:buNone/>
            </a:pPr>
            <a:endParaRPr lang="ru-RU"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711325" y="433388"/>
            <a:ext cx="8912225" cy="1281112"/>
          </a:xfrm>
        </p:spPr>
        <p:txBody>
          <a:bodyPr/>
          <a:lstStyle/>
          <a:p>
            <a:pPr algn="ctr"/>
            <a:r>
              <a:rPr lang="uk-UA" b="1" smtClean="0"/>
              <a:t>Об’єкт та предмет досліджень</a:t>
            </a:r>
            <a:r>
              <a:rPr lang="ru-RU" smtClean="0"/>
              <a:t/>
            </a:r>
            <a:br>
              <a:rPr lang="ru-RU" smtClean="0"/>
            </a:br>
            <a:endParaRPr lang="ru-RU" smtClean="0"/>
          </a:p>
        </p:txBody>
      </p:sp>
      <p:sp>
        <p:nvSpPr>
          <p:cNvPr id="21506" name="Объект 2"/>
          <p:cNvSpPr>
            <a:spLocks noGrp="1"/>
          </p:cNvSpPr>
          <p:nvPr>
            <p:ph idx="1"/>
          </p:nvPr>
        </p:nvSpPr>
        <p:spPr>
          <a:xfrm>
            <a:off x="1711325" y="1676400"/>
            <a:ext cx="9280525" cy="1412875"/>
          </a:xfrm>
        </p:spPr>
        <p:txBody>
          <a:bodyPr/>
          <a:lstStyle/>
          <a:p>
            <a:pPr marL="0" indent="0" algn="just">
              <a:buFont typeface="Wingdings 3" pitchFamily="18" charset="2"/>
              <a:buNone/>
            </a:pPr>
            <a:r>
              <a:rPr lang="uk-UA" sz="2400" b="1" smtClean="0">
                <a:latin typeface="Times New Roman" pitchFamily="18" charset="0"/>
                <a:cs typeface="Times New Roman" pitchFamily="18" charset="0"/>
              </a:rPr>
              <a:t>Обєктом дослідження </a:t>
            </a:r>
            <a:r>
              <a:rPr lang="uk-UA" sz="2400" smtClean="0">
                <a:latin typeface="Times New Roman" pitchFamily="18" charset="0"/>
                <a:cs typeface="Times New Roman" pitchFamily="18" charset="0"/>
              </a:rPr>
              <a:t>є</a:t>
            </a:r>
            <a:r>
              <a:rPr lang="uk-UA" sz="2400" b="1" smtClean="0">
                <a:latin typeface="Times New Roman" pitchFamily="18" charset="0"/>
                <a:cs typeface="Times New Roman" pitchFamily="18" charset="0"/>
              </a:rPr>
              <a:t> </a:t>
            </a:r>
            <a:r>
              <a:rPr lang="uk-UA" sz="2400" smtClean="0">
                <a:latin typeface="Times New Roman" pitchFamily="18" charset="0"/>
                <a:cs typeface="Times New Roman" pitchFamily="18" charset="0"/>
              </a:rPr>
              <a:t>ультразвуковий далекомір HC-SR04 та </a:t>
            </a:r>
            <a:r>
              <a:rPr lang="ru-RU" sz="2400" smtClean="0">
                <a:latin typeface="Times New Roman" pitchFamily="18" charset="0"/>
                <a:cs typeface="Times New Roman" pitchFamily="18" charset="0"/>
              </a:rPr>
              <a:t>автономне  джерело живлення.</a:t>
            </a:r>
            <a:endParaRPr lang="uk-UA" sz="2400" b="1" smtClean="0">
              <a:latin typeface="Times New Roman" pitchFamily="18" charset="0"/>
              <a:cs typeface="Times New Roman" pitchFamily="18" charset="0"/>
            </a:endParaRPr>
          </a:p>
          <a:p>
            <a:pPr marL="0" indent="0" algn="just">
              <a:buFont typeface="Wingdings 3" pitchFamily="18" charset="2"/>
              <a:buNone/>
            </a:pPr>
            <a:r>
              <a:rPr lang="uk-UA" sz="2400" b="1" smtClean="0">
                <a:latin typeface="Times New Roman" pitchFamily="18" charset="0"/>
                <a:cs typeface="Times New Roman" pitchFamily="18" charset="0"/>
              </a:rPr>
              <a:t>Предметом досліджень: </a:t>
            </a:r>
            <a:r>
              <a:rPr lang="uk-UA" sz="2400" smtClean="0">
                <a:latin typeface="Times New Roman" pitchFamily="18" charset="0"/>
                <a:cs typeface="Times New Roman" pitchFamily="18" charset="0"/>
              </a:rPr>
              <a:t>є точність виявлення перешкод різних типів матеріалу а також виявлення малих перешкод на фоні інших.</a:t>
            </a:r>
            <a:r>
              <a:rPr lang="ru-RU" sz="2400" smtClean="0">
                <a:latin typeface="Times New Roman" pitchFamily="18" charset="0"/>
                <a:cs typeface="Times New Roman" pitchFamily="18" charset="0"/>
              </a:rPr>
              <a:t> Перевірка роботоздатності автономного джерела живлення.</a:t>
            </a:r>
          </a:p>
          <a:p>
            <a:pPr marL="0" indent="0" algn="just">
              <a:buFont typeface="Wingdings 3" pitchFamily="18" charset="2"/>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100" y="153988"/>
            <a:ext cx="10502900" cy="1281112"/>
          </a:xfrm>
        </p:spPr>
        <p:txBody>
          <a:bodyPr rtlCol="0">
            <a:normAutofit fontScale="90000"/>
          </a:bodyPr>
          <a:lstStyle/>
          <a:p>
            <a:pPr fontAlgn="auto">
              <a:spcAft>
                <a:spcPts val="0"/>
              </a:spcAft>
              <a:defRPr/>
            </a:pPr>
            <a:r>
              <a:rPr lang="uk-UA" sz="2200" dirty="0">
                <a:solidFill>
                  <a:schemeClr val="tx1">
                    <a:lumMod val="85000"/>
                    <a:lumOff val="15000"/>
                  </a:schemeClr>
                </a:solidFill>
              </a:rPr>
              <a:t>Розглянемо найпопулярніші рішення виконання системи безпеки на платформі </a:t>
            </a:r>
            <a:r>
              <a:rPr lang="uk-UA" sz="2200" dirty="0" err="1">
                <a:solidFill>
                  <a:schemeClr val="tx1">
                    <a:lumMod val="85000"/>
                    <a:lumOff val="15000"/>
                  </a:schemeClr>
                </a:solidFill>
              </a:rPr>
              <a:t>Ардуіно</a:t>
            </a:r>
            <a:r>
              <a:rPr lang="uk-UA" sz="2200" dirty="0">
                <a:solidFill>
                  <a:schemeClr val="tx1">
                    <a:lumMod val="85000"/>
                    <a:lumOff val="15000"/>
                  </a:schemeClr>
                </a:solidFill>
              </a:rPr>
              <a:t>. Охоронна система на базі GSM на </a:t>
            </a:r>
            <a:r>
              <a:rPr lang="uk-UA" sz="2200" dirty="0" err="1">
                <a:solidFill>
                  <a:schemeClr val="tx1">
                    <a:lumMod val="85000"/>
                    <a:lumOff val="15000"/>
                  </a:schemeClr>
                </a:solidFill>
              </a:rPr>
              <a:t>Arduino</a:t>
            </a:r>
            <a:r>
              <a:rPr lang="uk-UA" sz="2200" dirty="0">
                <a:solidFill>
                  <a:schemeClr val="tx1">
                    <a:lumMod val="85000"/>
                    <a:lumOff val="15000"/>
                  </a:schemeClr>
                </a:solidFill>
              </a:rPr>
              <a:t> MINI PRO</a:t>
            </a:r>
            <a:r>
              <a:rPr lang="ru-RU" dirty="0">
                <a:solidFill>
                  <a:schemeClr val="tx1">
                    <a:lumMod val="85000"/>
                    <a:lumOff val="15000"/>
                  </a:schemeClr>
                </a:solidFill>
              </a:rPr>
              <a:t/>
            </a:r>
            <a:br>
              <a:rPr lang="ru-RU" dirty="0">
                <a:solidFill>
                  <a:schemeClr val="tx1">
                    <a:lumMod val="85000"/>
                    <a:lumOff val="15000"/>
                  </a:schemeClr>
                </a:solidFill>
              </a:rPr>
            </a:br>
            <a:endParaRPr lang="ru-RU" dirty="0">
              <a:solidFill>
                <a:schemeClr val="tx1">
                  <a:lumMod val="85000"/>
                  <a:lumOff val="15000"/>
                </a:schemeClr>
              </a:solidFill>
            </a:endParaRPr>
          </a:p>
        </p:txBody>
      </p:sp>
      <p:pic>
        <p:nvPicPr>
          <p:cNvPr id="22530" name="Объект 3" descr="http://arduino.ru/sites/default/files/resize/u6054/pic2-640x465.jpg">
            <a:hlinkClick r:id="rId2"/>
          </p:cNvPr>
          <p:cNvPicPr>
            <a:picLocks noGrp="1"/>
          </p:cNvPicPr>
          <p:nvPr>
            <p:ph idx="1"/>
          </p:nvPr>
        </p:nvPicPr>
        <p:blipFill>
          <a:blip r:embed="rId3"/>
          <a:srcRect/>
          <a:stretch>
            <a:fillRect/>
          </a:stretch>
        </p:blipFill>
        <p:spPr>
          <a:xfrm>
            <a:off x="4137025" y="1117600"/>
            <a:ext cx="4133850" cy="2868613"/>
          </a:xfrm>
        </p:spPr>
      </p:pic>
      <p:pic>
        <p:nvPicPr>
          <p:cNvPr id="22531" name="Рисунок 4"/>
          <p:cNvPicPr>
            <a:picLocks noChangeAspect="1"/>
          </p:cNvPicPr>
          <p:nvPr/>
        </p:nvPicPr>
        <p:blipFill>
          <a:blip r:embed="rId4"/>
          <a:srcRect l="16042" t="44923" r="35938" b="31615"/>
          <a:stretch>
            <a:fillRect/>
          </a:stretch>
        </p:blipFill>
        <p:spPr bwMode="auto">
          <a:xfrm>
            <a:off x="3479800" y="4159250"/>
            <a:ext cx="5854700" cy="1936750"/>
          </a:xfrm>
          <a:prstGeom prst="rect">
            <a:avLst/>
          </a:prstGeom>
          <a:noFill/>
          <a:ln w="9525">
            <a:noFill/>
            <a:miter lim="800000"/>
            <a:headEnd/>
            <a:tailEnd/>
          </a:ln>
        </p:spPr>
      </p:pic>
      <p:sp>
        <p:nvSpPr>
          <p:cNvPr id="22532" name="Прямоугольник 2"/>
          <p:cNvSpPr>
            <a:spLocks noChangeArrowheads="1"/>
          </p:cNvSpPr>
          <p:nvPr/>
        </p:nvSpPr>
        <p:spPr bwMode="auto">
          <a:xfrm>
            <a:off x="4341813" y="6015038"/>
            <a:ext cx="3724275" cy="506412"/>
          </a:xfrm>
          <a:prstGeom prst="rect">
            <a:avLst/>
          </a:prstGeom>
          <a:noFill/>
          <a:ln w="9525">
            <a:noFill/>
            <a:miter lim="800000"/>
            <a:headEnd/>
            <a:tailEnd/>
          </a:ln>
        </p:spPr>
        <p:txBody>
          <a:bodyPr wrap="none">
            <a:spAutoFit/>
          </a:bodyPr>
          <a:lstStyle/>
          <a:p>
            <a:pPr indent="539750" algn="ctr">
              <a:lnSpc>
                <a:spcPct val="150000"/>
              </a:lnSpc>
            </a:pPr>
            <a:r>
              <a:rPr lang="uk-UA">
                <a:latin typeface="Times New Roman" pitchFamily="18" charset="0"/>
                <a:ea typeface="Calibri" pitchFamily="34" charset="0"/>
                <a:cs typeface="Times New Roman" pitchFamily="18" charset="0"/>
              </a:rPr>
              <a:t>Блок-схема Arduino MINI PRO</a:t>
            </a:r>
            <a:endParaRPr lang="ru-RU" sz="14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1244600" y="88900"/>
            <a:ext cx="10795000" cy="1281113"/>
          </a:xfrm>
        </p:spPr>
        <p:txBody>
          <a:bodyPr/>
          <a:lstStyle/>
          <a:p>
            <a:pPr algn="ctr"/>
            <a:r>
              <a:rPr lang="uk-UA" sz="2800" b="1" smtClean="0"/>
              <a:t>Охоронна система на базі Аrduino Leonardo</a:t>
            </a:r>
            <a:r>
              <a:rPr lang="ru-RU" sz="2800" smtClean="0"/>
              <a:t/>
            </a:r>
            <a:br>
              <a:rPr lang="ru-RU" sz="2800" smtClean="0"/>
            </a:br>
            <a:r>
              <a:rPr lang="uk-UA" sz="2000" smtClean="0"/>
              <a:t>Управління сигналізацією здійснюється через веб-сайт makridenkov.ru / signals, з будь-якого пристрою, Android, iPhone, на Arduino з низькою вартістю</a:t>
            </a:r>
            <a:endParaRPr lang="ru-RU" sz="2000" smtClean="0"/>
          </a:p>
        </p:txBody>
      </p:sp>
      <p:pic>
        <p:nvPicPr>
          <p:cNvPr id="4" name="Объект 3"/>
          <p:cNvPicPr>
            <a:picLocks noGrp="1" noChangeAspect="1"/>
          </p:cNvPicPr>
          <p:nvPr>
            <p:ph idx="1"/>
          </p:nvPr>
        </p:nvPicPr>
        <p:blipFill rotWithShape="1">
          <a:blip r:embed="rId2"/>
          <a:srcRect l="13920" t="54227" r="43666" b="21634"/>
          <a:stretch/>
        </p:blipFill>
        <p:spPr>
          <a:xfrm>
            <a:off x="405441" y="1466738"/>
            <a:ext cx="6783717" cy="2413000"/>
          </a:xfrm>
          <a:effectLst>
            <a:softEdge rad="112500"/>
          </a:effectLst>
        </p:spPr>
      </p:pic>
      <p:pic>
        <p:nvPicPr>
          <p:cNvPr id="5" name="Рисунок 4" descr="График перемещения"/>
          <p:cNvPicPr/>
          <p:nvPr/>
        </p:nvPicPr>
        <p:blipFill>
          <a:blip r:embed="rId3">
            <a:extLst>
              <a:ext uri="{28A0092B-C50C-407E-A947-70E740481C1C}"/>
            </a:extLst>
          </a:blip>
          <a:srcRect/>
          <a:stretch>
            <a:fillRect/>
          </a:stretch>
        </p:blipFill>
        <p:spPr bwMode="auto">
          <a:xfrm>
            <a:off x="8234362" y="3160712"/>
            <a:ext cx="3444875" cy="3228975"/>
          </a:xfrm>
          <a:prstGeom prst="rect">
            <a:avLst/>
          </a:prstGeom>
          <a:ln>
            <a:noFill/>
          </a:ln>
          <a:effectLst>
            <a:softEdge rad="112500"/>
          </a:effectLst>
        </p:spPr>
      </p:pic>
      <p:sp>
        <p:nvSpPr>
          <p:cNvPr id="23556" name="Прямоугольник 5"/>
          <p:cNvSpPr>
            <a:spLocks noChangeArrowheads="1"/>
          </p:cNvSpPr>
          <p:nvPr/>
        </p:nvSpPr>
        <p:spPr bwMode="auto">
          <a:xfrm>
            <a:off x="8001000" y="6389688"/>
            <a:ext cx="3911600" cy="369887"/>
          </a:xfrm>
          <a:prstGeom prst="rect">
            <a:avLst/>
          </a:prstGeom>
          <a:noFill/>
          <a:ln w="9525">
            <a:noFill/>
            <a:miter lim="800000"/>
            <a:headEnd/>
            <a:tailEnd/>
          </a:ln>
        </p:spPr>
        <p:txBody>
          <a:bodyPr wrap="none">
            <a:spAutoFit/>
          </a:bodyPr>
          <a:lstStyle/>
          <a:p>
            <a:r>
              <a:rPr lang="uk-UA">
                <a:latin typeface="Times New Roman" pitchFamily="18" charset="0"/>
                <a:ea typeface="Calibri" pitchFamily="34" charset="0"/>
                <a:cs typeface="Calibri" pitchFamily="34" charset="0"/>
              </a:rPr>
              <a:t>Графи алгоритму стеження за житлом</a:t>
            </a:r>
            <a:endParaRPr lang="ru-RU">
              <a:latin typeface="Century Gothic" pitchFamily="34" charset="0"/>
            </a:endParaRPr>
          </a:p>
        </p:txBody>
      </p:sp>
      <p:sp>
        <p:nvSpPr>
          <p:cNvPr id="23557" name="Прямоугольник 6"/>
          <p:cNvSpPr>
            <a:spLocks noChangeArrowheads="1"/>
          </p:cNvSpPr>
          <p:nvPr/>
        </p:nvSpPr>
        <p:spPr bwMode="auto">
          <a:xfrm>
            <a:off x="952500" y="4049713"/>
            <a:ext cx="5689600" cy="369887"/>
          </a:xfrm>
          <a:prstGeom prst="rect">
            <a:avLst/>
          </a:prstGeom>
          <a:noFill/>
          <a:ln w="9525">
            <a:noFill/>
            <a:miter lim="800000"/>
            <a:headEnd/>
            <a:tailEnd/>
          </a:ln>
        </p:spPr>
        <p:txBody>
          <a:bodyPr wrap="none">
            <a:spAutoFit/>
          </a:bodyPr>
          <a:lstStyle/>
          <a:p>
            <a:r>
              <a:rPr lang="uk-UA">
                <a:latin typeface="Times New Roman" pitchFamily="18" charset="0"/>
                <a:ea typeface="Calibri" pitchFamily="34" charset="0"/>
                <a:cs typeface="Calibri" pitchFamily="34" charset="0"/>
              </a:rPr>
              <a:t>Блок-схема: </a:t>
            </a:r>
            <a:r>
              <a:rPr lang="uk-UA">
                <a:latin typeface="Times New Roman" pitchFamily="18" charset="0"/>
                <a:cs typeface="Times New Roman" pitchFamily="18" charset="0"/>
              </a:rPr>
              <a:t>Охоронна система на базі </a:t>
            </a:r>
            <a:r>
              <a:rPr lang="uk-UA">
                <a:latin typeface="Times New Roman" pitchFamily="18" charset="0"/>
                <a:ea typeface="Calibri" pitchFamily="34" charset="0"/>
                <a:cs typeface="Calibri" pitchFamily="34" charset="0"/>
              </a:rPr>
              <a:t>Аrduino Leonardo</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675" y="174625"/>
            <a:ext cx="11744325" cy="539750"/>
          </a:xfrm>
        </p:spPr>
        <p:txBody>
          <a:bodyPr rtlCol="0">
            <a:normAutofit fontScale="90000"/>
          </a:bodyPr>
          <a:lstStyle/>
          <a:p>
            <a:pPr algn="ctr" fontAlgn="auto">
              <a:spcAft>
                <a:spcPts val="0"/>
              </a:spcAft>
              <a:defRPr/>
            </a:pPr>
            <a:r>
              <a:rPr lang="ru-RU" sz="2400" dirty="0" smtClean="0">
                <a:solidFill>
                  <a:schemeClr val="tx1">
                    <a:lumMod val="85000"/>
                    <a:lumOff val="15000"/>
                  </a:schemeClr>
                </a:solidFill>
              </a:rPr>
              <a:t>На </a:t>
            </a:r>
            <a:r>
              <a:rPr lang="ru-RU" sz="2400" dirty="0" err="1" smtClean="0">
                <a:solidFill>
                  <a:schemeClr val="tx1">
                    <a:lumMod val="85000"/>
                    <a:lumOff val="15000"/>
                  </a:schemeClr>
                </a:solidFill>
              </a:rPr>
              <a:t>основі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попередніх</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рішень</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була</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розроблена</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власна</a:t>
            </a:r>
            <a:r>
              <a:rPr lang="ru-RU" sz="2400" dirty="0" smtClean="0">
                <a:solidFill>
                  <a:schemeClr val="tx1">
                    <a:lumMod val="85000"/>
                    <a:lumOff val="15000"/>
                  </a:schemeClr>
                </a:solidFill>
              </a:rPr>
              <a:t> система </a:t>
            </a:r>
            <a:r>
              <a:rPr lang="ru-RU" sz="2400" dirty="0" err="1" smtClean="0">
                <a:solidFill>
                  <a:schemeClr val="tx1">
                    <a:lumMod val="85000"/>
                    <a:lumOff val="15000"/>
                  </a:schemeClr>
                </a:solidFill>
              </a:rPr>
              <a:t>відеоспостереження</a:t>
            </a:r>
            <a:r>
              <a:rPr lang="ru-RU" sz="2400" dirty="0" smtClean="0">
                <a:solidFill>
                  <a:schemeClr val="tx1">
                    <a:lumMod val="85000"/>
                    <a:lumOff val="15000"/>
                  </a:schemeClr>
                </a:solidFill>
              </a:rPr>
              <a:t>.</a:t>
            </a:r>
            <a:r>
              <a:rPr lang="ru-RU" sz="2400" b="1" dirty="0" smtClean="0">
                <a:solidFill>
                  <a:schemeClr val="tx1">
                    <a:lumMod val="85000"/>
                    <a:lumOff val="15000"/>
                  </a:schemeClr>
                </a:solidFill>
              </a:rPr>
              <a:t/>
            </a:r>
            <a:br>
              <a:rPr lang="ru-RU" sz="2400" b="1" dirty="0" smtClean="0">
                <a:solidFill>
                  <a:schemeClr val="tx1">
                    <a:lumMod val="85000"/>
                    <a:lumOff val="15000"/>
                  </a:schemeClr>
                </a:solidFill>
              </a:rPr>
            </a:br>
            <a:r>
              <a:rPr lang="ru-RU" sz="2400" b="1" dirty="0">
                <a:solidFill>
                  <a:schemeClr val="tx1">
                    <a:lumMod val="85000"/>
                    <a:lumOff val="15000"/>
                  </a:schemeClr>
                </a:solidFill>
              </a:rPr>
              <a:t/>
            </a:r>
            <a:br>
              <a:rPr lang="ru-RU" sz="2400" b="1" dirty="0">
                <a:solidFill>
                  <a:schemeClr val="tx1">
                    <a:lumMod val="85000"/>
                    <a:lumOff val="15000"/>
                  </a:schemeClr>
                </a:solidFill>
              </a:rPr>
            </a:br>
            <a:r>
              <a:rPr lang="ru-RU" sz="2400" b="1" i="1" dirty="0" err="1" smtClean="0">
                <a:solidFill>
                  <a:schemeClr val="tx1">
                    <a:lumMod val="85000"/>
                    <a:lumOff val="15000"/>
                  </a:schemeClr>
                </a:solidFill>
              </a:rPr>
              <a:t>Розробка</a:t>
            </a:r>
            <a:r>
              <a:rPr lang="ru-RU" sz="2400" b="1" i="1" dirty="0" smtClean="0">
                <a:solidFill>
                  <a:schemeClr val="tx1">
                    <a:lumMod val="85000"/>
                    <a:lumOff val="15000"/>
                  </a:schemeClr>
                </a:solidFill>
              </a:rPr>
              <a:t> </a:t>
            </a:r>
            <a:r>
              <a:rPr lang="ru-RU" sz="2400" b="1" i="1" dirty="0" err="1">
                <a:solidFill>
                  <a:schemeClr val="tx1">
                    <a:lumMod val="85000"/>
                    <a:lumOff val="15000"/>
                  </a:schemeClr>
                </a:solidFill>
              </a:rPr>
              <a:t>структурної</a:t>
            </a:r>
            <a:r>
              <a:rPr lang="ru-RU" sz="2400" b="1" i="1" dirty="0">
                <a:solidFill>
                  <a:schemeClr val="tx1">
                    <a:lumMod val="85000"/>
                    <a:lumOff val="15000"/>
                  </a:schemeClr>
                </a:solidFill>
              </a:rPr>
              <a:t> </a:t>
            </a:r>
            <a:r>
              <a:rPr lang="ru-RU" sz="2400" b="1" i="1" dirty="0" err="1">
                <a:solidFill>
                  <a:schemeClr val="tx1">
                    <a:lumMod val="85000"/>
                    <a:lumOff val="15000"/>
                  </a:schemeClr>
                </a:solidFill>
              </a:rPr>
              <a:t>схеми</a:t>
            </a:r>
            <a:r>
              <a:rPr lang="ru-RU" sz="2400" b="1" i="1" dirty="0">
                <a:solidFill>
                  <a:schemeClr val="tx1">
                    <a:lumMod val="85000"/>
                    <a:lumOff val="15000"/>
                  </a:schemeClr>
                </a:solidFill>
              </a:rPr>
              <a:t> пристрою</a:t>
            </a:r>
          </a:p>
        </p:txBody>
      </p:sp>
      <p:pic>
        <p:nvPicPr>
          <p:cNvPr id="24578" name="Объект 6"/>
          <p:cNvPicPr>
            <a:picLocks noGrp="1" noChangeAspect="1"/>
          </p:cNvPicPr>
          <p:nvPr>
            <p:ph idx="1"/>
          </p:nvPr>
        </p:nvPicPr>
        <p:blipFill>
          <a:blip r:embed="rId2"/>
          <a:srcRect/>
          <a:stretch>
            <a:fillRect/>
          </a:stretch>
        </p:blipFill>
        <p:spPr>
          <a:xfrm>
            <a:off x="5727700" y="2039938"/>
            <a:ext cx="6057900" cy="2393950"/>
          </a:xfrm>
        </p:spPr>
      </p:pic>
      <p:pic>
        <p:nvPicPr>
          <p:cNvPr id="8" name="Рисунок 7"/>
          <p:cNvPicPr>
            <a:picLocks noChangeAspect="1"/>
          </p:cNvPicPr>
          <p:nvPr/>
        </p:nvPicPr>
        <p:blipFill>
          <a:blip r:embed="rId3" cstate="print">
            <a:extLst>
              <a:ext uri="{28A0092B-C50C-407E-A947-70E740481C1C}"/>
            </a:extLst>
          </a:blip>
          <a:stretch>
            <a:fillRect/>
          </a:stretch>
        </p:blipFill>
        <p:spPr>
          <a:xfrm>
            <a:off x="618605" y="2258522"/>
            <a:ext cx="4887884" cy="36659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825" y="382810"/>
            <a:ext cx="8911687" cy="1280890"/>
          </a:xfrm>
        </p:spPr>
        <p:txBody>
          <a:bodyPr rtlCol="0">
            <a:normAutofit fontScale="90000"/>
          </a:bodyPr>
          <a:lstStyle/>
          <a:p>
            <a:pPr algn="ctr" fontAlgn="auto">
              <a:spcAft>
                <a:spcPts val="0"/>
              </a:spcAft>
              <a:defRPr/>
            </a:pPr>
            <a:r>
              <a:rPr lang="ru-RU"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Функціональна</a:t>
            </a:r>
            <a:r>
              <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схема </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br>
            <a:endParaRPr lang="ru-RU" dirty="0">
              <a:solidFill>
                <a:schemeClr val="tx1">
                  <a:lumMod val="85000"/>
                  <a:lumOff val="15000"/>
                </a:schemeClr>
              </a:solidFill>
            </a:endParaRPr>
          </a:p>
        </p:txBody>
      </p:sp>
      <p:pic>
        <p:nvPicPr>
          <p:cNvPr id="5" name="Picture 2"/>
          <p:cNvPicPr>
            <a:picLocks noGrp="1" noChangeAspect="1" noChangeArrowheads="1"/>
          </p:cNvPicPr>
          <p:nvPr>
            <p:ph idx="1"/>
          </p:nvPr>
        </p:nvPicPr>
        <p:blipFill rotWithShape="1">
          <a:blip r:embed="rId2">
            <a:extLst>
              <a:ext uri="{28A0092B-C50C-407E-A947-70E740481C1C}"/>
            </a:extLst>
          </a:blip>
          <a:srcRect l="26911" t="23294" r="21360" b="7706"/>
          <a:stretch/>
        </p:blipFill>
        <p:spPr>
          <a:xfrm>
            <a:off x="3268596" y="1465692"/>
            <a:ext cx="6468143" cy="5392308"/>
          </a:xfrm>
          <a:scene3d>
            <a:camera prst="orthographicFront"/>
            <a:lightRig rig="threePt" dir="t"/>
          </a:scene3d>
          <a:sp3d>
            <a:bevelT/>
          </a:sp3d>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714500" y="242888"/>
            <a:ext cx="9982200" cy="760412"/>
          </a:xfrm>
        </p:spPr>
        <p:txBody>
          <a:bodyPr/>
          <a:lstStyle/>
          <a:p>
            <a:pPr algn="ctr"/>
            <a:r>
              <a:rPr lang="ru-RU" b="1" i="1" smtClean="0">
                <a:latin typeface="Times New Roman" pitchFamily="18" charset="0"/>
                <a:cs typeface="Times New Roman" pitchFamily="18" charset="0"/>
              </a:rPr>
              <a:t>Структурна схема приймача для виявлення сигналу з невідомою початковою фазою </a:t>
            </a:r>
            <a:r>
              <a:rPr lang="uk-UA" b="1" i="1" smtClean="0">
                <a:latin typeface="Times New Roman" pitchFamily="18" charset="0"/>
                <a:cs typeface="Times New Roman" pitchFamily="18" charset="0"/>
              </a:rPr>
              <a:t>і амплітудою</a:t>
            </a:r>
            <a:endParaRPr lang="ru-RU" b="1" i="1" smtClean="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a:srcRect l="23334" t="61167" r="23854" b="18833"/>
          <a:stretch/>
        </p:blipFill>
        <p:spPr>
          <a:xfrm>
            <a:off x="2858562" y="2331304"/>
            <a:ext cx="7481613" cy="1770796"/>
          </a:xfrm>
          <a:prstGeom prst="rect">
            <a:avLst/>
          </a:prstGeom>
          <a:ln>
            <a:noFill/>
          </a:ln>
          <a:effectLst>
            <a:softEdge rad="112500"/>
          </a:effectLst>
        </p:spPr>
      </p:pic>
      <p:sp>
        <p:nvSpPr>
          <p:cNvPr id="26627" name="Прямоугольник 4"/>
          <p:cNvSpPr>
            <a:spLocks noChangeArrowheads="1"/>
          </p:cNvSpPr>
          <p:nvPr/>
        </p:nvSpPr>
        <p:spPr bwMode="auto">
          <a:xfrm>
            <a:off x="3513138" y="4205288"/>
            <a:ext cx="6096000" cy="2170112"/>
          </a:xfrm>
          <a:prstGeom prst="rect">
            <a:avLst/>
          </a:prstGeom>
          <a:noFill/>
          <a:ln w="9525">
            <a:noFill/>
            <a:miter lim="800000"/>
            <a:headEnd/>
            <a:tailEnd/>
          </a:ln>
        </p:spPr>
        <p:txBody>
          <a:bodyPr>
            <a:spAutoFit/>
          </a:bodyPr>
          <a:lstStyle/>
          <a:p>
            <a:pPr algn="just">
              <a:lnSpc>
                <a:spcPct val="150000"/>
              </a:lnSpc>
            </a:pPr>
            <a:r>
              <a:rPr lang="uk-UA">
                <a:latin typeface="Times New Roman" pitchFamily="18" charset="0"/>
                <a:cs typeface="Times New Roman" pitchFamily="18" charset="0"/>
              </a:rPr>
              <a:t>УФ – узгоджений фільтр;</a:t>
            </a:r>
            <a:endParaRPr lang="ru-RU" sz="1400">
              <a:latin typeface="Calibri" pitchFamily="34" charset="0"/>
              <a:ea typeface="Calibri" pitchFamily="34" charset="0"/>
              <a:cs typeface="Times New Roman" pitchFamily="18" charset="0"/>
            </a:endParaRPr>
          </a:p>
          <a:p>
            <a:pPr algn="just">
              <a:lnSpc>
                <a:spcPct val="150000"/>
              </a:lnSpc>
            </a:pPr>
            <a:r>
              <a:rPr lang="uk-UA">
                <a:latin typeface="Times New Roman" pitchFamily="18" charset="0"/>
                <a:cs typeface="Times New Roman" pitchFamily="18" charset="0"/>
              </a:rPr>
              <a:t>АД – амплітудний детектор;</a:t>
            </a:r>
            <a:endParaRPr lang="ru-RU" sz="1400">
              <a:latin typeface="Calibri" pitchFamily="34" charset="0"/>
              <a:ea typeface="Calibri" pitchFamily="34" charset="0"/>
              <a:cs typeface="Calibri" pitchFamily="34" charset="0"/>
            </a:endParaRPr>
          </a:p>
          <a:p>
            <a:pPr algn="just">
              <a:lnSpc>
                <a:spcPct val="150000"/>
              </a:lnSpc>
            </a:pPr>
            <a:r>
              <a:rPr lang="uk-UA">
                <a:latin typeface="Times New Roman" pitchFamily="18" charset="0"/>
                <a:cs typeface="Times New Roman" pitchFamily="18" charset="0"/>
              </a:rPr>
              <a:t>ПП – пороговий прилад.</a:t>
            </a:r>
            <a:endParaRPr lang="ru-RU" sz="1400">
              <a:latin typeface="Calibri" pitchFamily="34" charset="0"/>
              <a:ea typeface="Calibri" pitchFamily="34" charset="0"/>
              <a:cs typeface="Calibri" pitchFamily="34" charset="0"/>
            </a:endParaRPr>
          </a:p>
          <a:p>
            <a:pPr algn="just">
              <a:lnSpc>
                <a:spcPct val="150000"/>
              </a:lnSpc>
            </a:pPr>
            <a:r>
              <a:rPr lang="uk-UA">
                <a:latin typeface="Times New Roman" pitchFamily="18" charset="0"/>
                <a:cs typeface="Times New Roman" pitchFamily="18" charset="0"/>
              </a:rPr>
              <a:t>А1– передавальна антена </a:t>
            </a:r>
            <a:endParaRPr lang="ru-RU" sz="1400">
              <a:latin typeface="Calibri" pitchFamily="34" charset="0"/>
              <a:ea typeface="Calibri" pitchFamily="34" charset="0"/>
              <a:cs typeface="Calibri" pitchFamily="34" charset="0"/>
            </a:endParaRPr>
          </a:p>
          <a:p>
            <a:pPr algn="just">
              <a:lnSpc>
                <a:spcPct val="150000"/>
              </a:lnSpc>
            </a:pPr>
            <a:r>
              <a:rPr lang="uk-UA">
                <a:latin typeface="Times New Roman" pitchFamily="18" charset="0"/>
                <a:cs typeface="Times New Roman" pitchFamily="18" charset="0"/>
              </a:rPr>
              <a:t>А2– приймальна антена </a:t>
            </a:r>
            <a:endParaRPr lang="ru-RU" sz="140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1186</TotalTime>
  <Words>756</Words>
  <Application>Microsoft Office PowerPoint</Application>
  <PresentationFormat>Произвольный</PresentationFormat>
  <Paragraphs>58</Paragraphs>
  <Slides>19</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17</vt:i4>
      </vt:variant>
      <vt:variant>
        <vt:lpstr>Внедренные серверы OLE</vt:lpstr>
      </vt:variant>
      <vt:variant>
        <vt:i4>1</vt:i4>
      </vt:variant>
      <vt:variant>
        <vt:lpstr>Заголовки слайдов</vt:lpstr>
      </vt:variant>
      <vt:variant>
        <vt:i4>19</vt:i4>
      </vt:variant>
    </vt:vector>
  </HeadingPairs>
  <TitlesOfParts>
    <vt:vector size="42" baseType="lpstr">
      <vt:lpstr>Century Gothic</vt:lpstr>
      <vt:lpstr>Arial</vt:lpstr>
      <vt:lpstr>Wingdings 3</vt:lpstr>
      <vt:lpstr>Calibri</vt:lpstr>
      <vt:lpstr>Times New Roman</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Легкий дым</vt:lpstr>
      <vt:lpstr>Диаграмма Microsoft Excel</vt:lpstr>
      <vt:lpstr>Слайд 1</vt:lpstr>
      <vt:lpstr>Слайд 2</vt:lpstr>
      <vt:lpstr>Мета дослідження </vt:lpstr>
      <vt:lpstr>Об’єкт та предмет досліджень </vt:lpstr>
      <vt:lpstr>Розглянемо найпопулярніші рішення виконання системи безпеки на платформі Ардуіно. Охоронна система на базі GSM на Arduino MINI PRO </vt:lpstr>
      <vt:lpstr>Охоронна система на базі Аrduino Leonardo Управління сигналізацією здійснюється через веб-сайт makridenkov.ru / signals, з будь-якого пристрою, Android, iPhone, на Arduino з низькою вартістю</vt:lpstr>
      <vt:lpstr>На основі попередніх рішень була розроблена власна система відеоспостереження.  Розробка структурної схеми пристрою</vt:lpstr>
      <vt:lpstr>Слайд 8</vt:lpstr>
      <vt:lpstr>Структурна схема приймача для виявлення сигналу з невідомою початковою фазою і амплітудою</vt:lpstr>
      <vt:lpstr>Основні формули розрахунку </vt:lpstr>
      <vt:lpstr>Дослідження ультразвукового локатора HC-SR04</vt:lpstr>
      <vt:lpstr>Дослідження ультразвукового локатора HC-SR04</vt:lpstr>
      <vt:lpstr>Далі виконано дослідження, в якому було збільшено відстань до дерев'яної поверхні (дверей), відстань 46 см. Отримав 40323 вимірів за 36 хвилин.</vt:lpstr>
      <vt:lpstr>Проведемо дослідження. Початкові умови: виміряна відстань до пластикового принтера - 118 см. Отримав 8453 вимірювань за 8 хвилин.</vt:lpstr>
      <vt:lpstr>Слайд 15</vt:lpstr>
      <vt:lpstr>Експериментальне дослідження: малі об'єкти і фон </vt:lpstr>
      <vt:lpstr>Перетворювач напруги </vt:lpstr>
      <vt:lpstr>Слайд 18</vt:lpstr>
      <vt:lpstr>Слайд 19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Дипломна робота на тему:</dc:title>
  <dc:creator>MaX</dc:creator>
  <cp:lastModifiedBy>Vitaliy</cp:lastModifiedBy>
  <cp:revision>49</cp:revision>
  <dcterms:created xsi:type="dcterms:W3CDTF">2017-12-25T10:46:54Z</dcterms:created>
  <dcterms:modified xsi:type="dcterms:W3CDTF">2018-11-06T10:21:07Z</dcterms:modified>
</cp:coreProperties>
</file>