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3" r:id="rId10"/>
    <p:sldId id="282" r:id="rId11"/>
    <p:sldId id="264" r:id="rId12"/>
    <p:sldId id="281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6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57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5166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57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843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978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169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75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7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4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57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57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86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0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24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3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088CA-1F2D-43DC-AB29-A416E24B7EE0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90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7343" y="638299"/>
            <a:ext cx="8915399" cy="2262781"/>
          </a:xfrm>
        </p:spPr>
        <p:txBody>
          <a:bodyPr/>
          <a:lstStyle/>
          <a:p>
            <a:pPr algn="r"/>
            <a:r>
              <a:rPr lang="ru-RU" dirty="0" smtClean="0"/>
              <a:t>Тема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6296" y="3429000"/>
            <a:ext cx="9996446" cy="1801551"/>
          </a:xfrm>
        </p:spPr>
        <p:txBody>
          <a:bodyPr>
            <a:noAutofit/>
          </a:bodyPr>
          <a:lstStyle/>
          <a:p>
            <a:pPr algn="r"/>
            <a:r>
              <a:rPr lang="uk-UA" sz="5400" b="1" dirty="0" smtClean="0"/>
              <a:t> </a:t>
            </a:r>
            <a:r>
              <a:rPr lang="ru-RU" sz="3600" b="1" dirty="0"/>
              <a:t>ПРОГНОЗУВАННЯ ОБСТАНОВКИ</a:t>
            </a:r>
          </a:p>
          <a:p>
            <a:pPr algn="r"/>
            <a:r>
              <a:rPr lang="ru-RU" sz="3600" b="1" dirty="0"/>
              <a:t>ТА ПЛАНУВАННЯ ЗАХОДІВ ЗАХИСТУ</a:t>
            </a:r>
          </a:p>
          <a:p>
            <a:pPr algn="r"/>
            <a:r>
              <a:rPr lang="ru-RU" sz="3600" b="1" dirty="0"/>
              <a:t>В ЗОНАХ РАДІОАКТИВНОГО, ХІМІЧНОГО</a:t>
            </a:r>
          </a:p>
          <a:p>
            <a:pPr algn="r"/>
            <a:r>
              <a:rPr lang="ru-RU" sz="3600" b="1" dirty="0"/>
              <a:t>І БІОЛОГІЧНОГО ЗАБРУДНЕННЯ</a:t>
            </a:r>
            <a:endParaRPr lang="uk-UA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3177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аварії</a:t>
            </a:r>
            <a:r>
              <a:rPr lang="ru-RU" dirty="0"/>
              <a:t> на АЕС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62" y="2754730"/>
            <a:ext cx="8716884" cy="224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433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0040" y="151179"/>
            <a:ext cx="1067195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/>
              <a:t>Гранично допустима доза </a:t>
            </a:r>
            <a:r>
              <a:rPr lang="uk-UA" sz="2400" dirty="0" smtClean="0"/>
              <a:t>(ГДД) — доза випромінювання,</a:t>
            </a:r>
          </a:p>
          <a:p>
            <a:pPr algn="just"/>
            <a:r>
              <a:rPr lang="uk-UA" sz="2400" dirty="0" smtClean="0"/>
              <a:t>яка при систематичному впливі протягом необмежено тривалого часу не викликає у працюючих будь-яких патологічних змін або захворювань, що виявляються сучасними засобами дослідження</a:t>
            </a:r>
            <a:r>
              <a:rPr lang="uk-UA" sz="2400" dirty="0" smtClean="0"/>
              <a:t>.</a:t>
            </a:r>
          </a:p>
          <a:p>
            <a:pPr algn="just"/>
            <a:endParaRPr lang="uk-UA" sz="2400" dirty="0"/>
          </a:p>
          <a:p>
            <a:pPr algn="just"/>
            <a:r>
              <a:rPr lang="uk-UA" sz="2200" dirty="0" smtClean="0"/>
              <a:t>Категорії опромінення людей: </a:t>
            </a:r>
          </a:p>
          <a:p>
            <a:pPr algn="just"/>
            <a:endParaRPr lang="uk-UA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А — професійні працівники, що мають безпосередній зв’язок із джерелами іонізуючого випромінювання. Загальна доза опромінення на рік — 5 бер (50 </a:t>
            </a:r>
            <a:r>
              <a:rPr lang="uk-UA" sz="2200" dirty="0" err="1" smtClean="0"/>
              <a:t>мЗв</a:t>
            </a:r>
            <a:r>
              <a:rPr lang="uk-UA" sz="2200" dirty="0" smtClean="0"/>
              <a:t>);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Б — люди, які за умов проживання або розміщення можуть піддаватися опроміненню. Для них гранична доза опромінення на рік — 0,5 бер;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В — решта населення держави. Доза не нормується, але не повинна перевищувати природний фон — від 40 до 200 </a:t>
            </a:r>
            <a:r>
              <a:rPr lang="uk-UA" sz="2200" dirty="0" err="1" smtClean="0"/>
              <a:t>мбер</a:t>
            </a:r>
            <a:r>
              <a:rPr lang="uk-UA" sz="2200" dirty="0" smtClean="0"/>
              <a:t>/рік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068376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0041" y="151179"/>
            <a:ext cx="102840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/>
              <a:t>Прогноз</a:t>
            </a:r>
            <a:r>
              <a:rPr lang="uk-UA" sz="2400" dirty="0" smtClean="0"/>
              <a:t> — передбачення змін в розвитку та ході будь-яких</a:t>
            </a:r>
          </a:p>
          <a:p>
            <a:pPr algn="just"/>
            <a:r>
              <a:rPr lang="uk-UA" sz="2400" dirty="0" smtClean="0"/>
              <a:t>подій, явищ, процесів на підставі отриманих даних.</a:t>
            </a:r>
          </a:p>
          <a:p>
            <a:pPr algn="just"/>
            <a:endParaRPr lang="uk-UA" sz="2400" dirty="0"/>
          </a:p>
          <a:p>
            <a:pPr algn="just"/>
            <a:r>
              <a:rPr lang="uk-UA" sz="2400" i="1" dirty="0"/>
              <a:t>Попереднє</a:t>
            </a:r>
            <a:r>
              <a:rPr lang="uk-UA" sz="2400" dirty="0"/>
              <a:t> прогнозування здійснюється з метою визначення</a:t>
            </a:r>
          </a:p>
          <a:p>
            <a:pPr algn="just"/>
            <a:r>
              <a:rPr lang="uk-UA" sz="2400" dirty="0"/>
              <a:t>дії того чи іншого </a:t>
            </a:r>
            <a:r>
              <a:rPr lang="uk-UA" sz="2400" dirty="0" err="1"/>
              <a:t>фактора</a:t>
            </a:r>
            <a:r>
              <a:rPr lang="uk-UA" sz="2400" dirty="0"/>
              <a:t> явища на функціонування об’єктів господарювання та життєдіяльність населення для прийняття завчасних заходів захисту</a:t>
            </a:r>
            <a:r>
              <a:rPr lang="uk-UA" sz="2400" dirty="0" smtClean="0"/>
              <a:t>.</a:t>
            </a:r>
          </a:p>
          <a:p>
            <a:pPr algn="just"/>
            <a:endParaRPr lang="uk-UA" sz="2400" dirty="0"/>
          </a:p>
          <a:p>
            <a:pPr algn="just"/>
            <a:r>
              <a:rPr lang="uk-UA" sz="2400" i="1" dirty="0"/>
              <a:t>Оперативне</a:t>
            </a:r>
            <a:r>
              <a:rPr lang="uk-UA" sz="2400" dirty="0"/>
              <a:t> прогнозування здійснюється в період виникнення</a:t>
            </a:r>
          </a:p>
          <a:p>
            <a:pPr algn="just"/>
            <a:r>
              <a:rPr lang="uk-UA" sz="2400" dirty="0"/>
              <a:t>надзвичайної ситуації техногенного, природного або воєнного характеру з урахуванням конкретних вихідних даних по даній ситуації з використанням спеціальних </a:t>
            </a:r>
            <a:r>
              <a:rPr lang="uk-UA" sz="2400" dirty="0" err="1"/>
              <a:t>методик</a:t>
            </a:r>
            <a:r>
              <a:rPr lang="uk-UA" sz="2400" dirty="0"/>
              <a:t> для прийняття </a:t>
            </a:r>
            <a:r>
              <a:rPr lang="uk-UA" sz="2400" dirty="0" smtClean="0"/>
              <a:t>рішення по </a:t>
            </a:r>
            <a:r>
              <a:rPr lang="uk-UA" sz="2400" dirty="0"/>
              <a:t>захисту населення та персоналу об’єктів господарювання.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8531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6925" y="237506"/>
            <a:ext cx="100108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Під </a:t>
            </a:r>
            <a:r>
              <a:rPr lang="uk-UA" sz="2400" b="1" i="1" dirty="0"/>
              <a:t>хімічною обстановкою </a:t>
            </a:r>
            <a:r>
              <a:rPr lang="uk-UA" sz="2400" dirty="0"/>
              <a:t>при аваріях на хімічно </a:t>
            </a:r>
            <a:r>
              <a:rPr lang="uk-UA" sz="2400" dirty="0" smtClean="0"/>
              <a:t>небезпечних об'єктах </a:t>
            </a:r>
            <a:r>
              <a:rPr lang="uk-UA" sz="2400" dirty="0"/>
              <a:t>(ХНО) розуміють ступінь хімічного забруднення атмосфери і місцевості, що оказують дію на життєдіяльність населення </a:t>
            </a:r>
            <a:r>
              <a:rPr lang="uk-UA" sz="2400" dirty="0" smtClean="0"/>
              <a:t>та проведення </a:t>
            </a:r>
            <a:r>
              <a:rPr lang="uk-UA" sz="2400" dirty="0"/>
              <a:t>аварійно-рятувальних і відновлювальних </a:t>
            </a:r>
            <a:r>
              <a:rPr lang="uk-UA" sz="2400" dirty="0" smtClean="0"/>
              <a:t>робіт.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/>
              <a:t>Зона </a:t>
            </a:r>
            <a:r>
              <a:rPr lang="uk-UA" sz="2400" b="1" i="1" dirty="0" smtClean="0"/>
              <a:t>можливого хімічного зараження </a:t>
            </a:r>
            <a:r>
              <a:rPr lang="uk-UA" sz="2400" dirty="0" smtClean="0"/>
              <a:t>(ЗМХЗ) — територія, у межах якої внаслідок зміни напрямку вітру може переміщатися хмара НХР з вражаючими концентраціями.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 </a:t>
            </a:r>
            <a:r>
              <a:rPr lang="uk-UA" sz="2400" b="1" i="1" dirty="0" smtClean="0"/>
              <a:t>Прогнозована зона хімічного зараження </a:t>
            </a:r>
            <a:r>
              <a:rPr lang="uk-UA" sz="2400" dirty="0" smtClean="0"/>
              <a:t>(ПЗХЗ) — розрахункова зона в межах ЗМХЗ, параметри якої приблизно визначаються за формулою еліпса.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/>
              <a:t>Розрізняють</a:t>
            </a:r>
            <a:r>
              <a:rPr lang="ru-RU" sz="2400" dirty="0"/>
              <a:t> </a:t>
            </a:r>
            <a:r>
              <a:rPr lang="ru-RU" sz="2400" dirty="0" err="1"/>
              <a:t>аварійне</a:t>
            </a:r>
            <a:r>
              <a:rPr lang="ru-RU" sz="2400" dirty="0"/>
              <a:t> та </a:t>
            </a:r>
            <a:r>
              <a:rPr lang="ru-RU" sz="2400" dirty="0" err="1"/>
              <a:t>довгострокове</a:t>
            </a:r>
            <a:r>
              <a:rPr lang="ru-RU" sz="2400" dirty="0"/>
              <a:t> </a:t>
            </a:r>
            <a:r>
              <a:rPr lang="ru-RU" sz="2400" dirty="0" err="1"/>
              <a:t>прогнозування</a:t>
            </a:r>
            <a:r>
              <a:rPr lang="ru-RU" sz="2400" dirty="0"/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803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9667" y="154005"/>
            <a:ext cx="1045628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/>
              <a:t>Аварійне прогнозування </a:t>
            </a:r>
            <a:r>
              <a:rPr lang="uk-UA" sz="2400" dirty="0"/>
              <a:t>здійснюється під час виникнення</a:t>
            </a:r>
          </a:p>
          <a:p>
            <a:r>
              <a:rPr lang="uk-UA" sz="2400" dirty="0"/>
              <a:t>аварії за даними розвідки для визначення можливих наслідків</a:t>
            </a:r>
          </a:p>
          <a:p>
            <a:r>
              <a:rPr lang="uk-UA" sz="2400" dirty="0"/>
              <a:t>аварії і порядку дій у зоні можливого забруднення</a:t>
            </a:r>
            <a:r>
              <a:rPr lang="uk-UA" sz="2400" dirty="0" smtClean="0"/>
              <a:t>.</a:t>
            </a:r>
          </a:p>
          <a:p>
            <a:endParaRPr lang="uk-UA" sz="2400" dirty="0"/>
          </a:p>
          <a:p>
            <a:r>
              <a:rPr lang="uk-UA" sz="2400" dirty="0"/>
              <a:t>Вихідними даними при аварійному прогнозуванні є: </a:t>
            </a:r>
            <a:endParaRPr lang="uk-UA" sz="2400" dirty="0" smtClean="0"/>
          </a:p>
          <a:p>
            <a:pPr marL="342900" indent="-342900">
              <a:buFontTx/>
              <a:buChar char="-"/>
            </a:pPr>
            <a:r>
              <a:rPr lang="uk-UA" sz="2400" dirty="0" smtClean="0"/>
              <a:t>тип </a:t>
            </a:r>
            <a:r>
              <a:rPr lang="uk-UA" sz="2400" dirty="0"/>
              <a:t>і кількість НХР на об'єкті </a:t>
            </a:r>
            <a:r>
              <a:rPr lang="en-US" sz="2400" dirty="0"/>
              <a:t>Q, </a:t>
            </a:r>
            <a:r>
              <a:rPr lang="uk-UA" sz="2400" dirty="0"/>
              <a:t>т</a:t>
            </a:r>
            <a:r>
              <a:rPr lang="uk-UA" sz="2400" dirty="0" smtClean="0"/>
              <a:t>;</a:t>
            </a:r>
          </a:p>
          <a:p>
            <a:pPr marL="342900" indent="-342900">
              <a:buFontTx/>
              <a:buChar char="-"/>
            </a:pPr>
            <a:r>
              <a:rPr lang="uk-UA" sz="2400" dirty="0" smtClean="0"/>
              <a:t>умови </a:t>
            </a:r>
            <a:r>
              <a:rPr lang="uk-UA" sz="2400" dirty="0"/>
              <a:t>зберігання НХР: у </a:t>
            </a:r>
            <a:r>
              <a:rPr lang="uk-UA" sz="2400" dirty="0" err="1"/>
              <a:t>ємностях</a:t>
            </a:r>
            <a:r>
              <a:rPr lang="uk-UA" sz="2400" dirty="0"/>
              <a:t> (обваловані, не обваловані), трубопроводах; </a:t>
            </a:r>
            <a:endParaRPr lang="uk-UA" sz="2400" dirty="0" smtClean="0"/>
          </a:p>
          <a:p>
            <a:pPr marL="342900" indent="-342900">
              <a:buFontTx/>
              <a:buChar char="-"/>
            </a:pPr>
            <a:r>
              <a:rPr lang="uk-UA" sz="2400" dirty="0" smtClean="0"/>
              <a:t>- </a:t>
            </a:r>
            <a:r>
              <a:rPr lang="uk-UA" sz="2400" dirty="0"/>
              <a:t>висота обвалування ємності Н, м; </a:t>
            </a:r>
            <a:endParaRPr lang="uk-UA" sz="2400" dirty="0" smtClean="0"/>
          </a:p>
          <a:p>
            <a:pPr marL="342900" indent="-342900">
              <a:buFontTx/>
              <a:buChar char="-"/>
            </a:pPr>
            <a:r>
              <a:rPr lang="uk-UA" sz="2400" dirty="0" err="1" smtClean="0"/>
              <a:t>метеоумови</a:t>
            </a:r>
            <a:r>
              <a:rPr lang="uk-UA" sz="2400" dirty="0"/>
              <a:t>: напрямок (азимут А) і швидкість вітру (</a:t>
            </a:r>
            <a:r>
              <a:rPr lang="en-US" sz="2400" dirty="0"/>
              <a:t>V, </a:t>
            </a:r>
            <a:r>
              <a:rPr lang="uk-UA" sz="2400" dirty="0"/>
              <a:t>м/с), температура повітря (°С), ступінь </a:t>
            </a:r>
            <a:r>
              <a:rPr lang="uk-UA" sz="2400" dirty="0" smtClean="0"/>
              <a:t>вертикальної стійкості </a:t>
            </a:r>
            <a:r>
              <a:rPr lang="uk-UA" sz="2400" dirty="0"/>
              <a:t>повітря (СВСП): інверсія, ізотермія, </a:t>
            </a:r>
            <a:r>
              <a:rPr lang="uk-UA" sz="2400" dirty="0" smtClean="0"/>
              <a:t>конвекція (</a:t>
            </a:r>
            <a:r>
              <a:rPr lang="uk-UA" sz="2400" dirty="0"/>
              <a:t>визначається за часом доби (ніч, день) і хмарністю); </a:t>
            </a:r>
            <a:endParaRPr lang="uk-UA" sz="2400" dirty="0" smtClean="0"/>
          </a:p>
          <a:p>
            <a:pPr marL="342900" indent="-342900">
              <a:buFontTx/>
              <a:buChar char="-"/>
            </a:pPr>
            <a:r>
              <a:rPr lang="uk-UA" sz="2400" dirty="0" smtClean="0"/>
              <a:t>характер </a:t>
            </a:r>
            <a:r>
              <a:rPr lang="uk-UA" sz="2400" dirty="0"/>
              <a:t>місцевості: відкрита, закрита (довжина забудови, лісового масиву, км); </a:t>
            </a:r>
            <a:endParaRPr lang="uk-UA" sz="2400" dirty="0" smtClean="0"/>
          </a:p>
          <a:p>
            <a:pPr marL="342900" indent="-342900">
              <a:buFontTx/>
              <a:buChar char="-"/>
            </a:pPr>
            <a:r>
              <a:rPr lang="uk-UA" sz="2400" dirty="0" smtClean="0"/>
              <a:t>кількість </a:t>
            </a:r>
            <a:r>
              <a:rPr lang="uk-UA" sz="2400" dirty="0"/>
              <a:t>людей на об'єкті (у населеному пункті), що може опинитися в зоні можливого забруднення; </a:t>
            </a:r>
            <a:endParaRPr lang="uk-UA" sz="2400" dirty="0" smtClean="0"/>
          </a:p>
          <a:p>
            <a:pPr marL="342900" indent="-342900">
              <a:buFontTx/>
              <a:buChar char="-"/>
            </a:pPr>
            <a:r>
              <a:rPr lang="uk-UA" sz="2400" dirty="0" smtClean="0"/>
              <a:t>забезпеченість </a:t>
            </a:r>
            <a:r>
              <a:rPr lang="uk-UA" sz="2400" dirty="0"/>
              <a:t>населення засобами захисту, %.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90355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9667" y="0"/>
            <a:ext cx="10642333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/>
              <a:t>Довгострокове (оперативне) прогнозування </a:t>
            </a:r>
            <a:r>
              <a:rPr lang="uk-UA" sz="2400" dirty="0" smtClean="0"/>
              <a:t>здійснюється заздалегідь для визначення можливих масштабів забруднення, сил і засобів, які залучатимуться для ліквідації наслідків аварії, складання планів роботи та інших довгострокових (довідкових) матеріалів.</a:t>
            </a:r>
          </a:p>
          <a:p>
            <a:r>
              <a:rPr lang="uk-UA" sz="2400" dirty="0" smtClean="0"/>
              <a:t> </a:t>
            </a:r>
          </a:p>
          <a:p>
            <a:r>
              <a:rPr lang="uk-UA" sz="2200" dirty="0" smtClean="0"/>
              <a:t>Дані для довгострокового (оперативного) прогнозування :</a:t>
            </a:r>
          </a:p>
          <a:p>
            <a:pPr marL="342900" indent="-342900">
              <a:buFontTx/>
              <a:buChar char="-"/>
            </a:pPr>
            <a:r>
              <a:rPr lang="uk-UA" sz="2200" dirty="0" smtClean="0"/>
              <a:t>загальна </a:t>
            </a:r>
            <a:r>
              <a:rPr lang="uk-UA" sz="2200" dirty="0"/>
              <a:t>кількість НХР для об'єктів, які розташовані в небезпечних </a:t>
            </a:r>
            <a:r>
              <a:rPr lang="uk-UA" sz="2200" dirty="0" smtClean="0"/>
              <a:t>районах;</a:t>
            </a:r>
          </a:p>
          <a:p>
            <a:pPr marL="342900" indent="-342900">
              <a:buFontTx/>
              <a:buChar char="-"/>
            </a:pPr>
            <a:r>
              <a:rPr lang="uk-UA" sz="2200" dirty="0"/>
              <a:t>м</a:t>
            </a:r>
            <a:r>
              <a:rPr lang="uk-UA" sz="2200" dirty="0" smtClean="0"/>
              <a:t>етеорологічні дані;</a:t>
            </a:r>
          </a:p>
          <a:p>
            <a:pPr marL="342900" indent="-342900">
              <a:buFontTx/>
              <a:buChar char="-"/>
            </a:pPr>
            <a:r>
              <a:rPr lang="uk-UA" sz="2200" dirty="0" smtClean="0"/>
              <a:t>середня </a:t>
            </a:r>
            <a:r>
              <a:rPr lang="uk-UA" sz="2200" dirty="0"/>
              <a:t>щільність населення для цієї місцевості</a:t>
            </a:r>
            <a:r>
              <a:rPr lang="uk-UA" sz="2200" dirty="0" smtClean="0"/>
              <a:t>;</a:t>
            </a:r>
          </a:p>
          <a:p>
            <a:pPr marL="342900" indent="-342900">
              <a:buFontTx/>
              <a:buChar char="-"/>
            </a:pPr>
            <a:r>
              <a:rPr lang="uk-UA" sz="2200" dirty="0" smtClean="0"/>
              <a:t>ступінь </a:t>
            </a:r>
            <a:r>
              <a:rPr lang="uk-UA" sz="2200" dirty="0"/>
              <a:t>заповнення ємності (</a:t>
            </a:r>
            <a:r>
              <a:rPr lang="uk-UA" sz="2200" dirty="0" err="1"/>
              <a:t>ємностей</a:t>
            </a:r>
            <a:r>
              <a:rPr lang="uk-UA" sz="2200" dirty="0"/>
              <a:t>) приймається 70 </a:t>
            </a:r>
            <a:r>
              <a:rPr lang="uk-UA" sz="2200" dirty="0" smtClean="0"/>
              <a:t>% від </a:t>
            </a:r>
            <a:r>
              <a:rPr lang="uk-UA" sz="2200" dirty="0"/>
              <a:t>паспортного об'єму; </a:t>
            </a:r>
            <a:endParaRPr lang="uk-UA" sz="2200" dirty="0" smtClean="0"/>
          </a:p>
          <a:p>
            <a:pPr marL="342900" indent="-342900">
              <a:buFontTx/>
              <a:buChar char="-"/>
            </a:pPr>
            <a:r>
              <a:rPr lang="uk-UA" sz="2200" dirty="0" smtClean="0"/>
              <a:t>ємності </a:t>
            </a:r>
            <a:r>
              <a:rPr lang="uk-UA" sz="2200" dirty="0"/>
              <a:t>з НХР при аваріях руйнуються повністю; </a:t>
            </a:r>
            <a:endParaRPr lang="uk-UA" sz="2200" dirty="0" smtClean="0"/>
          </a:p>
          <a:p>
            <a:pPr marL="342900" indent="-342900">
              <a:buFontTx/>
              <a:buChar char="-"/>
            </a:pPr>
            <a:r>
              <a:rPr lang="uk-UA" sz="2200" dirty="0" smtClean="0"/>
              <a:t>при </a:t>
            </a:r>
            <a:r>
              <a:rPr lang="uk-UA" sz="2200" dirty="0"/>
              <a:t>аваріях на продуктопроводах (аміакопроводах тощо</a:t>
            </a:r>
            <a:r>
              <a:rPr lang="uk-UA" sz="2200" dirty="0" smtClean="0"/>
              <a:t>) кількість </a:t>
            </a:r>
            <a:r>
              <a:rPr lang="uk-UA" sz="2200" dirty="0"/>
              <a:t>НХР, що може бути викинута, приймається рівною її кількість між </a:t>
            </a:r>
            <a:r>
              <a:rPr lang="uk-UA" sz="2200" dirty="0" err="1"/>
              <a:t>відсікачами</a:t>
            </a:r>
            <a:r>
              <a:rPr lang="uk-UA" sz="2200" dirty="0"/>
              <a:t> (для </a:t>
            </a:r>
            <a:r>
              <a:rPr lang="uk-UA" sz="2200" dirty="0" smtClean="0"/>
              <a:t>продуктопроводів допускається </a:t>
            </a:r>
            <a:r>
              <a:rPr lang="uk-UA" sz="2200" dirty="0"/>
              <a:t>приймати об'єм НХР рівний 300—500 т); </a:t>
            </a:r>
            <a:endParaRPr lang="uk-UA" sz="2200" dirty="0" smtClean="0"/>
          </a:p>
          <a:p>
            <a:pPr marL="342900" indent="-342900">
              <a:buFontTx/>
              <a:buChar char="-"/>
            </a:pPr>
            <a:r>
              <a:rPr lang="uk-UA" sz="2200" dirty="0" smtClean="0"/>
              <a:t> </a:t>
            </a:r>
            <a:r>
              <a:rPr lang="uk-UA" sz="2200" dirty="0"/>
              <a:t>заходи щодо захисту населення детальніше плануються </a:t>
            </a:r>
            <a:r>
              <a:rPr lang="uk-UA" sz="2200" dirty="0" smtClean="0"/>
              <a:t>на глибину </a:t>
            </a:r>
            <a:r>
              <a:rPr lang="uk-UA" sz="2200" dirty="0"/>
              <a:t>зони можливого хімічного забруднення, яка утворюється протягом перших 4 годин після початку </a:t>
            </a:r>
            <a:r>
              <a:rPr lang="uk-UA" sz="2200" dirty="0" smtClean="0"/>
              <a:t>аварії</a:t>
            </a:r>
            <a:r>
              <a:rPr lang="uk-UA" sz="2200" dirty="0"/>
              <a:t>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928344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7547" y="178130"/>
            <a:ext cx="1033153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Висновки </a:t>
            </a:r>
            <a:r>
              <a:rPr lang="uk-UA" sz="2800" dirty="0"/>
              <a:t>з оцінювання хімічної обстановки </a:t>
            </a:r>
            <a:r>
              <a:rPr lang="uk-UA" sz="2800" dirty="0" smtClean="0"/>
              <a:t>відзначають: </a:t>
            </a:r>
          </a:p>
          <a:p>
            <a:pPr marL="457200" indent="-457200" algn="just">
              <a:buFontTx/>
              <a:buChar char="-"/>
            </a:pPr>
            <a:r>
              <a:rPr lang="uk-UA" sz="2800" dirty="0" smtClean="0"/>
              <a:t>чи </a:t>
            </a:r>
            <a:r>
              <a:rPr lang="uk-UA" sz="2800" dirty="0"/>
              <a:t>може опинитись об'єкт у зоні хімічного забруднення; </a:t>
            </a:r>
            <a:endParaRPr lang="uk-UA" sz="2800" dirty="0" smtClean="0"/>
          </a:p>
          <a:p>
            <a:pPr marL="457200" indent="-457200" algn="just">
              <a:buFontTx/>
              <a:buChar char="-"/>
            </a:pPr>
            <a:r>
              <a:rPr lang="uk-UA" sz="2800" dirty="0" smtClean="0"/>
              <a:t>можливі </a:t>
            </a:r>
            <a:r>
              <a:rPr lang="uk-UA" sz="2800" dirty="0"/>
              <a:t>наслідки в осередку хімічного ураження (можливі ураження виробничого персоналу і населення та очікувані втрати); </a:t>
            </a:r>
            <a:endParaRPr lang="uk-UA" sz="2800" dirty="0" smtClean="0"/>
          </a:p>
          <a:p>
            <a:pPr marL="457200" indent="-457200" algn="just">
              <a:buFontTx/>
              <a:buChar char="-"/>
            </a:pPr>
            <a:r>
              <a:rPr lang="uk-UA" sz="2800" dirty="0" smtClean="0"/>
              <a:t>визначається </a:t>
            </a:r>
            <a:r>
              <a:rPr lang="uk-UA" sz="2800" dirty="0"/>
              <a:t>вплив НХР на виробництво, матеріали та</a:t>
            </a:r>
          </a:p>
          <a:p>
            <a:pPr algn="just"/>
            <a:r>
              <a:rPr lang="uk-UA" sz="2800" dirty="0"/>
              <a:t>сировину; </a:t>
            </a:r>
            <a:endParaRPr lang="uk-UA" sz="2800" dirty="0" smtClean="0"/>
          </a:p>
          <a:p>
            <a:pPr marL="457200" indent="-457200" algn="just">
              <a:buFontTx/>
              <a:buChar char="-"/>
            </a:pPr>
            <a:r>
              <a:rPr lang="uk-UA" sz="2800" dirty="0" smtClean="0"/>
              <a:t>заходи </a:t>
            </a:r>
            <a:r>
              <a:rPr lang="uk-UA" sz="2800" dirty="0"/>
              <a:t>щодо захисту людей (оповіщення, </a:t>
            </a:r>
            <a:r>
              <a:rPr lang="uk-UA" sz="2800" dirty="0" smtClean="0"/>
              <a:t>використання засобів </a:t>
            </a:r>
            <a:r>
              <a:rPr lang="uk-UA" sz="2800" dirty="0"/>
              <a:t>індивідуального захисту (ЗІЗ), будівель і </a:t>
            </a:r>
            <a:r>
              <a:rPr lang="uk-UA" sz="2800" dirty="0" smtClean="0"/>
              <a:t>захисних споруд </a:t>
            </a:r>
            <a:r>
              <a:rPr lang="uk-UA" sz="2800" dirty="0"/>
              <a:t>(ЗС), евакуація; </a:t>
            </a:r>
            <a:endParaRPr lang="uk-UA" sz="2800" dirty="0" smtClean="0"/>
          </a:p>
          <a:p>
            <a:pPr marL="457200" indent="-457200" algn="just">
              <a:buFontTx/>
              <a:buChar char="-"/>
            </a:pPr>
            <a:r>
              <a:rPr lang="uk-UA" sz="2800" dirty="0" smtClean="0"/>
              <a:t>визначаються </a:t>
            </a:r>
            <a:r>
              <a:rPr lang="uk-UA" sz="2800" dirty="0"/>
              <a:t>можливості герметизації виробничих будівель та інших приміщень, де працюють люди, а </a:t>
            </a:r>
            <a:r>
              <a:rPr lang="uk-UA" sz="2800" dirty="0" smtClean="0"/>
              <a:t>також можливість </a:t>
            </a:r>
            <a:r>
              <a:rPr lang="uk-UA" sz="2800" dirty="0"/>
              <a:t>продовжувати виробничий процес у </a:t>
            </a:r>
            <a:r>
              <a:rPr lang="uk-UA" sz="2800" dirty="0" smtClean="0"/>
              <a:t>засобах індивідуального </a:t>
            </a:r>
            <a:r>
              <a:rPr lang="uk-UA" sz="2800" dirty="0"/>
              <a:t>захисту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15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0670" y="93456"/>
            <a:ext cx="101296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/>
              <a:t>Зона </a:t>
            </a:r>
            <a:r>
              <a:rPr lang="uk-UA" sz="2400" b="1" i="1" dirty="0" smtClean="0"/>
              <a:t>біологічного зараження </a:t>
            </a:r>
            <a:r>
              <a:rPr lang="uk-UA" sz="2400" dirty="0" smtClean="0"/>
              <a:t>— це територія, яка заражена біологічними збудниками захворювань у небезпечних для людей, тварин або рослин межах.</a:t>
            </a:r>
          </a:p>
          <a:p>
            <a:pPr algn="just">
              <a:lnSpc>
                <a:spcPct val="120000"/>
              </a:lnSpc>
            </a:pPr>
            <a:endParaRPr lang="uk-UA" sz="2400" dirty="0"/>
          </a:p>
          <a:p>
            <a:pPr algn="just">
              <a:lnSpc>
                <a:spcPct val="120000"/>
              </a:lnSpc>
            </a:pPr>
            <a:r>
              <a:rPr lang="uk-UA" sz="2400" b="1" i="1" dirty="0"/>
              <a:t>Зона зараження характеризується </a:t>
            </a:r>
            <a:r>
              <a:rPr lang="uk-UA" sz="2400" dirty="0" smtClean="0"/>
              <a:t>:</a:t>
            </a:r>
          </a:p>
          <a:p>
            <a:pPr algn="just">
              <a:lnSpc>
                <a:spcPct val="120000"/>
              </a:lnSpc>
            </a:pPr>
            <a:endParaRPr lang="uk-UA" sz="2400" dirty="0" smtClean="0"/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типом </a:t>
            </a:r>
            <a:r>
              <a:rPr lang="uk-UA" sz="2400" dirty="0"/>
              <a:t>біологічних засобів,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400" dirty="0"/>
              <a:t>розмірами, </a:t>
            </a:r>
            <a:endParaRPr lang="uk-UA" sz="2400" dirty="0" smtClean="0"/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розміщенням </a:t>
            </a:r>
            <a:r>
              <a:rPr lang="uk-UA" sz="2400" dirty="0"/>
              <a:t>відносно об’єктів господарювання, </a:t>
            </a:r>
            <a:endParaRPr lang="uk-UA" sz="2400" dirty="0" smtClean="0"/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часом </a:t>
            </a:r>
            <a:r>
              <a:rPr lang="uk-UA" sz="2400" dirty="0"/>
              <a:t>утворення, </a:t>
            </a:r>
            <a:endParaRPr lang="uk-UA" sz="2400" dirty="0" smtClean="0"/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ступенем </a:t>
            </a:r>
            <a:r>
              <a:rPr lang="uk-UA" sz="2400" dirty="0"/>
              <a:t>небезпеки </a:t>
            </a:r>
            <a:endParaRPr lang="uk-UA" sz="2400" dirty="0" smtClean="0"/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/>
              <a:t>зміною в часі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42798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1295" y="344385"/>
            <a:ext cx="103790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/>
              <a:t>Осередок біологічного ураження </a:t>
            </a:r>
            <a:r>
              <a:rPr lang="uk-UA" sz="2800" dirty="0"/>
              <a:t>— це територія, на </a:t>
            </a:r>
            <a:r>
              <a:rPr lang="uk-UA" sz="2800" dirty="0" smtClean="0"/>
              <a:t>якій в </a:t>
            </a:r>
            <a:r>
              <a:rPr lang="uk-UA" sz="2800" dirty="0"/>
              <a:t>результаті впливу біологічних засобів (зброї противника) виникли масові ураження людей, сільськогосподарських тварин, рослин. </a:t>
            </a:r>
            <a:endParaRPr lang="uk-UA" sz="2800" dirty="0" smtClean="0"/>
          </a:p>
          <a:p>
            <a:pPr algn="just"/>
            <a:endParaRPr lang="uk-UA" sz="2800" dirty="0"/>
          </a:p>
          <a:p>
            <a:pPr algn="just"/>
            <a:r>
              <a:rPr lang="uk-UA" sz="2800" dirty="0" smtClean="0"/>
              <a:t>Він </a:t>
            </a:r>
            <a:r>
              <a:rPr lang="uk-UA" sz="2800" dirty="0"/>
              <a:t>може утворитися не тільки в зоні зараження, а і за її межами, як результат поширення інфекційних захворювань.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0722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3792" y="653143"/>
            <a:ext cx="106482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/>
              <a:t>Біологічна зброя </a:t>
            </a:r>
            <a:r>
              <a:rPr lang="uk-UA" sz="2800" dirty="0"/>
              <a:t>— це спеціальні боєприпаси і бойові прилади із засобами доставки, оснащені біологічними </a:t>
            </a:r>
            <a:r>
              <a:rPr lang="uk-UA" sz="2800" dirty="0" smtClean="0"/>
              <a:t>засобами і </a:t>
            </a:r>
            <a:r>
              <a:rPr lang="uk-UA" sz="2800" dirty="0"/>
              <a:t>призначені для масового ураження людей, сільськогосподарських тварин, посівів </a:t>
            </a:r>
            <a:r>
              <a:rPr lang="uk-UA" sz="2800" dirty="0" smtClean="0"/>
              <a:t>сільськогосподарських </a:t>
            </a:r>
            <a:r>
              <a:rPr lang="uk-UA" sz="2800" dirty="0"/>
              <a:t>культур, </a:t>
            </a:r>
            <a:r>
              <a:rPr lang="uk-UA" sz="2800" dirty="0" smtClean="0"/>
              <a:t>псування продуктів </a:t>
            </a:r>
            <a:r>
              <a:rPr lang="uk-UA" sz="2800" dirty="0"/>
              <a:t>харчування, палива, техніки і води.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err="1" smtClean="0"/>
              <a:t>Уражаюча</a:t>
            </a:r>
            <a:r>
              <a:rPr lang="uk-UA" sz="2800" dirty="0" smtClean="0"/>
              <a:t> </a:t>
            </a:r>
            <a:r>
              <a:rPr lang="uk-UA" sz="2800" dirty="0"/>
              <a:t>дія біологічної зброї ґрунтується на </a:t>
            </a:r>
            <a:r>
              <a:rPr lang="uk-UA" sz="2800" dirty="0" smtClean="0"/>
              <a:t>застосуванні насамперед </a:t>
            </a:r>
            <a:r>
              <a:rPr lang="uk-UA" sz="2800" dirty="0"/>
              <a:t>хвороботворних властивостей патогенних </a:t>
            </a:r>
            <a:r>
              <a:rPr lang="uk-UA" sz="2800" dirty="0" smtClean="0"/>
              <a:t>мікробів і </a:t>
            </a:r>
            <a:r>
              <a:rPr lang="uk-UA" sz="2800" dirty="0"/>
              <a:t>токсичних продуктів їх життєдіяльності.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8872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2550" y="700644"/>
            <a:ext cx="1003464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ЛЕКЦІЇ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зон радіоактивного забруднення</a:t>
            </a:r>
          </a:p>
          <a:p>
            <a:pPr marL="457200" indent="-457200">
              <a:buAutoNum type="arabicPeriod"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радіаційної обстановки при аваріях на АЕС </a:t>
            </a:r>
          </a:p>
          <a:p>
            <a:pPr marL="457200" indent="-457200">
              <a:buAutoNum type="arabicPeriod"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зон хімічного забруднення</a:t>
            </a:r>
          </a:p>
          <a:p>
            <a:pPr marL="457200" indent="-457200">
              <a:buAutoNum type="arabicPeriod"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хімічної обстановки при аваріях на ХНО</a:t>
            </a:r>
          </a:p>
          <a:p>
            <a:pPr marL="457200" indent="-457200">
              <a:buAutoNum type="arabicPeriod"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зон біологічного зараження</a:t>
            </a:r>
          </a:p>
          <a:p>
            <a:pPr marL="457200" indent="-457200">
              <a:buAutoNum type="arabicPeriod"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безпеки населення в НС</a:t>
            </a:r>
          </a:p>
          <a:p>
            <a:pPr marL="457200" indent="-457200">
              <a:buAutoNum type="arabicPeriod"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Протирадіаційний, протихімічний та біологічний захист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Засоби індивідуального захисту 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Захисні споруди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44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5668" y="252856"/>
            <a:ext cx="10636332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800" dirty="0"/>
              <a:t>Стійкість осередку біологічного ураження залежить </a:t>
            </a:r>
            <a:r>
              <a:rPr lang="uk-UA" sz="2800" dirty="0" smtClean="0"/>
              <a:t>від: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uk-UA" sz="2800" dirty="0" smtClean="0"/>
              <a:t> </a:t>
            </a:r>
            <a:r>
              <a:rPr lang="uk-UA" sz="2800" dirty="0"/>
              <a:t>температури, </a:t>
            </a:r>
            <a:endParaRPr lang="uk-UA" sz="2800" dirty="0" smtClean="0"/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uk-UA" sz="2800" dirty="0" smtClean="0"/>
              <a:t>вологості </a:t>
            </a:r>
            <a:r>
              <a:rPr lang="uk-UA" sz="2800" dirty="0"/>
              <a:t>повітря, </a:t>
            </a:r>
            <a:endParaRPr lang="uk-UA" sz="2800" dirty="0" smtClean="0"/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uk-UA" sz="2800" dirty="0" smtClean="0"/>
              <a:t>наявності </a:t>
            </a:r>
            <a:r>
              <a:rPr lang="uk-UA" sz="2800" dirty="0"/>
              <a:t>сонячних днів. </a:t>
            </a:r>
            <a:endParaRPr lang="uk-UA" sz="2800" dirty="0" smtClean="0"/>
          </a:p>
          <a:p>
            <a:pPr algn="just">
              <a:lnSpc>
                <a:spcPct val="120000"/>
              </a:lnSpc>
            </a:pPr>
            <a:r>
              <a:rPr lang="uk-UA" sz="2800" dirty="0" smtClean="0"/>
              <a:t>Збудники багатьох </a:t>
            </a:r>
            <a:r>
              <a:rPr lang="uk-UA" sz="2800" dirty="0" err="1"/>
              <a:t>хвороб</a:t>
            </a:r>
            <a:r>
              <a:rPr lang="uk-UA" sz="2800" dirty="0"/>
              <a:t> при температурі нижче 0 °С можуть </a:t>
            </a:r>
            <a:r>
              <a:rPr lang="uk-UA" sz="2800" dirty="0" smtClean="0"/>
              <a:t>тривалий час </a:t>
            </a:r>
            <a:r>
              <a:rPr lang="uk-UA" sz="2800" dirty="0"/>
              <a:t>зберігатися в навколишньому середовищі, тому взимку тривалість біологічного зараження більша</a:t>
            </a:r>
            <a:r>
              <a:rPr lang="uk-UA" sz="2800" dirty="0" smtClean="0"/>
              <a:t>. </a:t>
            </a:r>
          </a:p>
          <a:p>
            <a:pPr algn="just">
              <a:lnSpc>
                <a:spcPct val="120000"/>
              </a:lnSpc>
            </a:pPr>
            <a:r>
              <a:rPr lang="uk-UA" sz="2800" dirty="0" smtClean="0"/>
              <a:t> </a:t>
            </a:r>
            <a:r>
              <a:rPr lang="uk-UA" sz="2800" dirty="0"/>
              <a:t>Влітку при високій температурі та інтенсивній сонячній радіації збудники </a:t>
            </a:r>
            <a:r>
              <a:rPr lang="uk-UA" sz="2800" dirty="0" err="1"/>
              <a:t>хвороб</a:t>
            </a:r>
            <a:r>
              <a:rPr lang="uk-UA" sz="2800" dirty="0"/>
              <a:t> </a:t>
            </a:r>
            <a:r>
              <a:rPr lang="uk-UA" sz="2800" dirty="0" smtClean="0"/>
              <a:t>гинуть швидше</a:t>
            </a:r>
            <a:r>
              <a:rPr lang="uk-UA" sz="2800" dirty="0"/>
              <a:t>. </a:t>
            </a:r>
            <a:endParaRPr lang="uk-UA" sz="2800" dirty="0" smtClean="0"/>
          </a:p>
          <a:p>
            <a:pPr algn="just">
              <a:lnSpc>
                <a:spcPct val="120000"/>
              </a:lnSpc>
            </a:pPr>
            <a:r>
              <a:rPr lang="uk-UA" sz="2800" dirty="0" smtClean="0"/>
              <a:t>Підвищення </a:t>
            </a:r>
            <a:r>
              <a:rPr lang="uk-UA" sz="2800" dirty="0"/>
              <a:t>вологості також сприяє зниженню стійкості</a:t>
            </a:r>
          </a:p>
          <a:p>
            <a:pPr algn="just">
              <a:lnSpc>
                <a:spcPct val="120000"/>
              </a:lnSpc>
            </a:pPr>
            <a:r>
              <a:rPr lang="uk-UA" sz="2800" dirty="0"/>
              <a:t>збудників </a:t>
            </a:r>
            <a:r>
              <a:rPr lang="uk-UA" sz="2800" dirty="0" err="1"/>
              <a:t>хвороб</a:t>
            </a:r>
            <a:r>
              <a:rPr lang="uk-UA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79339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14" y="95002"/>
            <a:ext cx="10755086" cy="666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400" dirty="0"/>
              <a:t>Безпека населення в надзвичайних ситуаціях повинна забезпечуватися: </a:t>
            </a:r>
            <a:endParaRPr lang="uk-UA" sz="2400" dirty="0" smtClean="0"/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uk-UA" sz="2200" dirty="0" smtClean="0"/>
              <a:t>зниженням </a:t>
            </a:r>
            <a:r>
              <a:rPr lang="uk-UA" sz="2200" dirty="0"/>
              <a:t>вірогідності виникнення і можливих масштабів джерел природних, техногенних, </a:t>
            </a:r>
            <a:r>
              <a:rPr lang="uk-UA" sz="2200" dirty="0" smtClean="0"/>
              <a:t>соціально-політичних </a:t>
            </a:r>
            <a:r>
              <a:rPr lang="uk-UA" sz="2200" dirty="0"/>
              <a:t>і воєнних надзвичайних ситуацій</a:t>
            </a:r>
            <a:r>
              <a:rPr lang="uk-UA" sz="2200" dirty="0" smtClean="0"/>
              <a:t>;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uk-UA" sz="2200" dirty="0" smtClean="0"/>
              <a:t>локалізацією, блокуванням, заглушенням, скороченням часу існування та масштабів, а також послабленням дії факторів ураження і джерел надзвичайних ситуацій;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uk-UA" sz="2200" dirty="0" smtClean="0"/>
              <a:t> зниженням небезпеки ураження населення в надзвичайних ситуаціях; 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uk-UA" sz="2200" dirty="0" smtClean="0"/>
              <a:t>підвищенням стійкості функціонування систем і об’єктів життєзабезпечення та профілактики порушень їх роботи, які можуть створити небезпеку для життя і здоров’я населення; 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uk-UA" sz="2200" dirty="0" smtClean="0"/>
              <a:t>організацією і проведенням захисних заходів у відношенні до населення і персоналу аварійних та інших об’єктів; 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uk-UA" sz="2200" dirty="0" smtClean="0"/>
              <a:t>ліквідацією наслідків і реабілітацією населення територій,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uk-UA" sz="2200" dirty="0" smtClean="0"/>
              <a:t>що зазнали дії надзвичайних ситуацій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05632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5668" y="12680"/>
            <a:ext cx="10636332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/>
              <a:t>Захист населення </a:t>
            </a:r>
            <a:r>
              <a:rPr lang="uk-UA" sz="2400" dirty="0"/>
              <a:t>— це комплекс взаємно пов’язаних за </a:t>
            </a:r>
            <a:r>
              <a:rPr lang="uk-UA" sz="2400" dirty="0" smtClean="0"/>
              <a:t>місцем</a:t>
            </a:r>
            <a:r>
              <a:rPr lang="uk-UA" sz="2400" dirty="0"/>
              <a:t>, часом проведення, цілями, засобами заходів цивільної </a:t>
            </a:r>
            <a:r>
              <a:rPr lang="uk-UA" sz="2400" dirty="0" smtClean="0"/>
              <a:t>захисту</a:t>
            </a:r>
            <a:r>
              <a:rPr lang="uk-UA" sz="2400" dirty="0"/>
              <a:t>, які спрямовані на усунення або зниження на потерпілих територіях до прийнятого рівня загрози життю і здоров’ю </a:t>
            </a:r>
            <a:r>
              <a:rPr lang="uk-UA" sz="2400" dirty="0" smtClean="0"/>
              <a:t>людей у </a:t>
            </a:r>
            <a:r>
              <a:rPr lang="uk-UA" sz="2400" dirty="0"/>
              <a:t>випадку реальної небезпеки виникнення або в умовах реалізації</a:t>
            </a:r>
          </a:p>
          <a:p>
            <a:pPr algn="just"/>
            <a:r>
              <a:rPr lang="uk-UA" sz="2400" dirty="0"/>
              <a:t>небезпечних і шкідливих факторів стихійного лиха, </a:t>
            </a:r>
            <a:r>
              <a:rPr lang="uk-UA" sz="2400" dirty="0" smtClean="0"/>
              <a:t>техногенних аварій </a:t>
            </a:r>
            <a:r>
              <a:rPr lang="uk-UA" sz="2400" dirty="0"/>
              <a:t>і </a:t>
            </a:r>
            <a:r>
              <a:rPr lang="uk-UA" sz="2400" dirty="0" smtClean="0"/>
              <a:t>катастроф.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b="1" dirty="0" smtClean="0">
                <a:cs typeface="Times New Roman" panose="02020603050405020304" pitchFamily="18" charset="0"/>
              </a:rPr>
              <a:t>Основні заходи цивільного захисту життя і здоров’я населення </a:t>
            </a:r>
            <a:r>
              <a:rPr lang="ru-RU" sz="2200" b="1" dirty="0" smtClean="0">
                <a:cs typeface="Times New Roman" panose="02020603050405020304" pitchFamily="18" charset="0"/>
              </a:rPr>
              <a:t>в </a:t>
            </a:r>
            <a:r>
              <a:rPr lang="ru-RU" sz="2200" b="1" dirty="0">
                <a:cs typeface="Times New Roman" panose="02020603050405020304" pitchFamily="18" charset="0"/>
              </a:rPr>
              <a:t>НС </a:t>
            </a:r>
            <a:r>
              <a:rPr lang="ru-RU" sz="2200" b="1" dirty="0" smtClean="0"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uk-UA" sz="2200" dirty="0" smtClean="0">
                <a:cs typeface="Times New Roman" panose="02020603050405020304" pitchFamily="18" charset="0"/>
              </a:rPr>
              <a:t>укриття </a:t>
            </a:r>
            <a:r>
              <a:rPr lang="uk-UA" sz="2200" dirty="0">
                <a:cs typeface="Times New Roman" panose="02020603050405020304" pitchFamily="18" charset="0"/>
              </a:rPr>
              <a:t>людей в пристосованих для потреб захисту населення приміщеннях виробничих, громадських і </a:t>
            </a:r>
            <a:r>
              <a:rPr lang="uk-UA" sz="2200" dirty="0" smtClean="0">
                <a:cs typeface="Times New Roman" panose="02020603050405020304" pitchFamily="18" charset="0"/>
              </a:rPr>
              <a:t>жилих будинків</a:t>
            </a:r>
            <a:r>
              <a:rPr lang="uk-UA" sz="2200" dirty="0">
                <a:cs typeface="Times New Roman" panose="02020603050405020304" pitchFamily="18" charset="0"/>
              </a:rPr>
              <a:t>, а також в спеціальних захисних спорудах; </a:t>
            </a:r>
            <a:endParaRPr lang="uk-UA" sz="2200" dirty="0" smtClean="0"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200" dirty="0" smtClean="0">
                <a:cs typeface="Times New Roman" panose="02020603050405020304" pitchFamily="18" charset="0"/>
              </a:rPr>
              <a:t>евакуацію </a:t>
            </a:r>
            <a:r>
              <a:rPr lang="uk-UA" sz="2200" dirty="0">
                <a:cs typeface="Times New Roman" panose="02020603050405020304" pitchFamily="18" charset="0"/>
              </a:rPr>
              <a:t>(відселення) населення із зон можливих надзвичайних ситуацій</a:t>
            </a:r>
            <a:r>
              <a:rPr lang="uk-UA" sz="2200" dirty="0" smtClean="0"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uk-UA" sz="2200" dirty="0" smtClean="0">
                <a:cs typeface="Times New Roman" panose="02020603050405020304" pitchFamily="18" charset="0"/>
              </a:rPr>
              <a:t> </a:t>
            </a:r>
            <a:r>
              <a:rPr lang="uk-UA" sz="2200" dirty="0">
                <a:cs typeface="Times New Roman" panose="02020603050405020304" pitchFamily="18" charset="0"/>
              </a:rPr>
              <a:t>використання засобів індивідуального захисту </a:t>
            </a:r>
            <a:r>
              <a:rPr lang="uk-UA" sz="2200" dirty="0" smtClean="0">
                <a:cs typeface="Times New Roman" panose="02020603050405020304" pitchFamily="18" charset="0"/>
              </a:rPr>
              <a:t>органів дихання </a:t>
            </a:r>
            <a:r>
              <a:rPr lang="uk-UA" sz="2200" dirty="0">
                <a:cs typeface="Times New Roman" panose="02020603050405020304" pitchFamily="18" charset="0"/>
              </a:rPr>
              <a:t>і шкіряних покровів; </a:t>
            </a:r>
            <a:endParaRPr lang="uk-UA" sz="2200" dirty="0" smtClean="0"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200" dirty="0" smtClean="0">
                <a:cs typeface="Times New Roman" panose="02020603050405020304" pitchFamily="18" charset="0"/>
              </a:rPr>
              <a:t>проведення </a:t>
            </a:r>
            <a:r>
              <a:rPr lang="uk-UA" sz="2200" dirty="0">
                <a:cs typeface="Times New Roman" panose="02020603050405020304" pitchFamily="18" charset="0"/>
              </a:rPr>
              <a:t>заходів медичного захисту; </a:t>
            </a:r>
            <a:endParaRPr lang="uk-UA" sz="2200" dirty="0" smtClean="0"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200" dirty="0" smtClean="0">
                <a:cs typeface="Times New Roman" panose="02020603050405020304" pitchFamily="18" charset="0"/>
              </a:rPr>
              <a:t>проведення </a:t>
            </a:r>
            <a:r>
              <a:rPr lang="uk-UA" sz="2200" dirty="0">
                <a:cs typeface="Times New Roman" panose="02020603050405020304" pitchFamily="18" charset="0"/>
              </a:rPr>
              <a:t>аварійно-рятувальних і інших </a:t>
            </a:r>
            <a:r>
              <a:rPr lang="uk-UA" sz="2200" dirty="0" smtClean="0">
                <a:cs typeface="Times New Roman" panose="02020603050405020304" pitchFamily="18" charset="0"/>
              </a:rPr>
              <a:t>невідкладних робіт </a:t>
            </a:r>
            <a:r>
              <a:rPr lang="uk-UA" sz="2200" dirty="0">
                <a:cs typeface="Times New Roman" panose="02020603050405020304" pitchFamily="18" charset="0"/>
              </a:rPr>
              <a:t>в зонах надзвичайних ситуацій</a:t>
            </a:r>
            <a:endParaRPr lang="uk-UA" sz="2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30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2541" y="0"/>
            <a:ext cx="10628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/>
              <a:t>Укриття</a:t>
            </a:r>
            <a:r>
              <a:rPr lang="uk-UA" sz="2400" dirty="0"/>
              <a:t> населення в пристосованих приміщеннях і в </a:t>
            </a:r>
            <a:r>
              <a:rPr lang="uk-UA" sz="2400" dirty="0" smtClean="0"/>
              <a:t>спеціальних </a:t>
            </a:r>
            <a:r>
              <a:rPr lang="uk-UA" sz="2400" dirty="0"/>
              <a:t>спорудах необхідно проводити за місцем постійного</a:t>
            </a:r>
          </a:p>
          <a:p>
            <a:pPr algn="just"/>
            <a:r>
              <a:rPr lang="uk-UA" sz="2400" dirty="0"/>
              <a:t>проживання або тимчасового знаходження людей безпосередньо</a:t>
            </a:r>
          </a:p>
          <a:p>
            <a:pPr algn="just"/>
            <a:r>
              <a:rPr lang="uk-UA" sz="2400" dirty="0"/>
              <a:t>за часом дії факторів ураження джерел надзвичайних ситуацій,</a:t>
            </a:r>
          </a:p>
          <a:p>
            <a:pPr algn="just"/>
            <a:r>
              <a:rPr lang="uk-UA" sz="2400" dirty="0"/>
              <a:t>а також при загрозі їх виникнення</a:t>
            </a:r>
            <a:r>
              <a:rPr lang="uk-UA" sz="2400" dirty="0" smtClean="0"/>
              <a:t>.</a:t>
            </a:r>
          </a:p>
          <a:p>
            <a:pPr algn="just"/>
            <a:endParaRPr lang="uk-UA" sz="2400" dirty="0"/>
          </a:p>
          <a:p>
            <a:pPr algn="just"/>
            <a:endParaRPr lang="uk-UA" sz="2400" dirty="0"/>
          </a:p>
          <a:p>
            <a:pPr algn="just"/>
            <a:r>
              <a:rPr lang="uk-UA" sz="2400" b="1" i="1" dirty="0"/>
              <a:t>Евакуація</a:t>
            </a:r>
            <a:r>
              <a:rPr lang="uk-UA" sz="2400" dirty="0"/>
              <a:t> — це комплекс заходів щодо організованого вивезення (виведення) населення з районів (місць) зон можливого</a:t>
            </a:r>
          </a:p>
          <a:p>
            <a:pPr algn="just"/>
            <a:r>
              <a:rPr lang="uk-UA" sz="2400" dirty="0"/>
              <a:t>впливу наслідків надзвичайних ситуацій і розміщення його у безпечних районах (місцях) у разі виникнення безпосередньої загрози життю та заподіяння шкоди здоров'ю людей.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2435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7543" y="605642"/>
            <a:ext cx="1033153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Серед вражаючих факторів ядерної аварії і ядерного вибуху</a:t>
            </a:r>
          </a:p>
          <a:p>
            <a:pPr algn="just"/>
            <a:r>
              <a:rPr lang="uk-UA" sz="2400" dirty="0" smtClean="0"/>
              <a:t>особливе місце займає радіоактивне забруднення. Воно поширюється на сотні кілометрів. При цьому на великих площах може створюватися забруднення, яке буде небезпечним для населення протягом тривалого </a:t>
            </a:r>
            <a:r>
              <a:rPr lang="ru-RU" sz="2400" dirty="0" smtClean="0"/>
              <a:t>часу</a:t>
            </a:r>
          </a:p>
          <a:p>
            <a:pPr algn="just"/>
            <a:endParaRPr lang="ru-RU" sz="2400" dirty="0"/>
          </a:p>
          <a:p>
            <a:pPr algn="just"/>
            <a:endParaRPr lang="uk-UA" sz="2400" dirty="0"/>
          </a:p>
          <a:p>
            <a:pPr algn="just"/>
            <a:endParaRPr lang="uk-UA" sz="2800" dirty="0" smtClean="0"/>
          </a:p>
          <a:p>
            <a:pPr algn="just"/>
            <a:r>
              <a:rPr lang="uk-UA" sz="2400" dirty="0"/>
              <a:t>Під </a:t>
            </a:r>
            <a:r>
              <a:rPr lang="uk-UA" sz="2400" b="1" i="1" dirty="0"/>
              <a:t>радіаційною обстановкою </a:t>
            </a:r>
            <a:r>
              <a:rPr lang="uk-UA" sz="2400" dirty="0"/>
              <a:t>при аваріях на АЕС розуміють</a:t>
            </a:r>
          </a:p>
          <a:p>
            <a:pPr algn="just"/>
            <a:r>
              <a:rPr lang="uk-UA" sz="2400" dirty="0"/>
              <a:t>ступінь радіоактивного забруднення місцевості і атмосфери, що</a:t>
            </a:r>
          </a:p>
          <a:p>
            <a:pPr algn="just"/>
            <a:r>
              <a:rPr lang="uk-UA" sz="2400" dirty="0"/>
              <a:t>оказують дію на життєдіяльність населення та проведення аварійно-рятувальних і невідкладних відновлювальних робіт.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8483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4914" y="736270"/>
            <a:ext cx="10777085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Прогнозування і оцінка радіаційної обстановки включає </a:t>
            </a:r>
            <a:r>
              <a:rPr lang="uk-UA" sz="2400" dirty="0" smtClean="0"/>
              <a:t>визначення</a:t>
            </a:r>
            <a:r>
              <a:rPr lang="uk-UA" sz="2400" dirty="0"/>
              <a:t>: </a:t>
            </a:r>
            <a:endParaRPr lang="uk-UA" sz="2400" dirty="0" smtClean="0"/>
          </a:p>
          <a:p>
            <a:pPr algn="just"/>
            <a:endParaRPr lang="uk-UA" sz="24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напрямку </a:t>
            </a:r>
            <a:r>
              <a:rPr lang="uk-UA" sz="2200" dirty="0"/>
              <a:t>осі сліду хмари викиду радіоактивних </a:t>
            </a:r>
            <a:r>
              <a:rPr lang="uk-UA" sz="2200" dirty="0" smtClean="0"/>
              <a:t>речовин за </a:t>
            </a:r>
            <a:r>
              <a:rPr lang="uk-UA" sz="2200" dirty="0"/>
              <a:t>метеоданими, внаслідок аварії або руйнування ядерного реактора АЕС; </a:t>
            </a:r>
            <a:endParaRPr lang="uk-UA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розмірів </a:t>
            </a:r>
            <a:r>
              <a:rPr lang="uk-UA" sz="2200" dirty="0"/>
              <a:t>зон забруднення місцевості, які </a:t>
            </a:r>
            <a:r>
              <a:rPr lang="uk-UA" sz="2200" dirty="0" smtClean="0"/>
              <a:t>розмежовуються за </a:t>
            </a:r>
            <a:r>
              <a:rPr lang="uk-UA" sz="2200" dirty="0"/>
              <a:t>очікуваними значеннями доз опромінювання населення; </a:t>
            </a:r>
            <a:endParaRPr lang="uk-UA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потужності </a:t>
            </a:r>
            <a:r>
              <a:rPr lang="uk-UA" sz="2200" dirty="0"/>
              <a:t>дози гамма-випромінювання на осі сліду; </a:t>
            </a:r>
            <a:endParaRPr lang="uk-UA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доз </a:t>
            </a:r>
            <a:r>
              <a:rPr lang="uk-UA" sz="2200" dirty="0"/>
              <a:t>внутрішнього (інгаляційного) опромінювання людей</a:t>
            </a:r>
            <a:r>
              <a:rPr lang="uk-UA" sz="2200" dirty="0" smtClean="0"/>
              <a:t>, що </a:t>
            </a:r>
            <a:r>
              <a:rPr lang="uk-UA" sz="2200" dirty="0"/>
              <a:t>знаходяться на осі сліду, за час проходу хмари</a:t>
            </a:r>
            <a:r>
              <a:rPr lang="uk-UA" sz="2200" dirty="0" smtClean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концентрації радіоактивного йоду—131 в повітрі за час проходження радіоактивної хмари;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/>
              <a:t>можливих радіаційних уражень людей, що знаходяться на забрудненій території;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 smtClean="0"/>
              <a:t>- </a:t>
            </a:r>
            <a:r>
              <a:rPr lang="uk-UA" sz="2200" dirty="0" smtClean="0"/>
              <a:t>допустимого рівня перебування населення </a:t>
            </a:r>
            <a:r>
              <a:rPr lang="ru-RU" sz="2200" dirty="0" smtClean="0"/>
              <a:t>в </a:t>
            </a:r>
            <a:r>
              <a:rPr lang="ru-RU" sz="2200" dirty="0"/>
              <a:t>зонах </a:t>
            </a:r>
            <a:r>
              <a:rPr lang="uk-UA" sz="2200" dirty="0" smtClean="0"/>
              <a:t>радіаційного</a:t>
            </a:r>
            <a:r>
              <a:rPr lang="ru-RU" sz="2200" dirty="0" smtClean="0"/>
              <a:t> </a:t>
            </a:r>
            <a:r>
              <a:rPr lang="uk-UA" sz="2200" dirty="0" smtClean="0"/>
              <a:t>забруднення</a:t>
            </a:r>
            <a:r>
              <a:rPr lang="ru-RU" sz="2200" dirty="0" smtClean="0"/>
              <a:t>.</a:t>
            </a:r>
            <a:endParaRPr lang="uk-UA" sz="2200" dirty="0" smtClean="0"/>
          </a:p>
          <a:p>
            <a:pPr marL="342900" indent="-342900" algn="just">
              <a:buFontTx/>
              <a:buChar char="-"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2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8418" y="523013"/>
            <a:ext cx="101415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Вихідними даними для прогнозування і оцінки радіаційної обстановки є: </a:t>
            </a:r>
          </a:p>
          <a:p>
            <a:endParaRPr lang="uk-UA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/>
              <a:t>координати місця розташування АЕС;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/>
              <a:t>тип реактора і його електрична потужність;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/>
              <a:t>час початку викиду радіоактивних речовин в повітря;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/>
              <a:t>азимут А або напрям вітру і його швидкість на висоті флюгеру (10 м);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/>
              <a:t>клас стійкості атмосфери;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/>
              <a:t>загальна хмарність, висота хмари і вид хмарності;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/>
              <a:t>прогноз зміни метеорологічних даних на найближчі 12 годин після аварії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2845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6790" y="72126"/>
            <a:ext cx="957151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Ядерний реактор </a:t>
            </a:r>
            <a:r>
              <a:rPr lang="uk-UA" sz="2400" dirty="0"/>
              <a:t>— це </a:t>
            </a:r>
            <a:r>
              <a:rPr lang="uk-UA" sz="2400" dirty="0" smtClean="0"/>
              <a:t>пристрій, призначений </a:t>
            </a:r>
            <a:r>
              <a:rPr lang="uk-UA" sz="2400" dirty="0"/>
              <a:t>для здійснення керованої ланцюгової реакції ділення </a:t>
            </a:r>
            <a:r>
              <a:rPr lang="uk-UA" sz="2400" dirty="0" err="1"/>
              <a:t>ядер</a:t>
            </a:r>
            <a:r>
              <a:rPr lang="uk-UA" sz="2400" dirty="0"/>
              <a:t> атомів урану </a:t>
            </a:r>
            <a:r>
              <a:rPr lang="uk-UA" sz="2400" dirty="0" smtClean="0"/>
              <a:t>та плутонію </a:t>
            </a:r>
            <a:r>
              <a:rPr lang="uk-UA" sz="2400" dirty="0"/>
              <a:t>з метою отримання енергії, що йде на </a:t>
            </a:r>
            <a:r>
              <a:rPr lang="uk-UA" sz="2400" dirty="0" smtClean="0"/>
              <a:t>виробництво електроенергії </a:t>
            </a:r>
            <a:r>
              <a:rPr lang="uk-UA" sz="2400" dirty="0"/>
              <a:t>або тепла.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Ядерні </a:t>
            </a:r>
            <a:r>
              <a:rPr lang="uk-UA" sz="2400" dirty="0"/>
              <a:t>реактори є потужними джерелами штучних </a:t>
            </a:r>
            <a:r>
              <a:rPr lang="uk-UA" sz="2400" dirty="0" smtClean="0"/>
              <a:t>радіоактивних </a:t>
            </a:r>
            <a:r>
              <a:rPr lang="uk-UA" sz="2400" dirty="0"/>
              <a:t>ізотопів хімічних елементів. </a:t>
            </a:r>
            <a:endParaRPr lang="uk-UA" sz="2400" dirty="0" smtClean="0"/>
          </a:p>
          <a:p>
            <a:pPr algn="just"/>
            <a:r>
              <a:rPr lang="uk-UA" sz="2400" dirty="0" smtClean="0"/>
              <a:t>Характерними </a:t>
            </a:r>
            <a:r>
              <a:rPr lang="uk-UA" sz="2400" dirty="0"/>
              <a:t>з них є</a:t>
            </a:r>
          </a:p>
          <a:p>
            <a:pPr algn="just"/>
            <a:r>
              <a:rPr lang="uk-UA" sz="2400" dirty="0"/>
              <a:t>стронцій (</a:t>
            </a:r>
            <a:r>
              <a:rPr lang="en-US" sz="2400" dirty="0" err="1"/>
              <a:t>Sr</a:t>
            </a:r>
            <a:r>
              <a:rPr lang="en-US" sz="2400" dirty="0"/>
              <a:t>—89 </a:t>
            </a:r>
            <a:r>
              <a:rPr lang="uk-UA" sz="2400" dirty="0"/>
              <a:t>та </a:t>
            </a:r>
            <a:r>
              <a:rPr lang="en-US" sz="2400" dirty="0" err="1"/>
              <a:t>Sr</a:t>
            </a:r>
            <a:r>
              <a:rPr lang="en-US" sz="2400" dirty="0"/>
              <a:t>—90), </a:t>
            </a:r>
            <a:r>
              <a:rPr lang="uk-UA" sz="2400" dirty="0"/>
              <a:t>йод (</a:t>
            </a:r>
            <a:r>
              <a:rPr lang="en-US" sz="2400" dirty="0"/>
              <a:t>I—131 </a:t>
            </a:r>
            <a:r>
              <a:rPr lang="uk-UA" sz="2400" dirty="0"/>
              <a:t>та </a:t>
            </a:r>
            <a:r>
              <a:rPr lang="en-US" sz="2400" dirty="0"/>
              <a:t>I—133), </a:t>
            </a:r>
            <a:r>
              <a:rPr lang="uk-UA" sz="2400" dirty="0"/>
              <a:t>цезій (</a:t>
            </a:r>
            <a:r>
              <a:rPr lang="en-US" sz="2400" dirty="0"/>
              <a:t>Cs—134 </a:t>
            </a:r>
            <a:r>
              <a:rPr lang="uk-UA" sz="2400" dirty="0"/>
              <a:t>та </a:t>
            </a:r>
            <a:r>
              <a:rPr lang="en-US" sz="2400" dirty="0"/>
              <a:t>Cs—137), </a:t>
            </a:r>
            <a:r>
              <a:rPr lang="uk-UA" sz="2400" dirty="0"/>
              <a:t>а також плутоній (</a:t>
            </a:r>
            <a:r>
              <a:rPr lang="en-US" sz="2400" dirty="0"/>
              <a:t>Pu—239</a:t>
            </a:r>
            <a:r>
              <a:rPr lang="en-US" sz="2400" dirty="0" smtClean="0"/>
              <a:t>).</a:t>
            </a:r>
            <a:r>
              <a:rPr lang="uk-UA" sz="2400" dirty="0"/>
              <a:t> </a:t>
            </a:r>
            <a:endParaRPr lang="uk-UA" sz="2400" dirty="0" smtClean="0"/>
          </a:p>
          <a:p>
            <a:pPr algn="just"/>
            <a:endParaRPr lang="uk-UA" sz="2400" dirty="0"/>
          </a:p>
          <a:p>
            <a:pPr algn="just"/>
            <a:r>
              <a:rPr lang="uk-UA" sz="2400" dirty="0" smtClean="0"/>
              <a:t>В </a:t>
            </a:r>
            <a:r>
              <a:rPr lang="uk-UA" sz="2400" dirty="0"/>
              <a:t>Україні працюють АЕС з двома типами реакторів: </a:t>
            </a:r>
            <a:endParaRPr lang="uk-UA" sz="2400" dirty="0" smtClean="0"/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РВПК — </a:t>
            </a:r>
            <a:r>
              <a:rPr lang="uk-UA" sz="2400" dirty="0"/>
              <a:t>“реактор </a:t>
            </a:r>
            <a:r>
              <a:rPr lang="uk-UA" sz="2400" dirty="0" smtClean="0"/>
              <a:t>великої потужності канальний”; </a:t>
            </a:r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 </a:t>
            </a:r>
            <a:r>
              <a:rPr lang="uk-UA" sz="2400" dirty="0"/>
              <a:t>ВВЕР — “</a:t>
            </a:r>
            <a:r>
              <a:rPr lang="uk-UA" sz="2400" dirty="0" smtClean="0"/>
              <a:t>водно-водяний енергетичний </a:t>
            </a:r>
            <a:r>
              <a:rPr lang="uk-UA" sz="2400" dirty="0"/>
              <a:t>реактор”.</a:t>
            </a:r>
          </a:p>
          <a:p>
            <a:pPr algn="just"/>
            <a:endParaRPr lang="uk-UA" sz="2400" dirty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2739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5673" y="558139"/>
            <a:ext cx="99633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 </a:t>
            </a:r>
            <a:r>
              <a:rPr lang="uk-UA" sz="2800" b="1" i="1" dirty="0" smtClean="0"/>
              <a:t>Руйнування ядерного реактора на АЕС призводить до виникнення вражаючих факторів</a:t>
            </a:r>
            <a:r>
              <a:rPr lang="ru-RU" sz="2800" b="1" i="1" dirty="0" smtClean="0"/>
              <a:t>:</a:t>
            </a:r>
          </a:p>
          <a:p>
            <a:pPr algn="just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uk-UA" sz="2800" dirty="0" smtClean="0"/>
              <a:t>радіоактивної хмари, яка формується при миттєвому викиді радіоактивних речовин (РР) протягом тривалого часу; </a:t>
            </a:r>
          </a:p>
          <a:p>
            <a:pPr marL="457200" indent="-457200" algn="just">
              <a:buFontTx/>
              <a:buChar char="-"/>
            </a:pPr>
            <a:endParaRPr lang="uk-UA" sz="2800" dirty="0" smtClean="0"/>
          </a:p>
          <a:p>
            <a:pPr marL="457200" indent="-457200" algn="just">
              <a:buFontTx/>
              <a:buChar char="-"/>
            </a:pPr>
            <a:r>
              <a:rPr lang="uk-UA" sz="2800" dirty="0" smtClean="0"/>
              <a:t> тривалого радіоактивного забруднення місцевості.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6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6665" y="651751"/>
            <a:ext cx="105690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 </a:t>
            </a:r>
            <a:r>
              <a:rPr lang="ru-RU" sz="2400" i="1" dirty="0"/>
              <a:t>С</a:t>
            </a:r>
            <a:r>
              <a:rPr lang="ru-RU" sz="2400" i="1" dirty="0" smtClean="0"/>
              <a:t>истема </a:t>
            </a:r>
            <a:r>
              <a:rPr lang="uk-UA" sz="2400" i="1" dirty="0"/>
              <a:t>заходів </a:t>
            </a:r>
            <a:r>
              <a:rPr lang="uk-UA" sz="2400" i="1" dirty="0" smtClean="0"/>
              <a:t>захисту робітників та службовців</a:t>
            </a:r>
            <a:r>
              <a:rPr lang="ru-RU" sz="2400" i="1" dirty="0" smtClean="0"/>
              <a:t>, </a:t>
            </a:r>
            <a:r>
              <a:rPr lang="uk-UA" sz="2400" i="1" dirty="0" smtClean="0"/>
              <a:t>населення, що проживає поблизу</a:t>
            </a:r>
            <a:r>
              <a:rPr lang="ru-RU" sz="2400" i="1" dirty="0" smtClean="0"/>
              <a:t> </a:t>
            </a:r>
            <a:r>
              <a:rPr lang="uk-UA" sz="2400" i="1" dirty="0" smtClean="0"/>
              <a:t>об'єкта</a:t>
            </a:r>
            <a:r>
              <a:rPr lang="ru-RU" sz="2400" i="1" dirty="0" smtClean="0"/>
              <a:t> </a:t>
            </a:r>
            <a:r>
              <a:rPr lang="uk-UA" sz="2400" i="1" dirty="0" smtClean="0"/>
              <a:t>включає</a:t>
            </a:r>
            <a:r>
              <a:rPr lang="uk-UA" sz="2400" dirty="0" smtClean="0"/>
              <a:t>: </a:t>
            </a:r>
          </a:p>
          <a:p>
            <a:pPr algn="just"/>
            <a:endParaRPr lang="uk-UA" sz="2400" dirty="0" smtClean="0"/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оповіщення про загрозу радіоактивного забруднення; </a:t>
            </a:r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підготовка об’єкту до переходу на режим роботи в умовах радіоактивного забруднення; </a:t>
            </a:r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підготовка протирадіаційних </a:t>
            </a:r>
            <a:r>
              <a:rPr lang="uk-UA" sz="2400" dirty="0" err="1" smtClean="0"/>
              <a:t>укриттів</a:t>
            </a:r>
            <a:r>
              <a:rPr lang="uk-UA" sz="2400" dirty="0" smtClean="0"/>
              <a:t> для розміщення в них людей; </a:t>
            </a:r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підготовка індивідуальних засобів захисту органів дихання;</a:t>
            </a:r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 підготовка тваринницьких приміщень для укриття сільськогосподарських тварин; </a:t>
            </a:r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заготівля кормів</a:t>
            </a:r>
            <a:r>
              <a:rPr lang="ru-RU" sz="2400" dirty="0" smtClean="0"/>
              <a:t>;</a:t>
            </a:r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укриття урожаю; </a:t>
            </a:r>
          </a:p>
          <a:p>
            <a:pPr marL="342900" indent="-342900" algn="just">
              <a:buFontTx/>
              <a:buChar char="-"/>
            </a:pPr>
            <a:r>
              <a:rPr lang="uk-UA" sz="2400" dirty="0" smtClean="0"/>
              <a:t> захист джерел питної </a:t>
            </a:r>
            <a:r>
              <a:rPr lang="ru-RU" sz="2400" dirty="0" smtClean="0"/>
              <a:t>води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9289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483" y="2114563"/>
            <a:ext cx="8998050" cy="23130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30417" y="689893"/>
            <a:ext cx="106615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ЗОНИ РАДІОАКТИВНОГО ЗАБРУДНЕННЯ У ВИПАДКУ </a:t>
            </a:r>
          </a:p>
          <a:p>
            <a:pPr algn="ctr"/>
            <a:r>
              <a:rPr lang="ru-RU" sz="2800" b="1" dirty="0" smtClean="0"/>
              <a:t>АВАРІЇ НА АЕС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66483" y="4620126"/>
            <a:ext cx="89980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Зона </a:t>
            </a:r>
            <a:r>
              <a:rPr lang="uk-UA" dirty="0" smtClean="0"/>
              <a:t>радіоактивної небезпеки (зона М)</a:t>
            </a:r>
          </a:p>
          <a:p>
            <a:r>
              <a:rPr lang="uk-UA" dirty="0" smtClean="0"/>
              <a:t>Зона помірного радіоактивного забруднення (зона А) </a:t>
            </a:r>
          </a:p>
          <a:p>
            <a:r>
              <a:rPr lang="uk-UA" dirty="0" smtClean="0"/>
              <a:t>Зона сильного радіоактивного забруднення (зона Б)</a:t>
            </a:r>
          </a:p>
          <a:p>
            <a:r>
              <a:rPr lang="uk-UA" dirty="0" smtClean="0"/>
              <a:t>Зона небезпечного радіоактивного забруднення (зона В)</a:t>
            </a:r>
          </a:p>
          <a:p>
            <a:r>
              <a:rPr lang="uk-UA" dirty="0" smtClean="0"/>
              <a:t>Зона надзвичайно небезпечного радіоактивного забруднення (</a:t>
            </a:r>
            <a:r>
              <a:rPr lang="ru-RU" dirty="0" smtClean="0"/>
              <a:t>зона </a:t>
            </a:r>
            <a:r>
              <a:rPr lang="ru-RU" dirty="0"/>
              <a:t>Г) </a:t>
            </a:r>
            <a:endParaRPr lang="ru-RU" dirty="0" smtClean="0"/>
          </a:p>
          <a:p>
            <a:endParaRPr lang="uk-UA" dirty="0" smtClean="0"/>
          </a:p>
          <a:p>
            <a:r>
              <a:rPr lang="ru-RU" dirty="0"/>
              <a:t>Не </a:t>
            </a:r>
            <a:r>
              <a:rPr lang="uk-UA" dirty="0" smtClean="0"/>
              <a:t>слід допускати навіть короткочасного перебування особового складу формування ЦЗ в зоні </a:t>
            </a:r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16766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243</TotalTime>
  <Words>1759</Words>
  <Application>Microsoft Office PowerPoint</Application>
  <PresentationFormat>Широкоэкранный</PresentationFormat>
  <Paragraphs>178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Century Gothic</vt:lpstr>
      <vt:lpstr>Times New Roman</vt:lpstr>
      <vt:lpstr>Wingdings</vt:lpstr>
      <vt:lpstr>Wingdings 3</vt:lpstr>
      <vt:lpstr>Легкий дым</vt:lpstr>
      <vt:lpstr>Тема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Зони радіоактивного забруднення у випадку аварії на АЕС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Пользователь</dc:creator>
  <cp:lastModifiedBy>Пользователь</cp:lastModifiedBy>
  <cp:revision>25</cp:revision>
  <dcterms:created xsi:type="dcterms:W3CDTF">2021-12-01T20:27:21Z</dcterms:created>
  <dcterms:modified xsi:type="dcterms:W3CDTF">2022-09-28T20:25:09Z</dcterms:modified>
</cp:coreProperties>
</file>