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7" r:id="rId7"/>
    <p:sldId id="259" r:id="rId8"/>
    <p:sldId id="260" r:id="rId9"/>
    <p:sldId id="261" r:id="rId10"/>
    <p:sldId id="262" r:id="rId11"/>
    <p:sldId id="270" r:id="rId12"/>
    <p:sldId id="271" r:id="rId13"/>
    <p:sldId id="272" r:id="rId14"/>
    <p:sldId id="273" r:id="rId15"/>
    <p:sldId id="263" r:id="rId16"/>
    <p:sldId id="274" r:id="rId17"/>
    <p:sldId id="275" r:id="rId18"/>
    <p:sldId id="266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0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4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05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7774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74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192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232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206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7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1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9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45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48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728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67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10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D0A0E-9F23-4A31-AB3D-4BE8DA12B74F}" type="datetimeFigureOut">
              <a:rPr lang="uk-UA" smtClean="0"/>
              <a:t>04.02.2024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301001-8102-4438-9622-5B95BCAD3C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01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789" y="2514600"/>
            <a:ext cx="9744823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uk-UA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РЕСУРСІВ І ВИТРАТ. СКЛАДАННЯ ПРОЕКТНОГО БЮДЖЕТУ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294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996" y="448573"/>
            <a:ext cx="10003616" cy="6262777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способами включення у собівартість проектних робіт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за характером участі у процесі виробництва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 поділяються на прямі та непрямі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витрати, які безпосередньо пов’язані з виконанням проектних робіт і включаються у виробничу собівартість проект­ них робіт відповідних об’єктів обліку за прямою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(надалі — загальновиробничі витрати) — це витрати, пов’язані з управлінням та обслуговуванням виробництва,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органі­зацією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проектних робіт та інші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Змінні витрати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витрати, величина яких зростає при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збіль­шенні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 виконаних проектних робіт і зменшується при їх зменшенні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 витрати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витрати, величина яких залишається незмінною при зміні обсягу виконаних проектних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робіт.</a:t>
            </a:r>
          </a:p>
          <a:p>
            <a:pPr marL="0" indent="0" algn="just">
              <a:buNone/>
            </a:pP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ознакою відношення до собівартості робіт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поділяють­ся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виробничі витрати та витрати періоду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витрати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витрати проектної організації,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пов’яза­ні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виконанням проектно-вишукувальних робіт. Виробничі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ви­трати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 виробничу собівартість проектних робіт і є її складовою.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періоду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витрати, які не включаються у виробничу собівартість і розглядаються як витрати того періоду, в якому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во­ни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 здійснені. Це адміністративні витрати, витрати на збут та інші операційні витрати.</a:t>
            </a:r>
          </a:p>
          <a:p>
            <a:pPr marL="0" indent="0">
              <a:buNone/>
            </a:pPr>
            <a:endParaRPr lang="uk-UA" dirty="0"/>
          </a:p>
          <a:p>
            <a:endParaRPr lang="uk-UA" i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469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992" y="441908"/>
            <a:ext cx="7900415" cy="60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2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816" y="529576"/>
            <a:ext cx="5916167" cy="624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228601"/>
            <a:ext cx="6547104" cy="629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1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8016"/>
            <a:ext cx="6089903" cy="67299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59" y="1143000"/>
            <a:ext cx="4700015" cy="41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5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34329"/>
            <a:ext cx="8911687" cy="58358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Оптимізація недостатньої кількості ресурсів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304" y="1017916"/>
            <a:ext cx="4594320" cy="39502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353" y="1017916"/>
            <a:ext cx="5030071" cy="554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90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65760"/>
            <a:ext cx="6318504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3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59315"/>
            <a:ext cx="5504687" cy="593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640" y="340876"/>
            <a:ext cx="8911687" cy="71154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Поняття то порядок складання проектного бюджету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41668" y="1052423"/>
            <a:ext cx="4986603" cy="4346965"/>
          </a:xfrm>
        </p:spPr>
        <p:txBody>
          <a:bodyPr/>
          <a:lstStyle/>
          <a:p>
            <a:pPr indent="2160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проекту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план, який виражається  в кількісних показниках і відображає витрати, необхідні для досягнення поставленої мети</a:t>
            </a:r>
            <a:r>
              <a:rPr lang="uk-UA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складанні бюджету повинна забезпечуватися така динаміка інвестицій, яка дозволила б виконувати проект відповідно з часовими та фінансовими обмеження­ ми (рис.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3409" y="1052423"/>
            <a:ext cx="4600080" cy="55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79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46304"/>
            <a:ext cx="5303520" cy="5486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632" y="806432"/>
            <a:ext cx="4636007" cy="60515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6817" y="1802455"/>
            <a:ext cx="3890989" cy="49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0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10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5502"/>
            <a:ext cx="8915400" cy="4375720"/>
          </a:xfrm>
        </p:spPr>
        <p:txBody>
          <a:bodyPr/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вартістю проекту 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жерела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забезпечення проекту та їх вибір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витрат проекту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Оптимізація недостатньої кількості ресурсів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Поняття та порядок складання проектного бюджету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4187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832" y="128016"/>
            <a:ext cx="5943599" cy="645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93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04" y="612648"/>
            <a:ext cx="6437715" cy="581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5615" y="624110"/>
            <a:ext cx="9278997" cy="77336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вартістю проекту та джерела 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забезпечення проекту та їх вибір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345" y="1397479"/>
            <a:ext cx="9895268" cy="5072332"/>
          </a:xfrm>
        </p:spPr>
        <p:txBody>
          <a:bodyPr>
            <a:normAutofit/>
          </a:bodyPr>
          <a:lstStyle/>
          <a:p>
            <a:r>
              <a:rPr lang="ar-A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۩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вартістю проекту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об'єднує процеси, що виконуються в ході планування, розробки бюджету залучення фінансування,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контролю вартості, що забезпечують виконання проекту в рамках схваленого бюджету.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 проекту включає наступні процеси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управління вартістю - процес, який встановлює політики, процедури та документацію з планування, управління, витрачання та контролю вартості проекту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оцінка вартості - процес наближеної оцінки грошових ресурсів, необхідних для виконання операцій проекту;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бюджету - процес консолідації оціночних вартостей окремих операцій або пакетів робіт для створення авторизованого базового плану по вартості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контроль вартості - процес моніторингу статусу проекту для актуалізації вартості проекту і управління змінами базового плану по вартості. </a:t>
            </a:r>
          </a:p>
        </p:txBody>
      </p:sp>
    </p:spTree>
    <p:extLst>
      <p:ext uri="{BB962C8B-B14F-4D97-AF65-F5344CB8AC3E}">
        <p14:creationId xmlns:p14="http://schemas.microsoft.com/office/powerpoint/2010/main" val="140125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8256" y="686461"/>
            <a:ext cx="852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проекту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те, що необхідно для виконання операцій проекту. Ресурси: трудові ресурси, машини, обладнання, матеріали, грошові засоби, енергетичні ресурси, інформаційні ресурси, обчислювальна та оргтехніка, виробничі площі, знання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8256" y="1886790"/>
            <a:ext cx="8522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ресурсів при плануванні проекту дозволяє: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відстежувати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роботи, виконуваної людьми і обладнанням, а також кількість матеріалів, витрачених для виконання завдань;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гарантувати більш високу ступінь обліку та розуміння плану проекту.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 точність розрахунку деталей графіка проекту.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важливих питань в управлінні проектами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питання планування потреби в ресурсах. Іноді існує така ситуація, коли підприємства не планують належним чином і не наділяють проектну команду належними ресурсами, що на кінцевому етапі призводить до негативних результатів.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61032" y="4951583"/>
            <a:ext cx="8510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ресурсів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визначення того, які ресурси та в якій кількості будуть використані на роботах проекту.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6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40" y="0"/>
            <a:ext cx="8311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ресурсів передбачає такі кроки: 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потреби у ресурсах.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таблиці потреб у ресурсах по роботах. 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таблиці наявності ресурсів. 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ресурсної гістограми. 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і наявності ресурсів, визначення їх нестачі або надлишків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45720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плану за допомогою прогнозу «що… якщо…».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Згладжування ресурсних гістограм зміщенням робіт у межах запасу часу.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необхідності використання прийомів планування в умовах обмежених ресурсів або обмеженого часу.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Перепланування календарного плану.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і побудова нових ресурсних планів і гістограм.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передбачає ще визначення постачальників ресурсів по проекту; врахування факторів, які впливають на забезпеченість проекту ресурсами; формування графіків постачання ресурсів.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 вигляді алгоритм ресурсного планування проекту включає три основних етапи: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ресурсів (опис ресурсу та визначення максимально доступного кількості даного ресурсу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відповідність ресурсів задачам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аналіз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і вирішення протиріч, що виникли між необхідною кількістю ресурсу та його кількістю, що є в наявності.</a:t>
            </a:r>
          </a:p>
        </p:txBody>
      </p:sp>
    </p:spTree>
    <p:extLst>
      <p:ext uri="{BB962C8B-B14F-4D97-AF65-F5344CB8AC3E}">
        <p14:creationId xmlns:p14="http://schemas.microsoft.com/office/powerpoint/2010/main" val="360690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0200" y="670039"/>
            <a:ext cx="878738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або джерела фінансового забезпечення проекту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класифікується за різними ознаками: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 походженням капіталу: внутрішнє та зовнішнє фінансування.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 юридичним статусом власника капіталу: власне та позикове фінансування.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 тривалістю надання капіталу: безстрокове, довгострокове (більше 5 років), середньострокове (від 1 до 5 років), коротко­ строкове (до 1 року).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такі джерела фінансування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фінансові кошти, а саме — нерозподілений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статутний капітал, внески власного капіталу, зокрема, поширеною формою фінансування проектів є одержання фінансових ресурсів через випуск акцій та облігацій;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 форми позикових коштів, а саме — кредити, позики;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 та міжнародні інвестиції, лізингове фінансування; асигнування з державного, регіонального або місцевого бюджету.</a:t>
            </a:r>
          </a:p>
        </p:txBody>
      </p:sp>
    </p:spTree>
    <p:extLst>
      <p:ext uri="{BB962C8B-B14F-4D97-AF65-F5344CB8AC3E}">
        <p14:creationId xmlns:p14="http://schemas.microsoft.com/office/powerpoint/2010/main" val="359618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260" y="379561"/>
            <a:ext cx="9917352" cy="58832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контрактів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процес визначення того, які потреби проекту можуть бути найкращим чином задоволені шляхом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придбан­ня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чи послуг у зовнішніх організацій.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розглядаються такі питання: </a:t>
            </a:r>
            <a:endParaRPr lang="uk-UA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 продукти  та  послуги? </a:t>
            </a:r>
            <a:endParaRPr lang="uk-UA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зробити?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саме придбати? </a:t>
            </a:r>
            <a:endParaRPr lang="uk-UA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придбати? </a:t>
            </a:r>
            <a:endParaRPr lang="uk-UA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залежності від того, які ресурси чи послуги купуються, можуть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ви­користовуватися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 типи контрактів. Можна виділити три </a:t>
            </a:r>
            <a:r>
              <a:rPr lang="uk-U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ос­новні </a:t>
            </a: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 контрактів: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із фіксованою ціною;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із фіксованою ціною одиниці продукції;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uk-U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із відшкодуванням витрат (покриття замовником витрат, пов’язаних із виконанням умов контракту).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366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273" y="624110"/>
            <a:ext cx="9848340" cy="6698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витрат проекту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075" y="1293962"/>
            <a:ext cx="9520537" cy="4617260"/>
          </a:xfrm>
        </p:spPr>
        <p:txBody>
          <a:bodyPr/>
          <a:lstStyle/>
          <a:p>
            <a:pPr marL="0" indent="21600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планування витрат проекту є: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60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 обґрунтоване визначення витрат на виконання про­ектних робіт та визначення життєздатності проекту;</a:t>
            </a:r>
          </a:p>
          <a:p>
            <a:pPr indent="2160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 фінансування та розподіл ресурсів;</a:t>
            </a:r>
          </a:p>
          <a:p>
            <a:pPr indent="2160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внутрішньогосподарського розрахунку та управлінсь­кого обліку у відособлених структурних підрозділах проектної організації;</a:t>
            </a:r>
          </a:p>
          <a:p>
            <a:pPr indent="2160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здійснення контролю;</a:t>
            </a:r>
          </a:p>
          <a:p>
            <a:pPr indent="2160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реальної ціни, за якою проектна організація спро­можна виконати проектні роботи, щодо яких провадяться торги (тендери).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07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6815" y="512063"/>
            <a:ext cx="9547797" cy="61475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проекту класифікуються за такими ознаками: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 ВИТРАТИ ЗА ПРОЕКТОМ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 НА ІНВЕСТИЦІЙНІ ТА ПОТОЧНІ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</a:t>
            </a:r>
            <a:r>
              <a:rPr lang="uk-UA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 витрати на інвестиції до основного ка­піталу (придбання землі, будівництво приміщень та споруд, ку­півля або оренда технології та обладнання), перед виробничі ви­трати на потреби в обіговому капіталі.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3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 витрати 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витрати на випуск продукції, що містять ви­ трати на придбання сировини, основних та допоміжних матеріалів, оплату праці, загальнозаводські та накладні витрати, які при­ падають на звітний період;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3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місцем </a:t>
            </a:r>
            <a:r>
              <a:rPr lang="uk-UA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робіт 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поділяються на: витрати відді­лу, сектора, лабораторії, тимчасового творчого колективу, експе­диції, партії, дільниці, служби або іншого адміністративно-відособленого структурного підрозділу тощо.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3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видами витрат 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здійснюється за економічними еле­ментами та статтями калькулювання. До елементів витрат нале­жить сукупність  однорідних за своїм  економічним змістом  витрат, а до статей калькулювання витрат — один або декілька елементів;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3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обраного об’єкта обліку витрат</a:t>
            </a:r>
            <a:r>
              <a:rPr lang="uk-UA" sz="2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за розроб­ками, темами, об’єктами проектування, етапами, завданнями то­ що, затвердженими у встановленому порядку, укладеними дого­ворами на розроблення та виконання проектних робіт;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календарними періодами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протягом яких витрати включаються у собівартість проектних робіт: місяць, квартал, рік, операційний цикл.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89281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</TotalTime>
  <Words>1150</Words>
  <Application>Microsoft Office PowerPoint</Application>
  <PresentationFormat>Широкоэкранный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Times New Roman</vt:lpstr>
      <vt:lpstr>Wingdings 3</vt:lpstr>
      <vt:lpstr>Легкий дым</vt:lpstr>
      <vt:lpstr>ТЕМА 6. ПЛАНУВАННЯ РЕСУРСІВ І ВИТРАТ. СКЛАДАННЯ ПРОЕКТНОГО БЮДЖЕТУ </vt:lpstr>
      <vt:lpstr>ПЛАН:</vt:lpstr>
      <vt:lpstr>1. Управління вартістю проекту та джерела ресурсного забезпечення проекту та їх вибір </vt:lpstr>
      <vt:lpstr>Презентация PowerPoint</vt:lpstr>
      <vt:lpstr>Презентация PowerPoint</vt:lpstr>
      <vt:lpstr>Презентация PowerPoint</vt:lpstr>
      <vt:lpstr>Презентация PowerPoint</vt:lpstr>
      <vt:lpstr>2. Планування витрат проекту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Оптимізація недостатньої кількості ресурсів</vt:lpstr>
      <vt:lpstr>Презентация PowerPoint</vt:lpstr>
      <vt:lpstr>Презентация PowerPoint</vt:lpstr>
      <vt:lpstr>4. Поняття то порядок складання проектного бюджету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ПЛАНУВАННЯ РЕСУРСІВ І ВИТРАТ. СКЛАДАННЯ ПРОЕКТНОГО БЮДЖЕТУ</dc:title>
  <dc:creator>Нищук О А</dc:creator>
  <cp:lastModifiedBy>Админ</cp:lastModifiedBy>
  <cp:revision>21</cp:revision>
  <dcterms:created xsi:type="dcterms:W3CDTF">2020-12-07T13:23:55Z</dcterms:created>
  <dcterms:modified xsi:type="dcterms:W3CDTF">2024-02-04T20:05:47Z</dcterms:modified>
</cp:coreProperties>
</file>