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57" r:id="rId3"/>
    <p:sldId id="268" r:id="rId4"/>
    <p:sldId id="271" r:id="rId5"/>
    <p:sldId id="270" r:id="rId6"/>
    <p:sldId id="269" r:id="rId7"/>
    <p:sldId id="272" r:id="rId8"/>
    <p:sldId id="267" r:id="rId9"/>
    <p:sldId id="273" r:id="rId10"/>
    <p:sldId id="274" r:id="rId11"/>
    <p:sldId id="275" r:id="rId12"/>
    <p:sldId id="276" r:id="rId13"/>
    <p:sldId id="279" r:id="rId14"/>
    <p:sldId id="280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2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69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33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111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628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649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951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1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75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70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31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5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21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4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82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6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0DBD-E3DD-4381-836F-7FF14D6D368C}" type="datetimeFigureOut">
              <a:rPr lang="uk-UA" smtClean="0"/>
              <a:t>21.03.2023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5AE0B1-823F-4772-BDF9-2554A71AB9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86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393105" cy="212140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ПЛАНУВАННЯ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ПРОЕКТУ.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356616"/>
            <a:ext cx="8503920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984" y="336078"/>
            <a:ext cx="91500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Характеристика управління змістом проекту </a:t>
            </a:r>
            <a:r>
              <a:rPr lang="ar-AE" dirty="0" smtClean="0"/>
              <a:t>۩</a:t>
            </a:r>
            <a:endParaRPr lang="en-US" dirty="0" smtClean="0"/>
          </a:p>
          <a:p>
            <a:endParaRPr lang="en-US" dirty="0"/>
          </a:p>
          <a:p>
            <a:pPr indent="457200"/>
            <a:r>
              <a:rPr lang="ar-AE" dirty="0" smtClean="0"/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змістом проекту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в себе процеси, що забезпечують включення в проект тих і тільки тих робіт, які необхідні для успішного завершення проекту.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 проекту термін «зміст» може означати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властивості та функції, які характеризують продукт, послугу або результат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які необхідно виконати для створення продукту, послуги або результату із зазначеними характеристиками та функціями.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 проекту безпосередньо пов'язані з визначенням і контролем того, що включено і що не включене в проект.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ar-A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۩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управління змістом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 створення плану управління змістом, документуються, яким чином зміст проекту буде визначатися, підтверджуватися та контролюватися. Ключова вигода даного процесу полягає в тому, що він надає керівництво і вказівки щодо управління змістом проекту протягом усього проекту.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 процесу є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управління змістом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компонент плану управління проектом або програмою, що описує, яким чином зміст буде визначатися, розроблятися, відслідковуватися, контролюватися і перевірятися (це основний вхід процесу розробки плану управління проектом та інших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змістом), а також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управління вимогами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компонент плану управління проектом, що описує способи аналізу, документування вимог і управління ними.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 вимог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 визначення та документування потреб зацікавлених сторін проекту для досягнення цілей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235087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480" y="996695"/>
            <a:ext cx="9262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 процесом управління проектом є визначення змісту інноваційного проекту. </a:t>
            </a:r>
            <a:r>
              <a:rPr lang="ar-AE" dirty="0">
                <a:latin typeface="Times New Roman" panose="02020603050405020304" pitchFamily="18" charset="0"/>
                <a:cs typeface="Times New Roman" panose="02020603050405020304" pitchFamily="18" charset="0"/>
              </a:rPr>
              <a:t>۩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 розробки докладного опису проекту і продукту. Підготовка докладного опису змісту проекту надзвичайно важлива для успіху проекту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основних результатах, допущених і обмеженнях, задокументованих під час ініціації проекту. Зміст проекту визначається під час планування і описується більш детально по мірі надходження інформації про проект.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 ризики, припущення і обмеження аналізуються на предмет повноти; додаткові ризики, припущення і обмеження додаються по мірі необхідності.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визначення змісту проекту є отримання: 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змісту проекту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в якому розписані результати проекту та роботи, які необхідно виконати для отримання цих результатів. Включає в себе: опис змісту продукту, критерії приймання продукту, результати проекту, виключення проекту, обмеження проекту, допущення проекту;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документів проекту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(реєстр зацікавлених сторін проекту; документи за вимогами; матрицю відстеження вимог).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6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5929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структуризації проекту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24951" y="2296554"/>
            <a:ext cx="5641675" cy="4440676"/>
          </a:xfrm>
        </p:spPr>
        <p:txBody>
          <a:bodyPr>
            <a:noAutofit/>
          </a:bodyPr>
          <a:lstStyle/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визначення та аналіз цілей проекту;</a:t>
            </a: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та вибір альтернативних рішень по реалізації проекту;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проекту по укрупнених моделях (фазових, сіткових і т. ін.);</a:t>
            </a: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ресурсів, термінів,  вартості робіт; проектний аналіз (визначення життєздатності проекту);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проекту;</a:t>
            </a: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проекту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16000" algn="just">
              <a:lnSpc>
                <a:spcPct val="110000"/>
              </a:lnSpc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проектні роботи і система документації проекту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6626" y="2417324"/>
            <a:ext cx="5003320" cy="4171763"/>
          </a:xfrm>
        </p:spPr>
        <p:txBody>
          <a:bodyPr>
            <a:normAutofit lnSpcReduction="10000"/>
          </a:bodyPr>
          <a:lstStyle/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детальне планування робіт (календарні плани робіт, графіки по­стачання, бюджетування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управління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контрактами;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оперативне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робіт;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проекту;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ходу  робіт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забезпеченням проекту;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виконавчих (фактичних) моделей і графіків, аналіз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ре­зультатів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накопичення досвіду.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4951" y="742282"/>
            <a:ext cx="102796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>
              <a:spcBef>
                <a:spcPts val="600"/>
              </a:spcBef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проекту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сукупність взаємопов’язаних елементів і процесів проекту, які представлені з різним ступенем деталізації. В термінах управління проектами структура проекту являє собою “де­рево ” орієнтованих на продукт компонентів, представлених облад­нанням, роботами, послугами й інформацією, отриманими в результа­ті реалізації проекту.</a:t>
            </a:r>
          </a:p>
          <a:p>
            <a:pPr indent="216000" algn="just">
              <a:spcBef>
                <a:spcPts val="60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важливими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сферами використання структурних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моде­лей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є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753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1872" y="517584"/>
            <a:ext cx="11073292" cy="6090249"/>
          </a:xfrm>
        </p:spPr>
        <p:txBody>
          <a:bodyPr>
            <a:normAutofit fontScale="70000" lnSpcReduction="20000"/>
          </a:bodyPr>
          <a:lstStyle/>
          <a:p>
            <a:pPr marL="0" indent="2160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Структуризація проекту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досить складний процес, оскільки він повинен враховувати всі елементи і параметри проекту:  результати проекту;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 й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життєвого циклу; організаційну структуру управління; ресурси на розробку й реалізацію; умови зовнішнього й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вну­трішнього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середовища, у яких здійснюється розробка і реалізація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проек­ту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багато інших факторів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такі </a:t>
            </a:r>
            <a:r>
              <a:rPr lang="uk-UA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 до структуризації проекту.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життєвим циклом проекту; 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компонентами продукту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підхід; </a:t>
            </a:r>
            <a:endParaRPr lang="uk-UA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географічний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підхід;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</a:pP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відповідальністю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WBS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ієрархічна структура, побудована з метою логічного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роз­поділу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 робіт із виконання проекту і подана у графічному вигляді. Це сукупність декількох рівнів, кожний з яких формується в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результа­ті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 роботи попереднього рівня на її складові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 розробки WBS: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деталізації проектних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робіт.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рівнів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 кожного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рівня.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 елементів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WBS.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кодування.</a:t>
            </a:r>
          </a:p>
          <a:p>
            <a:pPr marL="0" indent="216000" algn="just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зворотних обчислень (затрати знизу догори за 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прин­ципом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відділ локалізації — субпідрядник</a:t>
            </a:r>
            <a:r>
              <a:rPr lang="uk-UA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i="1" dirty="0" smtClean="0"/>
          </a:p>
        </p:txBody>
      </p:sp>
    </p:spTree>
    <p:extLst>
      <p:ext uri="{BB962C8B-B14F-4D97-AF65-F5344CB8AC3E}">
        <p14:creationId xmlns:p14="http://schemas.microsoft.com/office/powerpoint/2010/main" val="35645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996" y="348065"/>
            <a:ext cx="10003616" cy="5835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4.5.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структуризації,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та значення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996" y="931653"/>
            <a:ext cx="10003616" cy="5693434"/>
          </a:xfrm>
        </p:spPr>
        <p:txBody>
          <a:bodyPr>
            <a:normAutofit/>
          </a:bodyPr>
          <a:lstStyle/>
          <a:p>
            <a:pPr marL="0" indent="216000" algn="just">
              <a:spcBef>
                <a:spcPts val="600"/>
              </a:spcBef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практиці управління проектами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задачами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структуриза­ції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є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216000" algn="just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Розбивка проекту на блоки, якими можна здійснювати управління.</a:t>
            </a:r>
          </a:p>
          <a:p>
            <a:pPr marL="0" indent="216000" algn="just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Розподіл відповідальності на різні елементи проекту та ув’язка робіт із структурою організації.</a:t>
            </a:r>
          </a:p>
          <a:p>
            <a:pPr marL="0" indent="216000" algn="just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Створення єдиної бази для планування, складання кошторисів і</a:t>
            </a:r>
          </a:p>
          <a:p>
            <a:pPr marL="0" indent="216000" algn="just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витратами.</a:t>
            </a:r>
          </a:p>
          <a:p>
            <a:pPr marL="0" indent="216000" algn="just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Точна оцінка необхідних витрат — засобів, часу та матеріальних ресурсів.</a:t>
            </a:r>
          </a:p>
          <a:p>
            <a:pPr marL="0" indent="216000" algn="just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Перехід від загальних, не завжди конкретно виражених цілей, до чітко визначених завдань, що виконуються підрозділами компанії.</a:t>
            </a:r>
          </a:p>
          <a:p>
            <a:pPr marL="0" indent="216000" algn="just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Визначення комплексів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робіт.</a:t>
            </a:r>
          </a:p>
          <a:p>
            <a:pPr marL="0" indent="216000" algn="just">
              <a:spcBef>
                <a:spcPts val="600"/>
              </a:spcBef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2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методи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структуризації:</a:t>
            </a:r>
          </a:p>
          <a:p>
            <a:pPr marL="0" indent="216000" algn="just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“зверху-вниз” — низхідний метод — визначаються загальні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зада­чі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далі вони деталізуються;</a:t>
            </a:r>
          </a:p>
          <a:p>
            <a:pPr marL="0" indent="216000" algn="just">
              <a:spcBef>
                <a:spcPts val="600"/>
              </a:spcBef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“знизу-вгору” — висхідний — визначає окремі задачі та їх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уза­гальнення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рівнях.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97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205" y="6217555"/>
            <a:ext cx="6622369" cy="128089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розбивки й планування проектів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2" y="0"/>
            <a:ext cx="5448037" cy="5911850"/>
          </a:xfrm>
        </p:spPr>
      </p:pic>
    </p:spTree>
    <p:extLst>
      <p:ext uri="{BB962C8B-B14F-4D97-AF65-F5344CB8AC3E}">
        <p14:creationId xmlns:p14="http://schemas.microsoft.com/office/powerpoint/2010/main" val="4979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8557" y="375557"/>
            <a:ext cx="9986055" cy="6237514"/>
          </a:xfrm>
        </p:spPr>
        <p:txBody>
          <a:bodyPr>
            <a:normAutofit/>
          </a:bodyPr>
          <a:lstStyle/>
          <a:p>
            <a:pPr marL="0" indent="216000" algn="just">
              <a:spcBef>
                <a:spcPts val="600"/>
              </a:spcBef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структуризації проекту застосовується ряд спеціальних моделей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“Дерево цілей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“Дерево рішень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“Дерево робіт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Сіткова модель;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85" y="2183414"/>
            <a:ext cx="5763987" cy="26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342900"/>
            <a:ext cx="10018712" cy="6678386"/>
          </a:xfrm>
        </p:spPr>
        <p:txBody>
          <a:bodyPr/>
          <a:lstStyle/>
          <a:p>
            <a:pPr marL="0" indent="216000" algn="just">
              <a:spcBef>
                <a:spcPts val="600"/>
              </a:spcBef>
              <a:buNone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завдання полягає в тому, щоб знайти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компонен­ти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 нагадує розбиття книги на розділи, землі — на ділянки, комп’ютерних програм — на модулі.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Охарактеризуємо ці роботи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цілей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деталізації;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бухгалтерських рахунків в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розбиття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 зведений план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розподілу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 план бухгалтерських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 сітковий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“наряд-завдання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0" indent="216000" algn="just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звітності та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контролю;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682" y="379181"/>
            <a:ext cx="8911687" cy="649519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4.6.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структур проекту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1028700"/>
            <a:ext cx="10459583" cy="5649686"/>
          </a:xfrm>
        </p:spPr>
        <p:txBody>
          <a:bodyPr>
            <a:normAutofit/>
          </a:bodyPr>
          <a:lstStyle/>
          <a:p>
            <a:pPr marL="0" indent="216000" algn="just">
              <a:spcBef>
                <a:spcPts val="600"/>
              </a:spcBef>
              <a:buNone/>
            </a:pP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Двоспрямована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структуризація проекту полягає в поєднанні робочої та організаційної структури проекту. Вона передбачає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робочу структуру проекту (WBS);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організаційну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проекту (OBS);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описання робочих пакетів;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 використання WBS (каталог “Витрати-час-ресурси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</a:p>
          <a:p>
            <a:pPr marL="0" indent="216000" algn="just">
              <a:spcBef>
                <a:spcPts val="60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зобразити робочу структуру по горизонталі, а організаційну структуру — по вертикалі, то отримаємо на перетині елементи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двоспрямованої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структури (рис.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</a:p>
          <a:p>
            <a:pPr marL="0" indent="216000" algn="just">
              <a:spcBef>
                <a:spcPts val="600"/>
              </a:spcBef>
              <a:buNone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 з них має свої ресурси, свій бюджет, що створює систему обліку витрат. За це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відпові­дає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менеджер-обліковець, який входить до складу адміністративної групи. Необхідним компонентом інформаційної системи управління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проек­тами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кодування.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16000" algn="just">
              <a:spcBef>
                <a:spcPts val="600"/>
              </a:spcBef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171" y="624110"/>
            <a:ext cx="10469442" cy="128089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uk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83" y="1905000"/>
            <a:ext cx="9779329" cy="4006222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планування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Розробка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 управління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управління змістом проекту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структуризації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проекту.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 структуризації, її характеристика та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значення.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структур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проекту.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26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9" y="390531"/>
            <a:ext cx="5682071" cy="5847891"/>
          </a:xfrm>
        </p:spPr>
      </p:pic>
      <p:sp>
        <p:nvSpPr>
          <p:cNvPr id="5" name="Прямоугольник 4"/>
          <p:cNvSpPr/>
          <p:nvPr/>
        </p:nvSpPr>
        <p:spPr>
          <a:xfrm>
            <a:off x="1874724" y="6450694"/>
            <a:ext cx="8137479" cy="24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algn="ctr">
              <a:lnSpc>
                <a:spcPts val="995"/>
              </a:lnSpc>
              <a:spcAft>
                <a:spcPts val="0"/>
              </a:spcAft>
            </a:pPr>
            <a:r>
              <a:rPr lang="uk-UA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Двоспрямована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проекту створення філіалу банку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143" y="587830"/>
            <a:ext cx="9708469" cy="816428"/>
          </a:xfrm>
        </p:spPr>
        <p:txBody>
          <a:bodyPr/>
          <a:lstStyle/>
          <a:p>
            <a:pPr marL="0" indent="216000">
              <a:spcBef>
                <a:spcPts val="600"/>
              </a:spcBef>
              <a:buNone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 створенням структур WBS і OBS та кодуванням потрібно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створи­ти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словник, який визначав би елементи й облік витрат (табл.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4.3.).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3" y="2045719"/>
            <a:ext cx="8082643" cy="2777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6142" y="5078186"/>
            <a:ext cx="9584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590" indent="216000" algn="just">
              <a:spcBef>
                <a:spcPts val="600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Словник може бути розширений визначенням обсягу робіт, витрат, ресурсів та обмежень за часом. Це може бути подано у вигляді каталогу “Витрати-час-ресурси”.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7411" y="748022"/>
            <a:ext cx="374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планування проекту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6776" y="1290840"/>
            <a:ext cx="8878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планування проектів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процес, який передбачає визначення цілей і параметрів взаємодії між роботами та учасниками проекту, розподіл ресурсів та вибір і прийняття організаційних, економічних, технологічних рішень для досягнення поставлених цілей проекту.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 планування проекту визначаються всі необхідні параметри реалізації проекту, а саме: тривалість робіт, потреба в трудових, матеріально-технічних та фінансових ресурсах, терміни постачання всіх видів ресурсів, терміни та обсяги залучення проектних, будівельних та інших організацій.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планування проектів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 планування проекту повинен забезпечити реалізованість проекту в заданий термін із мінімальною вартістю у нормативних витрат ресурсів і з належною якістю. </a:t>
            </a:r>
            <a:r>
              <a:rPr lang="ar-AE" dirty="0">
                <a:latin typeface="Times New Roman" panose="02020603050405020304" pitchFamily="18" charset="0"/>
                <a:cs typeface="Times New Roman" panose="02020603050405020304" pitchFamily="18" charset="0"/>
              </a:rPr>
              <a:t>۩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ціль планування проекту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забезпечити виконання робіт і досягнення кінцевих результатів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423764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9032" y="546854"/>
            <a:ext cx="86136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кроки у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дати початку і кінця, бюджети, технічні результати. Це сприяє цілеспрямованості керівництва і мотивує виконавців;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внутрішні цілі — контрольні точки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milestones),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значні проміжні результати-події, вчасне виконання яких дасть змогу досягти загальної мети проекту;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відповідальних осіб або відділи, участь яких є запорукою успішного виконання проекту.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Розробити план, у якому визначити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усі роботи за проектом (тобто кожний вид діяльності та його зміст);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робочу структуру проекту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WBS);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логічну послідовність робіт, у тому числі попередні й наступні, а також паралельні роботи.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Побудувати планову діаграму (сітковий графік). 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Визначити тривалість робіт (календарний план, діаграма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Гантта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Визначити затрати і ресурси (трудові) за кожним видом робіт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6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056" y="906814"/>
            <a:ext cx="8823960" cy="52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2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7448" y="128445"/>
            <a:ext cx="112745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основних процесів планування, які виконуються кілька разів протягом кожної фази проекту, належать: 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цілей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розробка постановки задачі (проектне обґрунтування, основні етапи і цілі проекту);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декомпозиція цілей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декомпозиція етапів проекту на більш дрібні і більш керовані компоненти для забезпечення більш дієвого контролю;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складу операцій (робіт) проекту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перелік операцій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складається виконання різних етапів проекту;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взаємозв’язків операцій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складання і документування технологічних взаємозв’язків між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операціями;</a:t>
            </a:r>
          </a:p>
          <a:p>
            <a:pPr indent="36000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тривалості чи обсягів операцій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оцінка кількості робочих тимчасових інтервалів, або обсягів робіт, необхідних для завершення окремих операцій;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ресурсів (людей, устаткування, матеріалів) проекту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загальна кількість ресурсів усіх видів, що можуть бути використані на роботах проекту. Слід зазначити, що всі ресурси організації повинні розподілятися централізовано. Досить часто виникає помилка планування, пов’язана з тим, що деякі дефіцитні ресурси використовуються одночасно в двох різних проектах одночасно;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ресурсів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ресурсів, необхідних для виконання окремих операцій проекту;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вартості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складових витрат операцій проекту й оцінка цих складових для кожної операції, ресурсу і призначення. Одна з типових помилок полягає в тому, що бюджет призначають, не звертаючи увагу на прогнозовану собівартість проекту;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розкладу виконання робіт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послідовності виконання робіт проекту, тривалість операцій і розподілу в часі потреб у ресурсах й витрат, виходячи і з врахуванням накладених обмежень та взаємозв’язків;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бюджету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оцінка вартості окремих компонентів проекту (етапи, фази, терміни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плану виконання проекту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інтеграція результатів інших підпроцесів для складання повного документа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0000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критеріїв успіху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розробка критеріїв оцінки виконання проекту.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9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20" y="1033271"/>
            <a:ext cx="92171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Допоміжні процеси планування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якості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того, які стандарти якості використовувати в проекті і як цих стандартів досягти;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організації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визначення, документування і призначення ролей, відповідальності і взаємин звітності в організації;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персоналу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призначення людських ресурсів на виконання робіт проекту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взаємодії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потоків інформації і способів взаємодії, необхідних для учасників проекту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 ризику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і документування подій ризику, що можуть вплинути на проект;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ризику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оцінка ймовірностей настання подій ризику, їхніх характеристик і впливу на проект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реагування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необхідних дій для попередження ризиків і реакції на загрозливі події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постачань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визначення що, як і коли повинно бути поставлене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умов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вироблення вимог до постачань і визначення потенційних постачальників. </a:t>
            </a:r>
          </a:p>
        </p:txBody>
      </p:sp>
    </p:spTree>
    <p:extLst>
      <p:ext uri="{BB962C8B-B14F-4D97-AF65-F5344CB8AC3E}">
        <p14:creationId xmlns:p14="http://schemas.microsoft.com/office/powerpoint/2010/main" val="64028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442" y="537710"/>
            <a:ext cx="5005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плану управління проектом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432" y="1499616"/>
            <a:ext cx="10030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плану управління проектом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процес документування дій, необхідних для визначення, підготовки, інтеграції та координації всіх допоміжних планів. </a:t>
            </a: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плану проекту – ітеративний процес, що майже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 повторюється кілька разів.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початковий план може оперувати узагальненими ресурсами й тривалістю, не прив’язаними до конкретних дат, тоді як остаточний план повинен оперувати конкретними ресурсами й точними датами. </a:t>
            </a:r>
          </a:p>
          <a:p>
            <a:pPr indent="457200"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управління проектом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визначає, як буде виконуватися проект, як проводитиметься його моніторинг, контроль і закриття. </a:t>
            </a:r>
          </a:p>
          <a:p>
            <a:pPr indent="457200"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плану управління проектом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розрізняється залежно від прикладної області та складності проекту. </a:t>
            </a:r>
          </a:p>
          <a:p>
            <a:pPr indent="457200"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управління проектом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розробляється в рамках серії інтегрованих процесів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дозавершення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 </a:t>
            </a:r>
          </a:p>
          <a:p>
            <a:pPr indent="457200"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даного процесу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план управління проектом, який поступово розробляється шляхом внесення оновлень, контролюється і затверджується в процесі здійснення загального управління змінами.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1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7360" y="595021"/>
            <a:ext cx="908913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 склалася така система планів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/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доінвестиційній стадії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концепції проекту, бізнес-плану, попереднього ТЕО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 план реалізації проекту з урахуванням потреб в основних видах ресурсів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обґрунтуванням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інвестицій;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стадії розробки проектно-технологічної документації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плану управління реалізацією проекту. </a:t>
            </a:r>
            <a:r>
              <a:rPr lang="ar-A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۩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ar-AE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управління проектом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Plan)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основоположний документ, що містить узгоджене всіма учасниками, документально зафіксоване уявлення про проект. План може бути узагальненим чи деталізованим, а також може включати один чи декілька допоміжних планів управління та інші документи по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основні етапи і віхи проекту. Основне призначення плану на цьому рівні — показати логічну схему реалізації проекту. В стратегічному плані визначаються зовнішнє і внутрішнє оточення проекту, цілі і завдання для проектної команди і забезпечується загальне бачення проекту.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тактичному рівні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план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визначає терміни виконання комплексів робіт, потребу в ресурсах, окреслює певні ділянки робіт, за якість і вчасність виконання яких відповідають різні організації-виконавці (в розрізі року, кварталу, місяця);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оперативний план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деталізує завдання учасникам на місяць, тиждень, день за комплексами робіт.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 на кожний комплекс робіт (підготовчий, проектно-дослідницький, поставка матеріалів і устаткування, будівництво, пусковий, освоєння виробничих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або на комплекс робіт, виконуваних однією організацією. </a:t>
            </a:r>
          </a:p>
          <a:p>
            <a:pPr indent="457200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4317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465</TotalTime>
  <Words>2322</Words>
  <Application>Microsoft Office PowerPoint</Application>
  <PresentationFormat>Широкоэкранный</PresentationFormat>
  <Paragraphs>175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Tahoma</vt:lpstr>
      <vt:lpstr>Times New Roman</vt:lpstr>
      <vt:lpstr>Wingdings 3</vt:lpstr>
      <vt:lpstr>Легкий дым</vt:lpstr>
      <vt:lpstr>ТЕМА 4. ОСНОВИ ПЛАНУВАННЯ ПРОЕКТУ. СТРУКТУРИЗАЦІЯ ПРОЕКТУ 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4.4. Компоненти структуризації проекту</vt:lpstr>
      <vt:lpstr>Презентация PowerPoint</vt:lpstr>
      <vt:lpstr>4.5. Методологія структуризації, її характеристика та значення </vt:lpstr>
      <vt:lpstr>Етапи розбивки й планування проектів </vt:lpstr>
      <vt:lpstr>Презентация PowerPoint</vt:lpstr>
      <vt:lpstr>Презентация PowerPoint</vt:lpstr>
      <vt:lpstr>4.6. Поєднання структур проекту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СТРУКТУРИЗАЦІЯ ПРОЕКТУ </dc:title>
  <dc:creator>Нищук О А</dc:creator>
  <cp:lastModifiedBy>Админ</cp:lastModifiedBy>
  <cp:revision>21</cp:revision>
  <dcterms:created xsi:type="dcterms:W3CDTF">2020-12-01T12:27:43Z</dcterms:created>
  <dcterms:modified xsi:type="dcterms:W3CDTF">2023-03-21T10:21:55Z</dcterms:modified>
</cp:coreProperties>
</file>