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693-6A59-471F-888A-6951ED56E3F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DD39-6F93-4854-89FF-0BAC0238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8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693-6A59-471F-888A-6951ED56E3F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DD39-6F93-4854-89FF-0BAC0238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2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693-6A59-471F-888A-6951ED56E3F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DD39-6F93-4854-89FF-0BAC023846E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7588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693-6A59-471F-888A-6951ED56E3F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DD39-6F93-4854-89FF-0BAC0238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88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693-6A59-471F-888A-6951ED56E3F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DD39-6F93-4854-89FF-0BAC023846E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2935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693-6A59-471F-888A-6951ED56E3F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DD39-6F93-4854-89FF-0BAC0238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53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693-6A59-471F-888A-6951ED56E3F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DD39-6F93-4854-89FF-0BAC0238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58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693-6A59-471F-888A-6951ED56E3F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DD39-6F93-4854-89FF-0BAC0238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6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693-6A59-471F-888A-6951ED56E3F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DD39-6F93-4854-89FF-0BAC0238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7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693-6A59-471F-888A-6951ED56E3F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DD39-6F93-4854-89FF-0BAC0238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693-6A59-471F-888A-6951ED56E3F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DD39-6F93-4854-89FF-0BAC0238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6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693-6A59-471F-888A-6951ED56E3F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DD39-6F93-4854-89FF-0BAC0238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4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693-6A59-471F-888A-6951ED56E3F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DD39-6F93-4854-89FF-0BAC0238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47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693-6A59-471F-888A-6951ED56E3F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DD39-6F93-4854-89FF-0BAC0238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4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693-6A59-471F-888A-6951ED56E3F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DD39-6F93-4854-89FF-0BAC0238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3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693-6A59-471F-888A-6951ED56E3F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DD39-6F93-4854-89FF-0BAC0238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C693-6A59-471F-888A-6951ED56E3F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C83DD39-6F93-4854-89FF-0BAC0238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2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0009" y="1273629"/>
            <a:ext cx="10821005" cy="4278086"/>
          </a:xfrm>
        </p:spPr>
        <p:txBody>
          <a:bodyPr/>
          <a:lstStyle/>
          <a:p>
            <a:pPr algn="l"/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3.</a:t>
            </a:r>
            <a:r>
              <a:rPr lang="uk-UA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</a:t>
            </a:r>
            <a:r>
              <a:rPr lang="uk-UA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УПРАВЛІННЯ ПРОЕКТАМИ. </a:t>
            </a:r>
            <a:r>
              <a:rPr lang="uk-UA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ФОРМИ ОРГАНІЗАЦІЙНОЇ </a:t>
            </a:r>
            <a:r>
              <a:rPr lang="uk-UA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 ПРОЕКТУ</a:t>
            </a: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100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91886"/>
            <a:ext cx="10344452" cy="70212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Внутрішні організаційні структури управління проектами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599" y="881744"/>
            <a:ext cx="11119757" cy="5159620"/>
          </a:xfrm>
        </p:spPr>
        <p:txBody>
          <a:bodyPr/>
          <a:lstStyle/>
          <a:p>
            <a:pPr marL="0" indent="216000" algn="just">
              <a:spcBef>
                <a:spcPts val="600"/>
              </a:spcBef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між окремими виконавцями і групами, які працюють над проектом як окремі організаційні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 всередині проектної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ко­манди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називають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внутрішньою організаційною структурою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проекту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216000" algn="just">
              <a:spcBef>
                <a:spcPts val="600"/>
              </a:spcBef>
              <a:buNone/>
            </a:pP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Внутрішня функціональна структура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 як для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вели­ких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для малих проектів. Основою цієї структури є розподіл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функ­цій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між окремими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підрозділами.</a:t>
            </a:r>
          </a:p>
          <a:p>
            <a:pPr marL="0" indent="216000" algn="just">
              <a:buNone/>
            </a:pPr>
            <a:endPara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672" y="2621004"/>
            <a:ext cx="7519610" cy="412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19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567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40103"/>
            <a:ext cx="9789280" cy="3880773"/>
          </a:xfrm>
        </p:spPr>
        <p:txBody>
          <a:bodyPr/>
          <a:lstStyle/>
          <a:p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Організація системи управління проектами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Проектування організаційної структури управління проектами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Управління проектами з використанням зовнішньої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організа­ційної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 проекту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Переваги та недоліки матричної організаційної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Внутрішні організаційні структури управління проектами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6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5405" y="446315"/>
            <a:ext cx="8596668" cy="549729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Організація системи управління проектами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885" y="1159329"/>
            <a:ext cx="10531929" cy="5404758"/>
          </a:xfrm>
        </p:spPr>
        <p:txBody>
          <a:bodyPr>
            <a:normAutofit/>
          </a:bodyPr>
          <a:lstStyle/>
          <a:p>
            <a:pPr marL="0" indent="21600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 структура управління проектом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це сукупність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взаємопов’язаних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 управління, які розташовані на різних ступенях системи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21600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основні </a:t>
            </a:r>
            <a:r>
              <a:rPr lang="uk-UA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формування 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 для управління проектом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216000" algn="just">
              <a:lnSpc>
                <a:spcPct val="110000"/>
              </a:lnSpc>
              <a:spcBef>
                <a:spcPts val="600"/>
              </a:spcBef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провідні учасники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проекту;</a:t>
            </a:r>
          </a:p>
          <a:p>
            <a:pPr marL="0" indent="216000" algn="just">
              <a:lnSpc>
                <a:spcPct val="110000"/>
              </a:lnSpc>
              <a:spcBef>
                <a:spcPts val="600"/>
              </a:spcBef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 усього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проекту;</a:t>
            </a:r>
          </a:p>
          <a:p>
            <a:pPr marL="0" indent="21600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складній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іє­рархічній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 керівники проміжних ланок можуть спеціалізуватися: </a:t>
            </a:r>
            <a:endParaRPr lang="uk-UA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10000"/>
              </a:lnSpc>
              <a:spcBef>
                <a:spcPts val="600"/>
              </a:spcBef>
            </a:pP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функціональною ознакою (по функціях проектування,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плану­вання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контролю тощо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216000" algn="just">
              <a:lnSpc>
                <a:spcPct val="110000"/>
              </a:lnSpc>
              <a:spcBef>
                <a:spcPts val="600"/>
              </a:spcBef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предметною ознакою (виконання спеціальних розділів проекту або спеціальних видів робіт);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10000"/>
              </a:lnSpc>
              <a:spcBef>
                <a:spcPts val="600"/>
              </a:spcBef>
            </a:pPr>
            <a:r>
              <a:rPr lang="uk-UA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територіальною ознакою (керівництво об’єктів, розташованих у різних районах, наприклад, при будівництві таких об’єктів, як автострада, нафто- та газопроводи, лінії </a:t>
            </a:r>
            <a:r>
              <a:rPr 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електропередач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тощо).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318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97328"/>
            <a:ext cx="9560680" cy="9742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Проектування організаційної структури управління проектами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4543" y="1371600"/>
            <a:ext cx="10548257" cy="5241471"/>
          </a:xfrm>
        </p:spPr>
        <p:txBody>
          <a:bodyPr>
            <a:normAutofit fontScale="85000" lnSpcReduction="20000"/>
          </a:bodyPr>
          <a:lstStyle/>
          <a:p>
            <a:pPr marL="0" indent="21600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 форма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це організація взаємодії та взаємовідносин між усіма учасниками проекту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21600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 організаційної структури повинні розглядатися на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внутріш­ньому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зовнішньому рівнях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21600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 зовнішніх організаційних структур виділяють такі основні форми: </a:t>
            </a:r>
            <a:endParaRPr lang="uk-UA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600"/>
              </a:spcBef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проектної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команди;</a:t>
            </a:r>
          </a:p>
          <a:p>
            <a:pPr marL="0" indent="216000" algn="just">
              <a:lnSpc>
                <a:spcPct val="120000"/>
              </a:lnSpc>
              <a:spcBef>
                <a:spcPts val="600"/>
              </a:spcBef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матрична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організація;</a:t>
            </a:r>
          </a:p>
          <a:p>
            <a:pPr marL="0" indent="216000" algn="just">
              <a:lnSpc>
                <a:spcPct val="120000"/>
              </a:lnSpc>
              <a:spcBef>
                <a:spcPts val="600"/>
              </a:spcBef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гібридна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структура;</a:t>
            </a:r>
          </a:p>
          <a:p>
            <a:pPr marL="0" indent="216000" algn="just">
              <a:lnSpc>
                <a:spcPct val="120000"/>
              </a:lnSpc>
              <a:spcBef>
                <a:spcPts val="600"/>
              </a:spcBef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модульного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зв’язку.</a:t>
            </a:r>
          </a:p>
          <a:p>
            <a:pPr marL="0" indent="21600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Основни­ми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формами внутрішньої структури є: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600"/>
              </a:spcBef>
            </a:pP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внутрішня </a:t>
            </a:r>
            <a:r>
              <a:rPr lang="uk-UA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функціоналізація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600"/>
              </a:spcBef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організація; </a:t>
            </a:r>
            <a:endParaRPr lang="uk-UA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600"/>
              </a:spcBef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внутрішня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матрична структура; </a:t>
            </a:r>
            <a:endParaRPr lang="uk-UA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600"/>
              </a:spcBef>
            </a:pPr>
            <a:r>
              <a:rPr lang="uk-UA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дивізіональна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структура;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600"/>
              </a:spcBef>
            </a:pP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централізована або децентралізована форми організації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97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266700"/>
            <a:ext cx="9479035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Управління проектами з використанням зовнішньої організаційної структури проекту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8021" y="3140514"/>
            <a:ext cx="4947557" cy="3717486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підвищується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 за кінцеві результати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роботи;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забезпечується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оперативне виконання декількох складних проектів;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забезпечується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 загальних, глобальних цілей організації над частковими, локальними цілями функціонального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характеру;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децентралізується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розв’язання оперативних завдань, що дозволяє забезпечити гнучке й оперативне реагування на зміну зовнішніх і внутрішніх умов;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5714998" y="3140514"/>
            <a:ext cx="5216979" cy="3717487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скорочуються терміни розробки проектів;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підвищується оперативність вирішення поточних питань; підвищується ступінь збалансованості програми робіт із ресурс­ ним забезпеченням проекту;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підвищується об’єктивність оцінки результатів роботи учасників проекту і т. п</a:t>
            </a:r>
            <a:r>
              <a:rPr lang="uk-UA" dirty="0"/>
              <a:t>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8214" y="1135381"/>
            <a:ext cx="102543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6000" algn="just">
              <a:spcBef>
                <a:spcPts val="600"/>
              </a:spcBef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вирішенні проблемних завдань, пов’язаних із переорієнтацією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ці­лей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або зміною шляхів їх досягнення, найбільш привабливою формою організаційної структури є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 команда. </a:t>
            </a: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6000" algn="just">
              <a:spcBef>
                <a:spcPts val="600"/>
              </a:spcBef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 великих проектів найбільш ефективною формою стає так зване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проектне управління. </a:t>
            </a: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6000"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Проектне управління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такі переваги: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6000" algn="just">
              <a:spcBef>
                <a:spcPts val="600"/>
              </a:spcBef>
            </a:pP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6000" algn="just">
              <a:spcBef>
                <a:spcPts val="6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367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1877" y="609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uk-UA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Принципова схема структури проектного </a:t>
            </a:r>
            <a:r>
              <a:rPr lang="uk-UA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886" y="1930400"/>
            <a:ext cx="7189629" cy="4555805"/>
          </a:xfrm>
        </p:spPr>
      </p:pic>
    </p:spTree>
    <p:extLst>
      <p:ext uri="{BB962C8B-B14F-4D97-AF65-F5344CB8AC3E}">
        <p14:creationId xmlns:p14="http://schemas.microsoft.com/office/powerpoint/2010/main" val="2763288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658652" cy="1320800"/>
          </a:xfrm>
        </p:spPr>
        <p:txBody>
          <a:bodyPr>
            <a:normAutofit/>
          </a:bodyPr>
          <a:lstStyle/>
          <a:p>
            <a:pPr algn="just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Найкращим типом організаційної структури управління для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проект­ної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 є </a:t>
            </a:r>
            <a:r>
              <a:rPr lang="uk-UA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матрична структура,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 найбільшою мірою відповідає програмно-цільовому характеру проектної діяльності.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436" y="1777552"/>
            <a:ext cx="8336036" cy="4329787"/>
          </a:xfrm>
        </p:spPr>
      </p:pic>
    </p:spTree>
    <p:extLst>
      <p:ext uri="{BB962C8B-B14F-4D97-AF65-F5344CB8AC3E}">
        <p14:creationId xmlns:p14="http://schemas.microsoft.com/office/powerpoint/2010/main" val="907357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61257"/>
            <a:ext cx="10197495" cy="718457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Переваги та недоліки матричної організаційної структури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08214" y="2472151"/>
            <a:ext cx="4816929" cy="3569209"/>
          </a:xfrm>
        </p:spPr>
        <p:txBody>
          <a:bodyPr>
            <a:normAutofit fontScale="92500"/>
          </a:bodyPr>
          <a:lstStyle/>
          <a:p>
            <a:pPr marL="0" indent="216000" algn="just">
              <a:lnSpc>
                <a:spcPct val="110000"/>
              </a:lnSpc>
              <a:spcBef>
                <a:spcPts val="600"/>
              </a:spcBef>
            </a:pP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консультаційної допомоги замовнику в розробці і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реалі­зації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проекту;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10000"/>
              </a:lnSpc>
              <a:spcBef>
                <a:spcPts val="600"/>
              </a:spcBef>
            </a:pP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 проектувальників і підрядчиків; складання планів робіт із проекту;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10000"/>
              </a:lnSpc>
              <a:spcBef>
                <a:spcPts val="600"/>
              </a:spcBef>
            </a:pP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 і підписання актів, що підтверджують виконання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ро­біт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(етапів, </a:t>
            </a:r>
            <a:r>
              <a:rPr lang="uk-UA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підетапів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здачу об’єктів у дослідну і промислову експлуатації);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5494262" y="2536763"/>
            <a:ext cx="5278673" cy="3866954"/>
          </a:xfrm>
        </p:spPr>
        <p:txBody>
          <a:bodyPr>
            <a:normAutofit fontScale="92500"/>
          </a:bodyPr>
          <a:lstStyle/>
          <a:p>
            <a:pPr marL="0" indent="216000" algn="just">
              <a:lnSpc>
                <a:spcPct val="110000"/>
              </a:lnSpc>
              <a:spcBef>
                <a:spcPts val="600"/>
              </a:spcBef>
            </a:pPr>
            <a:r>
              <a:rPr lang="uk-U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координація роботи всіх учасників проекту; постійний контроль за:</a:t>
            </a: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uk-UA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дотриманням </a:t>
            </a:r>
            <a:r>
              <a:rPr lang="uk-U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термінів виконання робіт по проекту;</a:t>
            </a: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uk-UA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науково-технічним </a:t>
            </a:r>
            <a:r>
              <a:rPr lang="uk-U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рівнем і якістю розробок;</a:t>
            </a: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uk-UA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витратами</a:t>
            </a:r>
            <a:r>
              <a:rPr lang="uk-U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10000"/>
              </a:lnSpc>
              <a:spcBef>
                <a:spcPts val="600"/>
              </a:spcBef>
            </a:pPr>
            <a:r>
              <a:rPr lang="uk-U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приймання виконаних виконавцями і контрагентами робіт зі </a:t>
            </a:r>
            <a:r>
              <a:rPr lang="uk-UA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ство­рення </a:t>
            </a:r>
            <a:r>
              <a:rPr lang="uk-U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проекту;</a:t>
            </a: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10000"/>
              </a:lnSpc>
              <a:spcBef>
                <a:spcPts val="600"/>
              </a:spcBef>
            </a:pPr>
            <a:r>
              <a:rPr lang="uk-U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 звітної документації на виконані роботи.</a:t>
            </a: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10000"/>
              </a:lnSpc>
              <a:spcBef>
                <a:spcPts val="60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marL="0" indent="216000" algn="just">
              <a:lnSpc>
                <a:spcPct val="110000"/>
              </a:lnSpc>
              <a:spcBef>
                <a:spcPts val="600"/>
              </a:spcBef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7333" y="918019"/>
            <a:ext cx="9560681" cy="175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" marR="1270" indent="215900" algn="just">
              <a:lnSpc>
                <a:spcPct val="110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матричній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ОСУ керівник проекту є головною діючою особою. Він відповідає за всі кінцеві результати роботи, включаючи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ви­трати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виробництва, терміни розробки і якість проекту (продукту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19050" marR="1270" indent="215900" algn="ctr">
              <a:lnSpc>
                <a:spcPct val="110000"/>
              </a:lnSpc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функцій керівника проекту належать: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" marR="1270" indent="215900" algn="just">
              <a:lnSpc>
                <a:spcPct val="110000"/>
              </a:lnSpc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1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26320" y="783771"/>
            <a:ext cx="10083194" cy="5257591"/>
          </a:xfrm>
        </p:spPr>
        <p:txBody>
          <a:bodyPr>
            <a:normAutofit/>
          </a:bodyPr>
          <a:lstStyle/>
          <a:p>
            <a:pPr marL="0" indent="216000" algn="just">
              <a:spcBef>
                <a:spcPts val="600"/>
              </a:spcBef>
              <a:buNone/>
            </a:pP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 проекту зобов’язаний: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spcBef>
                <a:spcPts val="600"/>
              </a:spcBef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домагатися від відділів, що беруть участь у проекті, виконання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їх­ніх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 по проекту;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spcBef>
                <a:spcPts val="600"/>
              </a:spcBef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стежити за тим, щоб робота відділів велася відповідно до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плану-графіка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кошторису витрат і специфікацій;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spcBef>
                <a:spcPts val="600"/>
              </a:spcBef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вчасно виявляти труднощі, помилки, нестачу ресурсів, низьку якість робіт;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spcBef>
                <a:spcPts val="600"/>
              </a:spcBef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вчасно вносити корективи в проект, якщо в цьому виникає необхідність;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spcBef>
                <a:spcPts val="600"/>
              </a:spcBef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інформувати всіх зацікавлених осіб про хід роботи над проектом. </a:t>
            </a:r>
            <a:endParaRPr lang="uk-UA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spcBef>
                <a:spcPts val="600"/>
              </a:spcBef>
              <a:buNone/>
            </a:pP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снують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 види матричної структури: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ункціональна;</a:t>
            </a:r>
          </a:p>
          <a:p>
            <a:pPr marL="0" indent="2160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алансова;</a:t>
            </a:r>
          </a:p>
          <a:p>
            <a:pPr marL="0" indent="2160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роектна;</a:t>
            </a:r>
          </a:p>
          <a:p>
            <a:pPr marL="0" indent="2160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онтрактна.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53903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216</TotalTime>
  <Words>676</Words>
  <Application>Microsoft Office PowerPoint</Application>
  <PresentationFormat>Широкоэкранный</PresentationFormat>
  <Paragraphs>70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Trebuchet MS</vt:lpstr>
      <vt:lpstr>Wingdings</vt:lpstr>
      <vt:lpstr>Wingdings 3</vt:lpstr>
      <vt:lpstr>Аспект</vt:lpstr>
      <vt:lpstr>ТЕМА 3. ОРГАНІЗАЦІЯ СИСТЕМИ УПРАВЛІННЯ ПРОЕКТАМИ.  ОСНОВНІ ФОРМИ ОРГАНІЗАЦІЙНОЇ СТРУКТУРИ ПРОЕКТУ </vt:lpstr>
      <vt:lpstr>ПЛАН:</vt:lpstr>
      <vt:lpstr>1. Організація системи управління проектами</vt:lpstr>
      <vt:lpstr>2. Проектування організаційної структури управління проектами </vt:lpstr>
      <vt:lpstr>3. Управління проектами з використанням зовнішньої організаційної структури проекту </vt:lpstr>
      <vt:lpstr>Принципова схема структури проектного управління</vt:lpstr>
      <vt:lpstr>Найкращим типом організаційної структури управління для проект­ної роботи є матрична структура, яка найбільшою мірою відповідає програмно-цільовому характеру проектної діяльності. </vt:lpstr>
      <vt:lpstr>4. Переваги та недоліки матричної організаційної структури</vt:lpstr>
      <vt:lpstr>Презентация PowerPoint</vt:lpstr>
      <vt:lpstr>5. Внутрішні організаційні структури управління проектами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ОРГАНІЗАЦІЯ СИСТЕМИ УПРАВЛІННЯ ПРОЕКТАМИ.  ОСНОВНІ ФОРМИ ОРГАНІЗАЦІЙНОЇ СТРУКТУРИ ПРОЕКТУ </dc:title>
  <dc:creator>Дашка</dc:creator>
  <cp:lastModifiedBy>Админ</cp:lastModifiedBy>
  <cp:revision>13</cp:revision>
  <dcterms:created xsi:type="dcterms:W3CDTF">2020-11-30T18:25:35Z</dcterms:created>
  <dcterms:modified xsi:type="dcterms:W3CDTF">2020-12-03T08:43:47Z</dcterms:modified>
</cp:coreProperties>
</file>