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59" r:id="rId8"/>
    <p:sldId id="271" r:id="rId9"/>
    <p:sldId id="260" r:id="rId10"/>
    <p:sldId id="275" r:id="rId11"/>
    <p:sldId id="276" r:id="rId12"/>
    <p:sldId id="277" r:id="rId13"/>
    <p:sldId id="261" r:id="rId14"/>
    <p:sldId id="278" r:id="rId15"/>
    <p:sldId id="262" r:id="rId16"/>
    <p:sldId id="263" r:id="rId17"/>
    <p:sldId id="279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81" r:id="rId26"/>
    <p:sldId id="282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65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4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579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46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7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5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7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A2C4-F909-4EAA-B931-901DA08383C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CD1C17-8765-4430-BEE3-6E8EFE48C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2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296" y="581704"/>
            <a:ext cx="10674220" cy="3921621"/>
          </a:xfrm>
        </p:spPr>
        <p:txBody>
          <a:bodyPr/>
          <a:lstStyle/>
          <a:p>
            <a:r>
              <a:rPr lang="uk-UA" sz="4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4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2.ОБҐРУНТУВАННЯ </a:t>
            </a:r>
            <a:r>
              <a:rPr lang="uk-UA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 ПРОЕКТУ </a:t>
            </a:r>
            <a:r>
              <a:rPr lang="uk-UA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br>
              <a:rPr lang="uk-UA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ЙОГО ЕФЕКТИВНОСТІ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9032" y="320041"/>
            <a:ext cx="7744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Попереднє опрацювання цілей і задач проекту 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повинні бути чітко сформульовані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 задовольняти характеристикам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деталізації мети проекту за допомогою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методу випливає з розшифрування термінів, які формують його назву: специфічність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Specific),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узгодженість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Agreed Upon),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реалістичність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обмеженість в часі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Time-related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Попередній аналіз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проекту здійснюють за допомогою експертної оцінки варіантів інвестиційних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рішень.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може застосовуватися як для попереднього відбору найбільш перспективних варіантів здійснення проекту, так і для попереднього визначення здійсненності проекту.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 випадку для подальшого розгляду залишаються альтернативи, що отримали найвищі результати, в другому — отримана інтегральна експертна оцінка проекту порівнюється з визначеним заздалегідь «обмеженням знизу».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 про намір.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Замисел (ідея) проекту реалізується у формі Декларації про наміри, а також завдання на розробку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передпроектних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обґрунтувань інвестицій у будівництво. В процесі її підготовки аналізується: потреба в кінцевих результатах, наявні ресурси, вплив проекту на навколишнє середовище, загальний інвестиційний клімат, рівень якості та вартість тощо.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3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304" y="137160"/>
            <a:ext cx="76535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вважати, що бізнес-ідея проекту визначена і концепція сформована, якщо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визначено основні варіанти й альтернативи проекту;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 основні проблеми, що можуть вплинути на реалізацію і ефективність проекту;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варіантів підкріплено попередньою оцінкою витрат і результатів;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підстави припускати, що проект одержить необхідне фінансування. Таким чином, початкова (передінвестиційна) фаза проекту має принципове значення для потенційного інвестора (замовника, кредитора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Їм вигідніше вкласти гроші на аналіз ідеї і, в разі негативних результатів відмовитись від ідеї аніж почати невідому справу, яка може виявитись безперспективною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кредитор)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замисел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проекту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цілі та задачі проекту;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характеристики проекту;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 результати здійснимості проекту;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 про наміри.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ідея проекту виявилася придатною для реалізації, можна починати до більш детального аналізу, який здійснюється методами проектного аналізу.</a:t>
            </a:r>
          </a:p>
        </p:txBody>
      </p:sp>
    </p:spTree>
    <p:extLst>
      <p:ext uri="{BB962C8B-B14F-4D97-AF65-F5344CB8AC3E}">
        <p14:creationId xmlns:p14="http://schemas.microsoft.com/office/powerpoint/2010/main" val="118349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8176" y="137160"/>
            <a:ext cx="72877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проекту, предметом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соціальної, економічної, фінансової та суспільної ефективності та комерційної реалізованості.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докладне вивчення фінансово-економічної ефективності, факторів невизначеності й ризиків, а також окремих змін у керівництві або політиці, які можуть вплинути на успіх здійснення проекту.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 аналізу зазвичай включає в себе наступне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розробка завдання (спільно з замовником для обліку специфіки проекту);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 у замовника вихідної проектної документації, формування реєстрів;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експрес-аналіз поточного стану проекту з документами;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задуму (ідеї);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інституційного середовища;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повноти передінвестиційних досліджень;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правової обґрунтованості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стратегічний аналіз змін зовнішнього середовища;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концепції;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структури проекту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аналіз методології управління проектом і структури команди проекту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експертиза складу, змісту та якості проектної документації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аналіз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логікоправової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схеми реалізації проекту на відповідність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оцінка визначеності проекту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оцінка проектної документації на відповідність;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сценарію і т. д.</a:t>
            </a:r>
          </a:p>
        </p:txBody>
      </p:sp>
    </p:spTree>
    <p:extLst>
      <p:ext uri="{BB962C8B-B14F-4D97-AF65-F5344CB8AC3E}">
        <p14:creationId xmlns:p14="http://schemas.microsoft.com/office/powerpoint/2010/main" val="335103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33" y="865413"/>
            <a:ext cx="10524067" cy="5159621"/>
          </a:xfrm>
        </p:spPr>
        <p:txBody>
          <a:bodyPr/>
          <a:lstStyle/>
          <a:p>
            <a:pPr marL="0" indent="216000" algn="just">
              <a:spcBef>
                <a:spcPts val="600"/>
              </a:spcBef>
              <a:buNone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Інколи добре виконані дослідження щодо підготовки проекту можуть служити достатнім його обґрунтуванням, проте, якщо економічна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сторо­на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викликає сумніви, слід неодмінно провести додаткові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дослі­дження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проектом.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ринку за конкретними групами товарів (попит, його стійкість та ціна);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конкретних сировинних і матеріальних ресурсів за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ступе­нем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доступності існуючих та призначених цін на ці ресурси;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 для використання технологій;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уточнення масштабів проекту, можливі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транспорт­ні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 екологічної допустимості, тобто чіткий план впливу на довкілля;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потенційних джерел фінансування, порівняння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аль­тернатив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часових меж альтернативних проектів.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1912" y="356616"/>
            <a:ext cx="74980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комерційної здійсненності 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маркетингового аналізу полягає у відповіді на два простих запитання: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зможе підприємство продати продукт, що є результатом реалізації проекту?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зможе підприємство одержати від цього достатній обсяг прибутку, що має виправдати інвестиційний проект?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звані ключові фактори успіху (КФУ), підприємство порівнює своє положення з усіма конкурентами, обираючи в якості відповіді одну з трьох альтернатив: «краще» (+), «гірше» (-) або «однаково» (0) щодо кожного конкурента</a:t>
            </a:r>
          </a:p>
        </p:txBody>
      </p:sp>
    </p:spTree>
    <p:extLst>
      <p:ext uri="{BB962C8B-B14F-4D97-AF65-F5344CB8AC3E}">
        <p14:creationId xmlns:p14="http://schemas.microsoft.com/office/powerpoint/2010/main" val="256315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76" y="979713"/>
            <a:ext cx="10736337" cy="5012663"/>
          </a:xfrm>
        </p:spPr>
        <p:txBody>
          <a:bodyPr>
            <a:normAutofit/>
          </a:bodyPr>
          <a:lstStyle/>
          <a:p>
            <a:pPr marL="0" indent="216000" algn="just">
              <a:spcBef>
                <a:spcPts val="600"/>
              </a:spcBef>
              <a:buNone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проведені техніко-економічного аналізу розглядаються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питан­ня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 можливостей, питання ринку збуту та </a:t>
            </a:r>
            <a:r>
              <a:rPr lang="uk-UA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 матеріалів з урахуванням використовуваної техніки тощо, при цьому враховується потреба в додатковій інформації з боку потенційних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парт­нерів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інвесторів.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ередісторія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зародження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проекту;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инок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 та виробничі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потужності;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 та інших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ресурсів;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ісцезнаходження;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ехніка проекту;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ридична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та організаційна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структура;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робочій силі для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проекту;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изначення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 реалізації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719" y="685801"/>
            <a:ext cx="10328123" cy="5420876"/>
          </a:xfrm>
        </p:spPr>
        <p:txBody>
          <a:bodyPr/>
          <a:lstStyle/>
          <a:p>
            <a:pPr marL="0" indent="216000" algn="just">
              <a:spcBef>
                <a:spcPts val="600"/>
              </a:spcBef>
              <a:buNone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Загальноекономічний аналіз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опис загальної економічної ситуації, спільне представлення витрат та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вигод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проекту, які торкаються національних економічних суб’єктів, переоцінку витрат та результатів за національно-економічними критеріями тощо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216000" algn="just">
              <a:spcBef>
                <a:spcPts val="60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здійснити екологічну та соціальну експертизу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та зробити загальні висновки.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None/>
            </a:pP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експертиза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повітряного басейну, ґрунтів та водойм;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біологічної різноманітності;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перевезення, використання або віддалення небезпечних чи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ток­сичних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засоленість та заболоченість земель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216000" algn="just">
              <a:spcBef>
                <a:spcPts val="600"/>
              </a:spcBef>
              <a:buNone/>
            </a:pP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експертиза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визначити масштаби впливу проекту на соціальне середовище, вигоди, які отримують мешканці регіону від реалізації проекту, а також можливий негативний вплив проекту на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насе­лення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0744" y="640080"/>
            <a:ext cx="77632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Фінансовий аналіз </a:t>
            </a:r>
            <a:endParaRPr lang="uk-UA" b="1" i="1" dirty="0" smtClean="0"/>
          </a:p>
          <a:p>
            <a:endParaRPr lang="uk-UA" b="1" i="1" dirty="0"/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проектного аналізу є найбільш об'ємним і трудомістким. Загальна схема фінансового розділу інвестиційного проекту будується в такій послідовності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фінансового стану підприємства протягом 3-5 попередніх років роботи;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фінансового стану підприємства в період підготовки інвестиційного проекту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установлення обсягу інвестиційних потреб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установлення джерел фінансування інвестицій і їх вартості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аналіз беззбитковості виробництва основних видів продукції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прогноз прибутків і грошових потоків у процесі реалізації інвестиційного проекту;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ефективності інвестиційного проекту. </a:t>
            </a:r>
          </a:p>
        </p:txBody>
      </p:sp>
    </p:spTree>
    <p:extLst>
      <p:ext uri="{BB962C8B-B14F-4D97-AF65-F5344CB8AC3E}">
        <p14:creationId xmlns:p14="http://schemas.microsoft.com/office/powerpoint/2010/main" val="53592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103" y="449943"/>
            <a:ext cx="8596668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Оцінка ефективності проектів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29" y="1224643"/>
            <a:ext cx="11152414" cy="5502728"/>
          </a:xfrm>
        </p:spPr>
        <p:txBody>
          <a:bodyPr>
            <a:normAutofit fontScale="85000" lnSpcReduction="20000"/>
          </a:bodyPr>
          <a:lstStyle/>
          <a:p>
            <a:pPr marL="0" indent="216000" algn="just">
              <a:spcBef>
                <a:spcPts val="600"/>
              </a:spcBef>
              <a:buNone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проекту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системою показників,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вигід і витрат проекту з погляду його учасників.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 такі показники ефективності проекту: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 ефективності;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 ефективності;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бюджетної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ефективності.</a:t>
            </a:r>
          </a:p>
          <a:p>
            <a:pPr marL="0" indent="216000" algn="just">
              <a:lnSpc>
                <a:spcPct val="120000"/>
              </a:lnSpc>
              <a:spcBef>
                <a:spcPts val="500"/>
              </a:spcBef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основні методи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визначення ефективності проектів на початкових етапах проведення технічного аналізу, які не враховують фактор часу або враховують його неповністю: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20000"/>
              </a:lnSpc>
              <a:spcBef>
                <a:spcPts val="500"/>
              </a:spcBef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витрат; </a:t>
            </a:r>
            <a:endPara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20000"/>
              </a:lnSpc>
              <a:spcBef>
                <a:spcPts val="500"/>
              </a:spcBef>
            </a:pP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прибутку;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20000"/>
              </a:lnSpc>
              <a:spcBef>
                <a:spcPts val="500"/>
              </a:spcBef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рентабельності, до якого належить як спеціальний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ви­падок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статистичний метод окупності (</a:t>
            </a: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pay-back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216000" algn="just">
              <a:lnSpc>
                <a:spcPct val="120000"/>
              </a:lnSpc>
              <a:spcBef>
                <a:spcPts val="500"/>
              </a:spcBef>
              <a:buNone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 показників </a:t>
            </a:r>
            <a:r>
              <a:rPr lang="uk-UA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проектів,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застосову­ються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проведенні технічного аналізу відносять: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20000"/>
              </a:lnSpc>
              <a:spcBef>
                <a:spcPts val="500"/>
              </a:spcBef>
            </a:pP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апіталовіддачу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216000" algn="just">
              <a:lnSpc>
                <a:spcPct val="120000"/>
              </a:lnSpc>
              <a:spcBef>
                <a:spcPts val="500"/>
              </a:spcBef>
            </a:pP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оборотність товарних запасів;</a:t>
            </a:r>
          </a:p>
          <a:p>
            <a:pPr marL="0" indent="216000" algn="just">
              <a:lnSpc>
                <a:spcPct val="120000"/>
              </a:lnSpc>
              <a:spcBef>
                <a:spcPts val="500"/>
              </a:spcBef>
            </a:pP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рудовіддачу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65614"/>
            <a:ext cx="7501512" cy="235302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717" y="441723"/>
            <a:ext cx="9887253" cy="6139543"/>
          </a:xfrm>
        </p:spPr>
        <p:txBody>
          <a:bodyPr>
            <a:normAutofit/>
          </a:bodyPr>
          <a:lstStyle/>
          <a:p>
            <a:pPr marL="0" indent="216000" algn="just">
              <a:spcBef>
                <a:spcPts val="60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аналізі ефективності проекту використовують такі показники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 інвестицій;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грошовий потік;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теперішня вартість проекту —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NPV).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NPV робиться за такими формулами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None/>
            </a:pP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endParaRPr lang="uk-UA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окупності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інвестицій;</a:t>
            </a:r>
          </a:p>
          <a:p>
            <a:pPr marL="0" indent="0" algn="just">
              <a:spcBef>
                <a:spcPts val="600"/>
              </a:spcBef>
              <a:buNone/>
            </a:pPr>
            <a:endParaRPr lang="uk-UA" i="1" dirty="0" smtClean="0"/>
          </a:p>
          <a:p>
            <a:pPr algn="just"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834" y="2160589"/>
            <a:ext cx="8596668" cy="3880773"/>
          </a:xfrm>
        </p:spPr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Обґрунтування доцільності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Оцінка ефективності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Нові тренди в управлінні </a:t>
            </a:r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проєктами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881" y="4288442"/>
            <a:ext cx="3383573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78" y="1420586"/>
            <a:ext cx="6605086" cy="25317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6187"/>
            <a:ext cx="10181166" cy="5535176"/>
          </a:xfrm>
        </p:spPr>
        <p:txBody>
          <a:bodyPr/>
          <a:lstStyle/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норма рентабельності —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(IRR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 проводяться за формулою: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вигід/витрат —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(BCR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0" y="4638331"/>
            <a:ext cx="7421637" cy="19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31210"/>
            <a:ext cx="10482943" cy="16101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636814"/>
            <a:ext cx="10377110" cy="594359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BCR має кілька варіантів розрахунку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жорстких обмеженнях на капітал, на відміну від обмежень  як по капіталу, так і по поточних витратах: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BCR = (В-ПВ)/КВ,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поточні витрати; 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капітальні витрати.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 дефіцитних або унікальних ресурсів: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BCR = (B-C)/R,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R — вартість дефіцитних ресурсів.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прибутковості —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(PI)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29" y="293914"/>
            <a:ext cx="10303328" cy="1453243"/>
          </a:xfrm>
        </p:spPr>
        <p:txBody>
          <a:bodyPr>
            <a:normAutofit fontScale="90000"/>
          </a:bodyPr>
          <a:lstStyle/>
          <a:p>
            <a:pPr indent="216000"/>
            <a:r>
              <a:rPr lang="ru-RU" sz="2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 фінансових показників для </a:t>
            </a:r>
            <a:r>
              <a:rPr lang="uk-UA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обґрунту­вання 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 проекту (</a:t>
            </a:r>
            <a:r>
              <a:rPr lang="uk-UA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табл.2.).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29" y="1028700"/>
            <a:ext cx="10172700" cy="5012663"/>
          </a:xfrm>
        </p:spPr>
        <p:txBody>
          <a:bodyPr/>
          <a:lstStyle/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Сума інвестицій у проект становить 450 тис. грн.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Дисконтовані грошові потоки в результаті реалізації проекту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ста­новитимуть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2021-2024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582,97 тис. грн.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Чиста теперішня вартість проекту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582,97-450,0 = 132,97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тис. грн. Оскільки, NPV &gt; 0, інвестиційний проект є вигідним для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підприємства-інвестора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три роки функціонування проекту грошовий потік не лише задовольняє наміри інвестора щодо одержання до­ ходу, а й перевищує очікувані доходи на 132,97 тис. грн.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Термін окупності інвестицій. Застосуємо алгоритм розрахунку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4065606"/>
            <a:ext cx="8376557" cy="27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0371"/>
            <a:ext cx="10507737" cy="941614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sz="31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 ефективності проекту, що аналізується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060177"/>
              </p:ext>
            </p:extLst>
          </p:nvPr>
        </p:nvGraphicFramePr>
        <p:xfrm>
          <a:off x="375558" y="1191982"/>
          <a:ext cx="10662555" cy="53031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078171">
                  <a:extLst>
                    <a:ext uri="{9D8B030D-6E8A-4147-A177-3AD203B41FA5}">
                      <a16:colId xmlns="" xmlns:a16="http://schemas.microsoft.com/office/drawing/2014/main" val="3350088390"/>
                    </a:ext>
                  </a:extLst>
                </a:gridCol>
                <a:gridCol w="1167559">
                  <a:extLst>
                    <a:ext uri="{9D8B030D-6E8A-4147-A177-3AD203B41FA5}">
                      <a16:colId xmlns="" xmlns:a16="http://schemas.microsoft.com/office/drawing/2014/main" val="42664976"/>
                    </a:ext>
                  </a:extLst>
                </a:gridCol>
                <a:gridCol w="1184728">
                  <a:extLst>
                    <a:ext uri="{9D8B030D-6E8A-4147-A177-3AD203B41FA5}">
                      <a16:colId xmlns="" xmlns:a16="http://schemas.microsoft.com/office/drawing/2014/main" val="619384043"/>
                    </a:ext>
                  </a:extLst>
                </a:gridCol>
                <a:gridCol w="1098879">
                  <a:extLst>
                    <a:ext uri="{9D8B030D-6E8A-4147-A177-3AD203B41FA5}">
                      <a16:colId xmlns="" xmlns:a16="http://schemas.microsoft.com/office/drawing/2014/main" val="1641390528"/>
                    </a:ext>
                  </a:extLst>
                </a:gridCol>
                <a:gridCol w="1133218">
                  <a:extLst>
                    <a:ext uri="{9D8B030D-6E8A-4147-A177-3AD203B41FA5}">
                      <a16:colId xmlns="" xmlns:a16="http://schemas.microsoft.com/office/drawing/2014/main" val="3636109583"/>
                    </a:ext>
                  </a:extLst>
                </a:gridCol>
              </a:tblGrid>
              <a:tr h="528655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err="1" smtClean="0"/>
                        <a:t>Показник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2021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2022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2023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2024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594289708"/>
                  </a:ext>
                </a:extLst>
              </a:tr>
              <a:tr h="385749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AutoNum type="arabicPeriod"/>
                      </a:pPr>
                      <a:r>
                        <a:rPr lang="uk-UA" sz="1800" kern="1200" dirty="0" smtClean="0">
                          <a:effectLst/>
                        </a:rPr>
                        <a:t>Сума інвестицій, тис. грн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450,0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5371952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uk-UA" sz="1800" kern="1200" dirty="0" smtClean="0">
                          <a:effectLst/>
                        </a:rPr>
                        <a:t>2. Виручка від реалізації, тис. грн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200,0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250,0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400.0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15878276"/>
                  </a:ext>
                </a:extLst>
              </a:tr>
              <a:tr h="3853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800" dirty="0" smtClean="0"/>
                        <a:t>3. </a:t>
                      </a:r>
                      <a:r>
                        <a:rPr lang="uk-UA" sz="1800" kern="1200" dirty="0" smtClean="0">
                          <a:effectLst/>
                        </a:rPr>
                        <a:t>Витрати  на експлуатацію  проекту, тис. грн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50,0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40,0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45,0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6832278"/>
                  </a:ext>
                </a:extLst>
              </a:tr>
              <a:tr h="146957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800" dirty="0" smtClean="0"/>
                        <a:t>4. </a:t>
                      </a:r>
                      <a:r>
                        <a:rPr lang="uk-UA" sz="1800" kern="1200" dirty="0" smtClean="0">
                          <a:effectLst/>
                        </a:rPr>
                        <a:t>Амортизаційні  відрахування, тис. грн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5,0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5,0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8,0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867009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800" dirty="0" smtClean="0"/>
                        <a:t>5. </a:t>
                      </a:r>
                      <a:r>
                        <a:rPr lang="uk-UA" sz="1800" kern="1200" dirty="0" smtClean="0">
                          <a:effectLst/>
                        </a:rPr>
                        <a:t>Ставка дисконту, %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18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18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18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58540638"/>
                  </a:ext>
                </a:extLst>
              </a:tr>
              <a:tr h="280851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800" dirty="0" smtClean="0"/>
                        <a:t>6. </a:t>
                      </a:r>
                      <a:r>
                        <a:rPr lang="uk-UA" sz="1800" kern="1200" dirty="0" smtClean="0">
                          <a:effectLst/>
                        </a:rPr>
                        <a:t>Грошові  потоки, тис. грн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155,0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215,0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363,0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26200612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800" dirty="0" smtClean="0"/>
                        <a:t>7. </a:t>
                      </a:r>
                      <a:r>
                        <a:rPr lang="uk-UA" sz="1800" kern="1200" dirty="0" smtClean="0">
                          <a:effectLst/>
                        </a:rPr>
                        <a:t>Дисконтовані  грошові потоки, тис. грн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207,63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154,41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220,93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03800226"/>
                  </a:ext>
                </a:extLst>
              </a:tr>
              <a:tr h="333103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800" dirty="0" smtClean="0"/>
                        <a:t>8. </a:t>
                      </a:r>
                      <a:r>
                        <a:rPr lang="uk-UA" sz="1800" kern="1200" dirty="0" smtClean="0">
                          <a:effectLst/>
                        </a:rPr>
                        <a:t>Дисконтований грошовий потік із початку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pPr marL="0" indent="0" algn="l"/>
                      <a:r>
                        <a:rPr lang="uk-UA" sz="1800" kern="1200" dirty="0" smtClean="0">
                          <a:effectLst/>
                        </a:rPr>
                        <a:t>експлуатації проекту, тис. грн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207,63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362,04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582,97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89963200"/>
                  </a:ext>
                </a:extLst>
              </a:tr>
              <a:tr h="528655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800" dirty="0" smtClean="0"/>
                        <a:t>9.</a:t>
                      </a:r>
                      <a:r>
                        <a:rPr lang="uk-UA" sz="1800" kern="1200" dirty="0" smtClean="0">
                          <a:effectLst/>
                        </a:rPr>
                        <a:t> Дисконтовані грошові потоки за ставкою</a:t>
                      </a:r>
                      <a:endParaRPr lang="en-US" sz="1800" kern="1200" dirty="0" smtClean="0">
                        <a:effectLst/>
                      </a:endParaRPr>
                    </a:p>
                    <a:p>
                      <a:pPr marL="0" indent="0" algn="l"/>
                      <a:r>
                        <a:rPr lang="uk-UA" sz="1800" kern="1200" dirty="0" smtClean="0">
                          <a:effectLst/>
                        </a:rPr>
                        <a:t>дисконту 40%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175,0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109,69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132,29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35163010"/>
                  </a:ext>
                </a:extLst>
              </a:tr>
              <a:tr h="277586">
                <a:tc>
                  <a:txBody>
                    <a:bodyPr/>
                    <a:lstStyle/>
                    <a:p>
                      <a:pPr marL="0" indent="0" algn="l"/>
                      <a:r>
                        <a:rPr lang="ru-RU" sz="1800" dirty="0" smtClean="0"/>
                        <a:t>10. </a:t>
                      </a:r>
                      <a:r>
                        <a:rPr lang="uk-UA" sz="1800" kern="1200" dirty="0" smtClean="0">
                          <a:effectLst/>
                        </a:rPr>
                        <a:t>Дисконтовані  вигоди, тис. грн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173,73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183,14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248,32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52923231"/>
                  </a:ext>
                </a:extLst>
              </a:tr>
              <a:tr h="528655">
                <a:tc>
                  <a:txBody>
                    <a:bodyPr/>
                    <a:lstStyle/>
                    <a:p>
                      <a:pPr marL="0" indent="0" algn="l"/>
                      <a:r>
                        <a:rPr lang="uk-UA" sz="1800" kern="1200" dirty="0" smtClean="0">
                          <a:effectLst/>
                        </a:rPr>
                        <a:t>11. Дисконтовані витрати,  тис. грн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-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42,37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28.73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800" dirty="0" smtClean="0"/>
                        <a:t>27,39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1714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7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669471"/>
            <a:ext cx="10662557" cy="5371891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Внутрішня норма рентабельності. Для розрахунку даного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показ­ника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визначимо NPV, для якої ставки дисконту є негативними. На­ приклад, при ставці дисконту 40%, NPV дорівнює 416,98 тис. грн.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IRR = 0,95, або при ставці 95% сумарні дисконтовані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виго­ди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дорівнюють сумарним дисконтованим витратам. Тобто IRR є ставкою дисконту, при якій NPV проекту дорівнює нулю.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прибутковості.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582,97/450,0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1,3. </a:t>
            </a:r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РІ &gt; 0 і проект є ефективним.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4" y="731521"/>
            <a:ext cx="8596668" cy="5309842"/>
          </a:xfrm>
        </p:spPr>
        <p:txBody>
          <a:bodyPr/>
          <a:lstStyle/>
          <a:p>
            <a:r>
              <a:rPr lang="uk-UA" b="1" dirty="0" smtClean="0"/>
              <a:t>3. Нові тренди в управління </a:t>
            </a:r>
            <a:r>
              <a:rPr lang="uk-UA" b="1" dirty="0" err="1" smtClean="0"/>
              <a:t>проєктами</a:t>
            </a:r>
            <a:endParaRPr lang="uk-UA" b="1" dirty="0" smtClean="0"/>
          </a:p>
          <a:p>
            <a:pPr marL="0" indent="0" algn="just">
              <a:buNone/>
            </a:pPr>
            <a:r>
              <a:rPr lang="uk-UA" dirty="0"/>
              <a:t>Сучасний бізнес використовує традиційно </a:t>
            </a:r>
            <a:r>
              <a:rPr lang="uk-UA" dirty="0">
                <a:solidFill>
                  <a:srgbClr val="FF0000"/>
                </a:solidFill>
              </a:rPr>
              <a:t>два підходи</a:t>
            </a:r>
            <a:r>
              <a:rPr lang="uk-UA" b="1" dirty="0">
                <a:solidFill>
                  <a:srgbClr val="FF0000"/>
                </a:solidFill>
              </a:rPr>
              <a:t> </a:t>
            </a:r>
            <a:r>
              <a:rPr lang="uk-UA" dirty="0">
                <a:solidFill>
                  <a:srgbClr val="FF0000"/>
                </a:solidFill>
              </a:rPr>
              <a:t>до </a:t>
            </a:r>
            <a:r>
              <a:rPr lang="uk-UA" dirty="0" err="1">
                <a:solidFill>
                  <a:srgbClr val="FF0000"/>
                </a:solidFill>
              </a:rPr>
              <a:t>проєктного</a:t>
            </a:r>
            <a:r>
              <a:rPr lang="uk-UA" dirty="0">
                <a:solidFill>
                  <a:srgbClr val="FF0000"/>
                </a:solidFill>
              </a:rPr>
              <a:t> менеджменту.</a:t>
            </a:r>
            <a:r>
              <a:rPr lang="uk-UA" dirty="0"/>
              <a:t> Один з підходів </a:t>
            </a:r>
            <a:r>
              <a:rPr lang="uk-UA" dirty="0">
                <a:solidFill>
                  <a:srgbClr val="FF0000"/>
                </a:solidFill>
              </a:rPr>
              <a:t>є </a:t>
            </a:r>
            <a:r>
              <a:rPr lang="uk-UA" dirty="0" err="1">
                <a:solidFill>
                  <a:srgbClr val="FF0000"/>
                </a:solidFill>
              </a:rPr>
              <a:t>Waterfall</a:t>
            </a:r>
            <a:r>
              <a:rPr lang="uk-UA" dirty="0">
                <a:solidFill>
                  <a:srgbClr val="FF0000"/>
                </a:solidFill>
              </a:rPr>
              <a:t> («каскадна модель»), </a:t>
            </a:r>
            <a:r>
              <a:rPr lang="uk-UA" dirty="0"/>
              <a:t>але в умовах постійного потоку інформації, раптових змін і потреби в гнучкості робочих процесів, цей підхід все менш популярний. </a:t>
            </a:r>
            <a:r>
              <a:rPr lang="uk-UA" dirty="0">
                <a:solidFill>
                  <a:srgbClr val="FF0000"/>
                </a:solidFill>
              </a:rPr>
              <a:t>Другий підхід – </a:t>
            </a:r>
            <a:r>
              <a:rPr lang="uk-UA" dirty="0" err="1">
                <a:solidFill>
                  <a:srgbClr val="FF0000"/>
                </a:solidFill>
              </a:rPr>
              <a:t>Agile</a:t>
            </a:r>
            <a:r>
              <a:rPr lang="uk-UA" dirty="0">
                <a:solidFill>
                  <a:srgbClr val="FF0000"/>
                </a:solidFill>
              </a:rPr>
              <a:t> («гнучке управління»).</a:t>
            </a:r>
            <a:r>
              <a:rPr lang="uk-UA" dirty="0"/>
              <a:t> Дослідники та практики почали шукати альтернативні методи реалізації </a:t>
            </a:r>
            <a:r>
              <a:rPr lang="uk-UA" dirty="0" err="1"/>
              <a:t>проєктів</a:t>
            </a:r>
            <a:r>
              <a:rPr lang="uk-UA" dirty="0"/>
              <a:t>, усвідомлюючи, що традиційні моделі планування та виконання можуть бути неоптимальними чи налаштованими на конкретні виклики, з якими стикаються </a:t>
            </a:r>
            <a:r>
              <a:rPr lang="uk-UA" dirty="0" err="1"/>
              <a:t>проєкти</a:t>
            </a:r>
            <a:r>
              <a:rPr lang="uk-UA" dirty="0"/>
              <a:t>. Дійсно, саме через ці проблеми «гнучкі» методи управління </a:t>
            </a:r>
            <a:r>
              <a:rPr lang="uk-UA" dirty="0" err="1"/>
              <a:t>проєктами</a:t>
            </a:r>
            <a:r>
              <a:rPr lang="uk-UA" dirty="0"/>
              <a:t>, такі як </a:t>
            </a:r>
            <a:r>
              <a:rPr lang="uk-UA" dirty="0" err="1"/>
              <a:t>Agile</a:t>
            </a:r>
            <a:r>
              <a:rPr lang="uk-UA" dirty="0"/>
              <a:t>, набули  популярності з моменту їх першої розробки. Гнучкі методології відрізняються від традиційних підходів до управління </a:t>
            </a:r>
            <a:r>
              <a:rPr lang="uk-UA" dirty="0" err="1"/>
              <a:t>проєктами</a:t>
            </a:r>
            <a:r>
              <a:rPr lang="uk-UA" dirty="0"/>
              <a:t>, полягають в безперервному </a:t>
            </a:r>
            <a:r>
              <a:rPr lang="uk-UA" dirty="0" err="1"/>
              <a:t>проєктуванні</a:t>
            </a:r>
            <a:r>
              <a:rPr lang="uk-UA" dirty="0"/>
              <a:t>, гнучкому масштабі, охоплюючи невизначеність і взаємодію з клієнтами, а також модифіковану організацію команди </a:t>
            </a:r>
            <a:r>
              <a:rPr lang="uk-UA" dirty="0" err="1"/>
              <a:t>проєкту</a:t>
            </a:r>
            <a:r>
              <a:rPr lang="uk-UA" dirty="0"/>
              <a:t>. Крім того, </a:t>
            </a:r>
            <a:r>
              <a:rPr lang="uk-UA" dirty="0" err="1"/>
              <a:t>Agile</a:t>
            </a:r>
            <a:r>
              <a:rPr lang="uk-UA" dirty="0"/>
              <a:t> описується як ітеративний і </a:t>
            </a:r>
            <a:r>
              <a:rPr lang="uk-UA" dirty="0" err="1"/>
              <a:t>інкрементний</a:t>
            </a:r>
            <a:r>
              <a:rPr lang="uk-UA" dirty="0"/>
              <a:t>, намагаючись уникнути стандартних підходів, які базуються на фіксованому масштабі </a:t>
            </a:r>
            <a:r>
              <a:rPr lang="uk-UA" dirty="0" err="1"/>
              <a:t>проєкту</a:t>
            </a:r>
            <a:r>
              <a:rPr lang="uk-UA" dirty="0"/>
              <a:t> та низькій взаємодії з клієнтом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106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54291"/>
              </p:ext>
            </p:extLst>
          </p:nvPr>
        </p:nvGraphicFramePr>
        <p:xfrm>
          <a:off x="1226569" y="1135381"/>
          <a:ext cx="9223717" cy="5247844"/>
        </p:xfrm>
        <a:graphic>
          <a:graphicData uri="http://schemas.openxmlformats.org/drawingml/2006/table">
            <a:tbl>
              <a:tblPr firstRow="1" firstCol="1" bandRow="1"/>
              <a:tblGrid>
                <a:gridCol w="2855135"/>
                <a:gridCol w="6368582"/>
              </a:tblGrid>
              <a:tr h="713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Функції </a:t>
                      </a:r>
                      <a:r>
                        <a:rPr lang="uk-UA" sz="1400" spc="15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проєктного</a:t>
                      </a:r>
                      <a:r>
                        <a:rPr lang="uk-UA" sz="1400" spc="15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менеджменту управління </a:t>
                      </a:r>
                      <a:r>
                        <a:rPr lang="uk-UA" sz="1400" spc="15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проєктами</a:t>
                      </a:r>
                      <a:endParaRPr lang="uk-UA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 розширення сутності функцій управління </a:t>
                      </a:r>
                      <a:r>
                        <a:rPr lang="uk-UA" sz="1400" spc="15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проєктами</a:t>
                      </a:r>
                      <a:r>
                        <a:rPr lang="uk-UA" sz="1400" spc="15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uk-UA" sz="1400" spc="15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проєктів</a:t>
                      </a:r>
                      <a:r>
                        <a:rPr lang="uk-UA" sz="1400" spc="15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індустрії 4.0</a:t>
                      </a:r>
                      <a:endParaRPr lang="uk-UA" sz="1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часом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 виконання </a:t>
                      </a:r>
                      <a:r>
                        <a:rPr lang="uk-UA" sz="1400" spc="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проєкту</a:t>
                      </a: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реальному часі;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Усунення прогалин у звітах про виконання.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витратами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Оновлення індикаторів прогресу витрат у реальному часі; прогнозування вартості </a:t>
                      </a:r>
                      <a:r>
                        <a:rPr lang="uk-UA" sz="1400" spc="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проєктів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якістю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Автоматичний контроль якості результатів;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цифровізація</a:t>
                      </a: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контролю якості </a:t>
                      </a:r>
                      <a:r>
                        <a:rPr lang="uk-UA" sz="1400" spc="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проєкту</a:t>
                      </a: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командою проєкту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 віртуальних команд; використання </a:t>
                      </a:r>
                      <a:r>
                        <a:rPr lang="uk-UA" sz="1400" spc="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гейміфікації</a:t>
                      </a: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як методу підготовки та розвитку людських ресурсів; колективний розум.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комунікаціями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Прискорення комунікаційних процесів в рамках </a:t>
                      </a:r>
                      <a:r>
                        <a:rPr lang="uk-UA" sz="1400" spc="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проєктів</a:t>
                      </a: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використання прогресивних каналів зв’язку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 комунікаційних каналів при виконанні </a:t>
                      </a:r>
                      <a:r>
                        <a:rPr lang="uk-UA" sz="1400" spc="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проєктів</a:t>
                      </a: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 часу на звіти в процесі виконання </a:t>
                      </a:r>
                      <a:r>
                        <a:rPr lang="uk-UA" sz="1400" spc="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проєкту</a:t>
                      </a: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автоматична генерація звітів.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ризиками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 методів виявлення та аналізу ризиків, з можливістю обробки великих обсягів даних.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закупівлями та ресурсами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 віртуальних платформ у процесах </a:t>
                      </a:r>
                      <a:r>
                        <a:rPr lang="uk-UA" sz="1400" spc="15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закупівель</a:t>
                      </a:r>
                      <a:r>
                        <a:rPr lang="uk-UA" sz="14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збільшення кількості використовуваних програмних продуктів в процесах закупівлі та управління ресурсами та їх автоматизація.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68" marR="471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25352" y="550606"/>
            <a:ext cx="68308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 1. Зміни в концепції управління </a:t>
            </a:r>
            <a:r>
              <a:rPr kumimoji="0" lang="uk-UA" altLang="uk-UA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проєктами</a:t>
            </a: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під впливом Індустрії 4.0.</a:t>
            </a:r>
            <a:endParaRPr kumimoji="0" lang="uk-UA" alt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32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4128" y="1166843"/>
            <a:ext cx="8933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Дослідження, проведене за участю 8370 співробітників, менеджерів і керівників відділу кадрів у 10 країнах, про яке було повідомлено в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Oracle and Future Workplace (2019),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виявило, що: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 робочої сили використовували ту чи іншу форму штучного інтелекту на своїх робочих місцях у 2019 році, порівняно з 32 відсотками у 2018 році;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-76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 працівників (і 81 відсоток керівників відділу кадрів) вважають, що важко встигати за темпами технологічних змін на робочому місці;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-64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відсотки людей більше довірятимуть роботам, ніж своєму менеджеру.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 отримати спрощений досвід роботи зі штучним інтелектом на роботі, кращий користувальницький інтерфейс (34 відсотки), навчання найкращим практикам (30 відсотків) і досвід, персоналізований для їхньої поведінки (30 відсотків)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64" y="4509824"/>
            <a:ext cx="4386216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704" y="239454"/>
            <a:ext cx="9306421" cy="86463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Обґрунтування доцільності проекту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97" y="939499"/>
            <a:ext cx="10351450" cy="4585996"/>
          </a:xfrm>
        </p:spPr>
        <p:txBody>
          <a:bodyPr>
            <a:normAutofit/>
          </a:bodyPr>
          <a:lstStyle/>
          <a:p>
            <a:pPr marL="0" indent="216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000" b="1" dirty="0"/>
              <a:t>Обґрунтування проекту </a:t>
            </a:r>
            <a:r>
              <a:rPr lang="uk-UA" sz="2000" dirty="0"/>
              <a:t>являє собою документ, що формально підтверджує обґрунтованість проекту, й містить опис: </a:t>
            </a:r>
            <a:endParaRPr lang="uk-UA" sz="20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2000" dirty="0" smtClean="0"/>
              <a:t>потреб </a:t>
            </a:r>
            <a:r>
              <a:rPr lang="uk-UA" sz="2000" dirty="0"/>
              <a:t>бізнесу, на задоволення яких орієнтується проект; </a:t>
            </a:r>
            <a:endParaRPr lang="uk-UA" sz="20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2000" dirty="0" smtClean="0"/>
              <a:t>опис </a:t>
            </a:r>
            <a:r>
              <a:rPr lang="uk-UA" sz="2000" dirty="0"/>
              <a:t>продукту, об’єкта, послуги. </a:t>
            </a:r>
            <a:endParaRPr lang="uk-UA" sz="20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000" dirty="0" smtClean="0"/>
              <a:t>Обґрунтування </a:t>
            </a:r>
            <a:r>
              <a:rPr lang="uk-UA" sz="2000" dirty="0"/>
              <a:t>повинно складатися менеджером, зовнішнім щодо проекту, але на такому рівні ієрархії організації, який був би достатнім </a:t>
            </a:r>
            <a:r>
              <a:rPr lang="uk-UA" sz="2000" dirty="0" smtClean="0"/>
              <a:t>для </a:t>
            </a:r>
            <a:r>
              <a:rPr lang="ru-RU" sz="2000" dirty="0" err="1"/>
              <a:t>задоволення</a:t>
            </a:r>
            <a:r>
              <a:rPr lang="ru-RU" sz="2000" dirty="0"/>
              <a:t> потреб проекту. </a:t>
            </a:r>
            <a:r>
              <a:rPr lang="ru-RU" sz="2000" dirty="0" err="1"/>
              <a:t>Обґрунтування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менеджеру проекту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розподіляти</a:t>
            </a:r>
            <a:r>
              <a:rPr lang="ru-RU" sz="2000" dirty="0"/>
              <a:t> </a:t>
            </a:r>
            <a:r>
              <a:rPr lang="ru-RU" sz="2000" dirty="0" err="1"/>
              <a:t>ресурси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 по роботах проекту. У проектах, </a:t>
            </a:r>
            <a:r>
              <a:rPr lang="ru-RU" sz="2000" dirty="0" err="1"/>
              <a:t>виконуваних</a:t>
            </a:r>
            <a:r>
              <a:rPr lang="ru-RU" sz="2000" dirty="0"/>
              <a:t> за контрактом, сам контракт служить </a:t>
            </a:r>
            <a:r>
              <a:rPr lang="ru-RU" sz="2000" dirty="0" err="1"/>
              <a:t>обґрунтуванням</a:t>
            </a:r>
            <a:r>
              <a:rPr lang="ru-RU" sz="2000" dirty="0"/>
              <a:t> </a:t>
            </a:r>
            <a:r>
              <a:rPr lang="ru-RU" sz="2000" dirty="0" smtClean="0"/>
              <a:t>проекту.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dirty="0"/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4164257"/>
            <a:ext cx="3895344" cy="20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0976" y="640081"/>
            <a:ext cx="9628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форм обґрунтування майбутнього проекту є бізнес-план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бізнес-плані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обґрунтовуються всі майбутні аспекти діяльності нового 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проекту, аналізуються можливі проблеми, які можуть виникнути. </a:t>
            </a:r>
          </a:p>
          <a:p>
            <a:pPr indent="457200"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бізнес-плану залежить від особливостей інноваційних проектів.</a:t>
            </a:r>
          </a:p>
          <a:p>
            <a:pPr indent="457200" algn="just"/>
            <a:r>
              <a:rPr lang="ar-AE" dirty="0">
                <a:latin typeface="Times New Roman" panose="02020603050405020304" pitchFamily="18" charset="0"/>
                <a:cs typeface="Times New Roman" panose="02020603050405020304" pitchFamily="18" charset="0"/>
              </a:rPr>
              <a:t>۩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докладний, чітко структурований і детально 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підготовлений документ, що описує цілі і задачі, які необхідно вирішити 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підприємству, способи досягнення поставлених цілей і техніко-економічні 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підприємства і/або проекту в результаті їх досягнення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дає можливість визначити життєздатність проекту в умовах конкуренції; – містить орієнтир розвитку проекту (підприємства, організації);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служить важливим інструментом отримання фінансової підтримки від зовнішніх інвесторів.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 за все, для трьох категорій учасників проекту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менеджерів — творців бізнес-плану, розробка якого, окрім вищезгаданих результатів, дозволяє отримати очевидні переваги від самого процесу планування;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власників, зацікавлених в складанні бізнес-плану з погляду перспектив розвитку фірми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-план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6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2144" y="374904"/>
            <a:ext cx="898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бізнес-плану і ступінь його деталізації залежать від розмірів майбутнього проекту і сфери, до якої він відноситься; розміру ринку збуту; наявності конкурентів; перспектив розвитку материнської організації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вітчизняній літературі склад розділів бізнес-плану досить повно розроблений і звичайно включає наступні розділи, що інтерпретуються в залежності від специфіки інноваційного проекту, галузі, цільової спрямованості управлінського рішення: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сутність проекту ( можливості підприємства, резюме);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підприємство;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продукція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. ринки збуту продукції;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конкуренція (відомості про конкуруючих проектах);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маркетинг (стратегія маркетингу);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виробничий процес;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організаційний план;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оцінка ризиків і страхування;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10.фінансовий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11.стратегія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46" y="398214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09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3896" y="603504"/>
            <a:ext cx="8851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AE" dirty="0"/>
              <a:t>۩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проекту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являє собою особливим чином організовану науково-дослідну роботу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-аналітичного і техніко-економічного характеру, зв’язану з постановкою мети розробки проекту, розробкою його концепції, планування і оформлення проектно-кошторисної документації.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стадії розробки (передінвестиційній фазі)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 такі види робіт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визначення інвестиційних можливостей і висунення бізнес-ідеї;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альтернативних варіантів проекту й попередній вибір проекту;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проекту - розробка попереднього техніко-економічного (ПТЕО) і техніко-економічного обґрунтування (ТЕО);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функціональні дослідження з проекту;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з проекту й рішення про інвестування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Таке виконання передінвестиційної фази за стадіями дозволяє робити поетапну перевірку бізнес-ідеї й оцінювати альтернативні варіанти рішень.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949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119" y="587829"/>
            <a:ext cx="10785323" cy="5894614"/>
          </a:xfrm>
        </p:spPr>
        <p:txBody>
          <a:bodyPr>
            <a:normAutofit/>
          </a:bodyPr>
          <a:lstStyle/>
          <a:p>
            <a:pPr marL="0" indent="21600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 проекту повинна бути детально розроблена на стадії ретельного дослідження. Ідея проекту може бути обумовлена: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прагненням виконати завдання, що стоять перед країною; </a:t>
            </a: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незадоволеними потребами й пошуком можливих шляхів їх задо­волення;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ініціативою приватних чи державних підприємств, які прагнуть одержати переваги у використанні нових можливостей; </a:t>
            </a: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труднощами або обмеженнями в перебігу розробки, викликаними браком важливих виробничих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нерозвиненістю сер­вісу, нестачею матеріальних і людських ресурсів або адміністра­тивними чи іншими перешкодами;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 невикористаних або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недовикористаних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матеріальних чи людських ресурсів та можливістю їх застосування в продук­тивніших галузях;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необхідністю зробити додаткові капіталовкладення;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прагненням створити сприятливі умови для формування відповід­ної інфраструктури виробництва й управління;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стихійними лихами (посухи, повені та землетруси).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272" y="-190256"/>
            <a:ext cx="78364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інноваційна ідея проекту загалом зацікавила власника організації, виникає потреба отримати точнішу та глибшу інформацію про майбутній проект з позиції його цінності для стратегії розвитку організації, тобто потрібно розширити та доповнити розділи «Бізнес-ідеї проекту». </a:t>
            </a:r>
          </a:p>
          <a:p>
            <a:pPr lvl="0" indent="457200" algn="just"/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 роботу зазвичай доручають групі фахівців з боку замовника. Результатом глибшого дослідження та уточнення цієї інформації є документ «Концепція проекту». </a:t>
            </a:r>
          </a:p>
          <a:p>
            <a:pPr lvl="0" indent="457200" algn="just"/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проекту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попередній план впровадження бізнес-ідеї проекту, який надається керівнику підприємства або потенційному інвестору з метою оцінки перспективності цієї бізнес-пропозиції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457200" algn="just"/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фаза проекту розпочинається з процесу формування його концепції та її обґрунтування. Розробка концепції проекту передбачає виконання таких основних робіт: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-обґрунтування цілей проекту на основі вивчення ринку та аналізу виробничих можливостей;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-попередню оцінку капітальних витрат на проект та прогноз обо­ротного капіталу;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-оцінку тривалості проекту;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-прогноз збільшення капіталу від реалізації проекту; 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-визначення джерел та розмірів фінансування; 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-визначення основних характеристик проекту тощо.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8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447" y="555171"/>
            <a:ext cx="10736339" cy="618852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43584" y="740664"/>
            <a:ext cx="7900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розробки концепції проекту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Формування інвестиційного задуму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причинами появи (джерела ідей) проектів є: незадоволений попит; надлишкові ресурси; ініціатива підприємців; реакція на політичний тиск; інтереси кредиторів.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певного числа альтернативних ідей проекту фахівець — аналітик проекту повинен виконати попередню експертизу і виключити з подальшого розгляду свідомо неприйнятні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відхилення проекту: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недостатній попит на продукцію проекту або відсутність його реальних переваг перед аналогічними видами продукції;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 висока вартість проекту (мається на увазі не лише економічна, але і соціальна або, наприклад, екологічна);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необхідних гарантій з боку замовника проекту (або уряди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надмірний ризик;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вартість сировини.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</TotalTime>
  <Words>2841</Words>
  <Application>Microsoft Office PowerPoint</Application>
  <PresentationFormat>Широкоэкранный</PresentationFormat>
  <Paragraphs>314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Аспект</vt:lpstr>
      <vt:lpstr>ТЕМА 2.ОБҐРУНТУВАННЯ ДОЦІЛЬНОСТІ ПРОЕКТУ ТА ОЦІНКА ЙОГО ЕФЕКТИВНОСТІ </vt:lpstr>
      <vt:lpstr>ПЛАН:</vt:lpstr>
      <vt:lpstr>1. Обґрунтування доцільності проекту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Оцінка ефективності проектів</vt:lpstr>
      <vt:lpstr>Презентация PowerPoint</vt:lpstr>
      <vt:lpstr>Презентация PowerPoint</vt:lpstr>
      <vt:lpstr>Презентация PowerPoint</vt:lpstr>
      <vt:lpstr>Приклад визначення основних фінансових показників для обґрунту­вання доцільності проекту (табл.2.). </vt:lpstr>
      <vt:lpstr>Таблиця 2. Розрахунок  ефективності проекту, що аналізується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2:ОБҐРУНТУВАННЯ ДОЦІЛЬНОСТІ ПРОЕКТУ ТА ОЦІНКА ЙОГО ЕФЕКТИВНОСТІ </dc:title>
  <dc:creator>Дашка</dc:creator>
  <cp:lastModifiedBy>Админ</cp:lastModifiedBy>
  <cp:revision>31</cp:revision>
  <dcterms:created xsi:type="dcterms:W3CDTF">2020-11-30T16:32:57Z</dcterms:created>
  <dcterms:modified xsi:type="dcterms:W3CDTF">2024-02-23T07:56:39Z</dcterms:modified>
</cp:coreProperties>
</file>