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79" r:id="rId6"/>
    <p:sldId id="268" r:id="rId7"/>
    <p:sldId id="269" r:id="rId8"/>
    <p:sldId id="261" r:id="rId9"/>
    <p:sldId id="281" r:id="rId10"/>
    <p:sldId id="262" r:id="rId11"/>
    <p:sldId id="280" r:id="rId12"/>
    <p:sldId id="282" r:id="rId13"/>
    <p:sldId id="283" r:id="rId14"/>
    <p:sldId id="284" r:id="rId15"/>
    <p:sldId id="264" r:id="rId16"/>
    <p:sldId id="265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66" r:id="rId26"/>
    <p:sldId id="267" r:id="rId2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69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4136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2728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6452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0539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4517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180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0324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0695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172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0207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6107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2187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230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21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80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043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D83946-395E-4314-A7A7-638EABE2E3FA}" type="datetimeFigureOut">
              <a:rPr lang="uk-UA" smtClean="0"/>
              <a:t>07.02.2023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CE3D1E-78DF-44BA-B7A5-F61C8FC26C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442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0%D0%B5%D1%81%D1%83%D1%80%D1%81" TargetMode="External"/><Relationship Id="rId7" Type="http://schemas.openxmlformats.org/officeDocument/2006/relationships/hyperlink" Target="https://uk.wikipedia.org/wiki/%D0%90%D0%BD%D0%B3%D0%BB%D1%96%D0%B9%D1%81%D1%8C%D0%BA%D0%B0_%D0%BC%D0%BE%D0%B2%D0%B0" TargetMode="External"/><Relationship Id="rId2" Type="http://schemas.openxmlformats.org/officeDocument/2006/relationships/hyperlink" Target="https://uk.wikipedia.org/wiki/%D0%A4%D0%B0%D0%B9%D0%BB:1_UA_Planning_Process_Group_Activities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A0%D0%B8%D0%B7%D0%B8%D0%BA" TargetMode="External"/><Relationship Id="rId5" Type="http://schemas.openxmlformats.org/officeDocument/2006/relationships/hyperlink" Target="https://uk.wikipedia.org/wiki/%D0%91%D1%8E%D0%B4%D0%B6%D0%B5%D1%82" TargetMode="External"/><Relationship Id="rId4" Type="http://schemas.openxmlformats.org/officeDocument/2006/relationships/hyperlink" Target="https://uk.wikipedia.org/wiki/%D0%A7%D0%B0%D1%8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4%D0%B0%D0%B9%D0%BB:1_UA_Monitoring_and_Controlling_Process_Group_Processes.png" TargetMode="External"/><Relationship Id="rId7" Type="http://schemas.openxmlformats.org/officeDocument/2006/relationships/hyperlink" Target="https://uk.wikipedia.org/wiki/%D0%9F%D1%80%D0%BE%D0%B3%D0%BD%D0%BE%D0%B7" TargetMode="External"/><Relationship Id="rId2" Type="http://schemas.openxmlformats.org/officeDocument/2006/relationships/hyperlink" Target="https://uk.wikipedia.org/wiki/%D0%9C%D0%BE%D0%BD%D1%96%D1%82%D0%BE%D1%80%D0%B8%D0%BD%D0%B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90%D0%BD%D0%B3%D0%BB%D1%96%D0%B9%D1%81%D1%8C%D0%BA%D0%B0_%D0%BC%D0%BE%D0%B2%D0%B0" TargetMode="External"/><Relationship Id="rId5" Type="http://schemas.openxmlformats.org/officeDocument/2006/relationships/hyperlink" Target="https://uk.wikipedia.org/wiki/%D0%A4%D0%B0%D0%B9%D0%BB:1_UA_Project_Management_(project_control).png" TargetMode="External"/><Relationship Id="rId4" Type="http://schemas.openxmlformats.org/officeDocument/2006/relationships/hyperlink" Target="https://uk.wikipedia.org/wiki/%D0%9A%D0%BE%D1%80%D0%B8%D1%81%D1%82%D1%83%D0%B2%D0%B0%D1%87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2%D0%BE%D0%BC%D0%B0%D1%81_%D0%A2%D0%B5%D0%BB%D1%84%D0%BE%D1%80%D0%B4" TargetMode="External"/><Relationship Id="rId7" Type="http://schemas.openxmlformats.org/officeDocument/2006/relationships/hyperlink" Target="https://uk.wikipedia.org/wiki/%D0%94%D0%B5%D0%BA%D0%BE%D0%BC%D0%BF%D0%BE%D0%B7%D0%B8%D1%86%D1%96%D1%8F" TargetMode="External"/><Relationship Id="rId2" Type="http://schemas.openxmlformats.org/officeDocument/2006/relationships/hyperlink" Target="https://uk.wikipedia.org/wiki/%D0%A6%D0%B8%D0%B2%D1%96%D0%BB%D1%96%D0%B7%D0%B0%D1%86%D1%96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4%D1%96%D0%B0%D0%B3%D1%80%D0%B0%D0%BC%D0%B0_%D0%93%D0%B0%D0%BD%D1%82%D0%B0" TargetMode="External"/><Relationship Id="rId5" Type="http://schemas.openxmlformats.org/officeDocument/2006/relationships/hyperlink" Target="https://uk.wikipedia.org/wiki/%D0%86%D0%BD%D0%B6%D0%B5%D0%BD%D0%B5%D1%80%D1%96%D1%8F" TargetMode="External"/><Relationship Id="rId4" Type="http://schemas.openxmlformats.org/officeDocument/2006/relationships/hyperlink" Target="https://uk.wikipedia.org/wiki/%D0%91%D1%83%D0%B4%D1%96%D0%B2%D0%BD%D0%B8%D1%86%D1%82%D0%B2%D0%B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%D0%9C%D0%B5%D0%BD%D0%B5%D0%B4%D0%B6%D0%B5%D1%80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2%D1%80%D0%B8%D0%BA%D1%83%D1%82%D0%BD%D0%B8%D0%BA" TargetMode="External"/><Relationship Id="rId2" Type="http://schemas.openxmlformats.org/officeDocument/2006/relationships/hyperlink" Target="https://uk.wikipedia.org/wiki/%D0%90%D0%BD%D0%B3%D0%BB%D1%96%D0%B9%D1%81%D1%8C%D0%BA%D0%B0_%D0%BC%D0%BE%D0%B2%D0%B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0440" y="827314"/>
            <a:ext cx="8001000" cy="2971801"/>
          </a:xfrm>
        </p:spPr>
        <p:txBody>
          <a:bodyPr>
            <a:normAutofit fontScale="90000"/>
          </a:bodyPr>
          <a:lstStyle/>
          <a:p>
            <a:r>
              <a:rPr lang="uk-UA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1: ЗАГАЛЬНА </a:t>
            </a:r>
            <a:r>
              <a:rPr lang="uk-UA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УПРАВЛІННЯ </a:t>
            </a:r>
            <a:r>
              <a:rPr lang="uk-UA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288985"/>
            <a:ext cx="10018713" cy="452887"/>
          </a:xfrm>
        </p:spPr>
        <p:txBody>
          <a:bodyPr>
            <a:normAutofit fontScale="90000"/>
          </a:bodyPr>
          <a:lstStyle/>
          <a:p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Сутність системи управління  проектами,  </a:t>
            </a:r>
            <a:r>
              <a:rPr lang="uk-UA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 елементи</a:t>
            </a: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28036" y="2570671"/>
            <a:ext cx="10374988" cy="405441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зовнішніх </a:t>
            </a:r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належать: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олітичні;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кономічні;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Суспільні;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Правові;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Науково-технічні;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внутрішніх належать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чинники, пов’язані з організацією проекту.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проекту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розподілом прав, відповідальності та обов’язків між учасниками проекту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Учасниками управління проектами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юридичні або/та фізичні особи, які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зобов’язані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виконати деякі дії, передбачені проектом, та інтереси яких будуть задіяні при реалізації проекту.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endParaRPr lang="uk-UA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28035" y="708543"/>
            <a:ext cx="107312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проектами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 процес управління командою, ресурсами проекту за допомогою спеціальних методів та прийомів з метою успішного досягнення поставленої мети.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28035" y="1416429"/>
            <a:ext cx="107312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Оточення проекту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це чинники впливу на його підготовку та реалізацію. Тому їх можна поділити на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зовнішні.</a:t>
            </a:r>
          </a:p>
        </p:txBody>
      </p:sp>
    </p:spTree>
    <p:extLst>
      <p:ext uri="{BB962C8B-B14F-4D97-AF65-F5344CB8AC3E}">
        <p14:creationId xmlns:p14="http://schemas.microsoft.com/office/powerpoint/2010/main" val="361846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56" y="423122"/>
            <a:ext cx="8385048" cy="622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09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296" y="433940"/>
            <a:ext cx="8126834" cy="602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06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113" y="48469"/>
            <a:ext cx="8887968" cy="61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9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176" y="341406"/>
            <a:ext cx="7995290" cy="59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10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362310"/>
            <a:ext cx="10018713" cy="1121434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Цілі й процеси в управлінні проектами. Принципи та функції управління проектами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190445"/>
            <a:ext cx="10018713" cy="4600755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Ціль проекту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бажаний результат діяльності, який намагаються досягти за певний проміжок часу при заданих умовах реалізації проекту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 процес описання цілей має такі складові: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проекту;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Економічна ефективність проекту.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проекту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Терміни реалізації проекту;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2.Ресурси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будуть використані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0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375249"/>
            <a:ext cx="10018713" cy="625415"/>
          </a:xfrm>
        </p:spPr>
        <p:txBody>
          <a:bodyPr>
            <a:normAutofit/>
          </a:bodyPr>
          <a:lstStyle/>
          <a:p>
            <a:pPr algn="l"/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 принципами управління проектами є: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311215"/>
            <a:ext cx="10018713" cy="5313872"/>
          </a:xfrm>
        </p:spPr>
        <p:txBody>
          <a:bodyPr>
            <a:normAutofit/>
          </a:bodyPr>
          <a:lstStyle/>
          <a:p>
            <a:r>
              <a:rPr lang="uk-UA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Ціленаправленість</a:t>
            </a:r>
            <a:r>
              <a:rPr lang="uk-UA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Системність;</a:t>
            </a:r>
          </a:p>
          <a:p>
            <a:r>
              <a:rPr lang="uk-UA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Комплексність;</a:t>
            </a:r>
          </a:p>
          <a:p>
            <a:r>
              <a:rPr lang="uk-UA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Забезпеченість;</a:t>
            </a:r>
          </a:p>
          <a:p>
            <a:r>
              <a:rPr lang="uk-UA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Пріоритетність;</a:t>
            </a:r>
          </a:p>
          <a:p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uk-UA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кономічна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 </a:t>
            </a:r>
            <a:r>
              <a:rPr lang="uk-UA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заходів.</a:t>
            </a:r>
          </a:p>
          <a:p>
            <a:pPr marL="0" indent="0">
              <a:buNone/>
            </a:pP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Життєвий цикл проекту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час від моменту його задуму до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мо­менту 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ліквідації.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51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2728" y="-109728"/>
            <a:ext cx="1093927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Традиційний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поділу на етапи передбачає визначення послідовності дій, що мають бути завершені. В «традиційному методі» можливо визначити 5 складових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 етапи та контроль) розвитку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Типові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етапи виконання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Ініціювання</a:t>
            </a:r>
          </a:p>
          <a:p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 та розробка</a:t>
            </a:r>
          </a:p>
          <a:p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та впровадження</a:t>
            </a:r>
          </a:p>
          <a:p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 та контроль</a:t>
            </a:r>
          </a:p>
          <a:p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Завершення</a:t>
            </a:r>
          </a:p>
          <a:p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проходять кожен з етапів;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 бути припинений до його завершення. Деякі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мають етапів структурованого планування та/або моніторингу. Деякі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проходять стадії 2, 3, 4 або декілька разів.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галузей використовують варіації зазначених етапів. 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Наприклад,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будівельні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зазвичай проходять через приблизно такі етапи: Попереднє планування, Концептуальне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проєктування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Схематичне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проєктування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Розробка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Будівельні креслення (або Договірні документи) та Управління будівництвом.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розробці програмного забезпечення цей підхід відомий під назвою, дослівно, 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«модель водоспаду»,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waterfall model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наприклад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друга група завдань виконується після першої в лінійній послідовності. Для «моделі водоспаду» використовуватимемо назву «послідовна модель». З метою адаптації послідовної моделі при розробці програмного забезпечення багато організацій використовують 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методологію Раціональних уніфікованих процесів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Rational Unified Process - RUP). </a:t>
            </a: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RUP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вимагає та однозначно не вказує на необхідність використання послідовної моделі. Використання послідовної моделі управління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проєктами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ефективне для невеликих, визначених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для більш великих, невизначених та нових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зазначена модель часто призводить до негативних результатів. «Конус невизначеності» (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Cone of Uncertainty)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пояснює таке явище тим, що планування, яке виконується на початкових етапах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не ефективним через значний ступінь невизначеності. Це особливо актуально для розробки програмного забезпечення, оскільки така розробка часто є новим продуктом. В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вимоги не були завершені і можуть змінюватися, використовується управління вимогами з метою розробки точного і повного визначення поведінки програмного забезпечення, що може бути базисом для його розробки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Тоді як визначення можуть змінюватися в залежності від галузі, фактичні етапи зазвичай відповідають загальним крокам вирішення проблем (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solving) — «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ідентифікація проблеми, оцінювання варіантів вирішення, вибір шляху вирішення, впровадження та оцінювання».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530" y="474154"/>
            <a:ext cx="51435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89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5296" y="58847"/>
            <a:ext cx="1044244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Ініціювання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r>
              <a:rPr lang="uk-UA" i="1" dirty="0" smtClean="0"/>
              <a:t>Процес </a:t>
            </a:r>
            <a:r>
              <a:rPr lang="uk-UA" i="1" dirty="0"/>
              <a:t>ініціювання </a:t>
            </a:r>
            <a:r>
              <a:rPr lang="uk-UA" dirty="0"/>
              <a:t>визначає зміст та межі </a:t>
            </a:r>
            <a:r>
              <a:rPr lang="uk-UA" dirty="0" err="1"/>
              <a:t>проєкту</a:t>
            </a:r>
            <a:r>
              <a:rPr lang="uk-UA" dirty="0"/>
              <a:t>. Якщо зазначений етап виконується не в повній мірі, то здебільшого </a:t>
            </a:r>
            <a:r>
              <a:rPr lang="uk-UA" dirty="0" err="1"/>
              <a:t>проєкт</a:t>
            </a:r>
            <a:r>
              <a:rPr lang="uk-UA" dirty="0"/>
              <a:t> не буде відповідати вимогам бізнесу. Ключовими контрольними індикаторами для зазначеного етапу є розуміння бізнес середовища та включення усіх необхідних контрольних індикаторів в </a:t>
            </a:r>
            <a:r>
              <a:rPr lang="uk-UA" dirty="0" err="1"/>
              <a:t>проєкт</a:t>
            </a:r>
            <a:r>
              <a:rPr lang="uk-UA" dirty="0"/>
              <a:t>. Усі невідповідності, проблемні питання мають бути розглянуті та рішення щодо таких питань мають бути прийняті з метою їх усунення.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r>
              <a:rPr lang="uk-UA" dirty="0" smtClean="0"/>
              <a:t>Етап </a:t>
            </a:r>
            <a:r>
              <a:rPr lang="uk-UA" dirty="0"/>
              <a:t>ініціювання має містити план, що висвітлює такі питання:</a:t>
            </a:r>
          </a:p>
          <a:p>
            <a:endParaRPr lang="uk-UA" dirty="0"/>
          </a:p>
          <a:p>
            <a:r>
              <a:rPr lang="uk-UA" dirty="0" smtClean="0"/>
              <a:t>- </a:t>
            </a:r>
            <a:r>
              <a:rPr lang="uk-UA" i="1" dirty="0" smtClean="0"/>
              <a:t>аналіз </a:t>
            </a:r>
            <a:r>
              <a:rPr lang="uk-UA" i="1" dirty="0"/>
              <a:t>бізнес-потреб / вимог в вимірюваних показниках</a:t>
            </a:r>
            <a:r>
              <a:rPr lang="uk-UA" dirty="0"/>
              <a:t>.</a:t>
            </a:r>
          </a:p>
          <a:p>
            <a:r>
              <a:rPr lang="uk-UA" dirty="0" smtClean="0"/>
              <a:t>- </a:t>
            </a:r>
            <a:r>
              <a:rPr lang="uk-UA" i="1" dirty="0" smtClean="0"/>
              <a:t>огляд </a:t>
            </a:r>
            <a:r>
              <a:rPr lang="uk-UA" i="1" dirty="0"/>
              <a:t>існуючих процесів.</a:t>
            </a:r>
          </a:p>
          <a:p>
            <a:r>
              <a:rPr lang="uk-UA" dirty="0" smtClean="0"/>
              <a:t>- </a:t>
            </a:r>
            <a:r>
              <a:rPr lang="uk-UA" i="1" dirty="0" smtClean="0"/>
              <a:t>фінансовий </a:t>
            </a:r>
            <a:r>
              <a:rPr lang="uk-UA" i="1" dirty="0"/>
              <a:t>аналіз витрат і доходів</a:t>
            </a:r>
            <a:r>
              <a:rPr lang="uk-UA" dirty="0"/>
              <a:t>, включаючи бюджет.</a:t>
            </a:r>
          </a:p>
          <a:p>
            <a:r>
              <a:rPr lang="uk-UA" dirty="0" smtClean="0"/>
              <a:t>-</a:t>
            </a:r>
            <a:r>
              <a:rPr lang="uk-UA" i="1" dirty="0" smtClean="0"/>
              <a:t>аналіз </a:t>
            </a:r>
            <a:r>
              <a:rPr lang="uk-UA" i="1" dirty="0"/>
              <a:t>зацікавленими сторонами</a:t>
            </a:r>
            <a:r>
              <a:rPr lang="uk-UA" dirty="0"/>
              <a:t>, включаючи користувачів, працівників підтримки </a:t>
            </a:r>
            <a:r>
              <a:rPr lang="uk-UA" dirty="0" err="1"/>
              <a:t>проєкту</a:t>
            </a:r>
            <a:r>
              <a:rPr lang="uk-UA" dirty="0"/>
              <a:t>.</a:t>
            </a:r>
          </a:p>
          <a:p>
            <a:r>
              <a:rPr lang="uk-UA" dirty="0" smtClean="0"/>
              <a:t>- </a:t>
            </a:r>
            <a:r>
              <a:rPr lang="uk-UA" i="1" dirty="0" smtClean="0"/>
              <a:t>статут </a:t>
            </a:r>
            <a:r>
              <a:rPr lang="uk-UA" i="1" dirty="0" err="1"/>
              <a:t>проєкту</a:t>
            </a:r>
            <a:r>
              <a:rPr lang="uk-UA" i="1" dirty="0"/>
              <a:t> (</a:t>
            </a:r>
            <a:r>
              <a:rPr lang="cs-CZ" i="1" dirty="0"/>
              <a:t>project charter) - </a:t>
            </a:r>
            <a:r>
              <a:rPr lang="uk-UA" dirty="0"/>
              <a:t>підсумковий документ ініціації, який включає витрати, завдання, результати та календарний план впровадження.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60" y="2414016"/>
            <a:ext cx="6801612" cy="1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30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335024" y="72853"/>
            <a:ext cx="9966960" cy="57111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761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Планування та розробка</a:t>
            </a:r>
            <a:r>
              <a:rPr kumimoji="0" lang="uk-UA" altLang="uk-UA" sz="9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 </a:t>
            </a:r>
            <a:endParaRPr kumimoji="0" lang="uk-UA" altLang="uk-UA" sz="10700" b="0" i="0" u="none" strike="noStrike" cap="none" normalizeH="0" baseline="0" dirty="0" smtClean="0">
              <a:ln>
                <a:noFill/>
              </a:ln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Група процесів планування.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Після етапу ініціювання, 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планується з необхідним рівнем деталізації.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uk-UA" altLang="uk-UA" sz="1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Головне завдання 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- спланувати час, витрати та ресурси з метою адекватної оцінки роботи, яку необхідно виконати, та ефективного управління ризиками протягом впровадження 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. Аналогічно групі процесів ініціювання, недостатньо розроблений план значно знижує шанси 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успішно завершити поставлені перед ним завдання.</a:t>
            </a:r>
            <a:endParaRPr kumimoji="0" lang="uk-UA" alt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Планування </a:t>
            </a:r>
            <a:r>
              <a:rPr kumimoji="0" lang="uk-UA" altLang="uk-UA" sz="1400" b="0" i="1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загалом складається з:</a:t>
            </a:r>
            <a:endParaRPr kumimoji="0" lang="uk-UA" altLang="uk-UA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визначення «як планувати?» (наприклад, за рівнем деталізації чи етапами впровадження).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розробки документу, що визначає зміст та межі 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визначення групи відповідальних, що плануватимуть 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визначення результатів 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та створення структури декомпозиції робіт.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визначення завдань, які необхідно виконати для досягнення цілей 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, та логічне послідовне об'єднання таких завдань.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оцінки вимог до 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3" tooltip="Ресурс"/>
              </a:rPr>
              <a:t>ресурсів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для забезпечення виконання завдань.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оцінки 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4" tooltip="Час"/>
              </a:rPr>
              <a:t>часу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та витрат на виконання завдань.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розробки календарного плану-графіку.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розробка 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5" tooltip="Бюджет"/>
              </a:rPr>
              <a:t>бюджету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планування 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6" tooltip="Ризик"/>
              </a:rPr>
              <a:t>ризиків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отримання формального погодження початку роботи.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Додаткові процеси, такі як планування комунікацій, визначення ролей та рівня відповідальності, 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закупівель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в рамках 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, а також проведення попередньої зустрічі учасників 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(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7" tooltip="Англійська мова"/>
              </a:rPr>
              <a:t>англ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7" tooltip="Англійська мова"/>
              </a:rPr>
              <a:t>.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</a:t>
            </a:r>
            <a:r>
              <a:rPr kumimoji="0" lang="uk-UA" altLang="uk-UA" sz="1400" b="0" i="1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Kick-off</a:t>
            </a:r>
            <a:r>
              <a:rPr kumimoji="0" lang="uk-UA" altLang="uk-UA" sz="1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uk-UA" altLang="uk-UA" sz="1400" b="0" i="1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meeting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) загалом є рекомендованими.</a:t>
            </a:r>
            <a:endParaRPr kumimoji="0" lang="uk-UA" alt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Для 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проєктів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з розробки нових продуктів, концептуальна розробка продукту може проводитися одночасно з 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активностями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з планування, які можуть допомогти групі з планування, шляхом інформування про визначені результати </a:t>
            </a:r>
            <a:r>
              <a:rPr kumimoji="0" lang="uk-UA" altLang="uk-UA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та заплановані завдання</a:t>
            </a:r>
            <a:r>
              <a:rPr kumimoji="0" lang="uk-UA" altLang="uk-UA" sz="10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uk-UA" altLang="uk-UA" sz="900" b="0" i="0" u="none" strike="noStrike" cap="none" normalizeH="0" baseline="0" dirty="0" smtClean="0">
              <a:ln>
                <a:noFill/>
              </a:ln>
              <a:solidFill>
                <a:srgbClr val="0645A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7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43" y="685800"/>
            <a:ext cx="11383281" cy="1752599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План:</a:t>
            </a:r>
            <a:endParaRPr lang="uk-UA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2057401"/>
            <a:ext cx="10018713" cy="3505200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розвитку управління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проектами.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Поняття та класифікація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Сутність системи управління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її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Цілі й процеси в управлінні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Принципи та функції управління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Проекти економічного і соціального розвитку України, які підтримуються міжнародними фінансовими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організаціями.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8828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271462"/>
            <a:ext cx="9531287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41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0" y="594360"/>
            <a:ext cx="23134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складається з процесів, необхідних для завершення робіт, визначених в плані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метою виконання вимог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включає координування людей та ресурсів, одночасно з інтеграцією та виконанням завдань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відповідно до плану управління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проєктом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результатами виконання завдань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відповідно до плану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619" y="731901"/>
            <a:ext cx="6668453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58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63040" y="-92333"/>
            <a:ext cx="10412963" cy="61728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761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 tooltip="Моніторинг"/>
              </a:rPr>
              <a:t>Моніторинг</a:t>
            </a: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та контроль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54595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2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Моніторинг та Контроль 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складається з процесів, що виконуються з метою огляду стану виконання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, щоб потенційні проблеми були визначені вчасно і коригуючі дії можливо було виконати, з метою контролю виконання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. Головним здобутком є регулярний огляд та оцінювання процесу виконання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з метою визначення відхилень від плану управління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проєктом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uk-UA" alt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3"/>
              </a:rPr>
              <a:t>  </a:t>
            </a:r>
            <a:endParaRPr kumimoji="0" lang="uk-UA" altLang="uk-UA" sz="1200" b="0" i="0" u="none" strike="noStrike" cap="none" normalizeH="0" baseline="0" dirty="0" smtClean="0">
              <a:ln>
                <a:noFill/>
              </a:ln>
              <a:solidFill>
                <a:srgbClr val="202122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2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Група процесів моніторингу та контролю.</a:t>
            </a:r>
            <a:endParaRPr lang="uk-UA" altLang="uk-UA" sz="1200" i="1" baseline="30000" dirty="0">
              <a:solidFill>
                <a:srgbClr val="0645AD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Моніторинг та контроль включає:</a:t>
            </a:r>
            <a:endParaRPr kumimoji="0" lang="uk-UA" alt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вимірювання поточного виконання завдань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(де ми є зараз?).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моніторинг змінних складових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(зміст та межі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, витрати тощо) в порівнянні до плану управління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та базового плану виконання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(де ми маємо бути?).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визначення коригуючих дій, з метою правильного вирішення відкритих питань та ризиків (Як ми можемо привести фактичний стан виконання до планового виконання?).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вплив на фактори, що можуть призвести до порушення інтегрованого контролю змін, для того щоб лише погоджені зміни впроваджувалися.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200" b="0" i="0" u="none" strike="noStrike" cap="none" normalizeH="0" baseline="0" dirty="0" smtClean="0">
              <a:ln>
                <a:noFill/>
              </a:ln>
              <a:solidFill>
                <a:srgbClr val="202122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В багатоетапних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проєктах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процеси моніторингу та контролю забезпечують зворотний зв'язок між етапами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, задля забезпечення коригуючих чи превентивних дій з метою приведення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у відповідність з планом управління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проєктом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uk-UA" alt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Підтримка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— це постійний процес, що включає:</a:t>
            </a:r>
            <a:endParaRPr kumimoji="0" lang="uk-UA" alt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постійну підтримку кінцевих 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4" tooltip="Користувач"/>
              </a:rPr>
              <a:t>користувачів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виправлення помилок.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оновлення програмного забезпечення.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5"/>
              </a:rPr>
              <a:t>  </a:t>
            </a:r>
            <a:endParaRPr kumimoji="0" lang="uk-UA" altLang="uk-UA" sz="1200" b="0" i="0" u="none" strike="noStrike" cap="none" normalizeH="0" baseline="0" dirty="0" smtClean="0">
              <a:ln>
                <a:noFill/>
              </a:ln>
              <a:solidFill>
                <a:srgbClr val="202122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Цикл моніторингу та контролю.</a:t>
            </a:r>
            <a:endParaRPr kumimoji="0" lang="uk-UA" alt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На цьому етапі, аудитори мають звертати увагу на ефективність та швидкість вирішення проблем користувачів.</a:t>
            </a:r>
            <a:endParaRPr kumimoji="0" lang="uk-UA" alt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Наприклад, протягом впровадження будь-якого будівельного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зміст та межі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можуть змінюватися. Зміни — це нормальна та очікувана частина процесу будівництва. Зміни можуть бути результатом необхідних модифікацій конструкції, відмінностях будівельного майданчика, доступності матеріалів, змін за вимогою підрядної організації, впливом третіх сторін і т. д. Окрім впровадження змін, вони мають бути закріплені в документах, щоб відобразити кінцевий результат. Описаний процес отримав назву Управління змінами (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6" tooltip="Англійська мова"/>
              </a:rPr>
              <a:t>англ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6" tooltip="Англійська мова"/>
              </a:rPr>
              <a:t>.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</a:t>
            </a:r>
            <a:r>
              <a:rPr kumimoji="0" lang="uk-UA" altLang="uk-UA" sz="1200" b="0" i="1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Change</a:t>
            </a:r>
            <a:r>
              <a:rPr kumimoji="0" lang="uk-UA" altLang="uk-UA" sz="12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uk-UA" altLang="uk-UA" sz="1200" b="0" i="1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management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). Зазвичай власник вимагає остаточне документування змін, щоб зафіксувати усі зміни, а іноді, будь-яку зміну, що змінює матеріальні пакети завершеної роботи. Документування здійснюється за допомогою договірних документів, зазвичай, але не обов'язково, обмежуючись кресленнями. Кінцевий продукт такого процесу отримав назву, дослівно, «креслення, як побудовано» (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6" tooltip="Англійська мова"/>
              </a:rPr>
              <a:t>англ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6" tooltip="Англійська мова"/>
              </a:rPr>
              <a:t>.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</a:t>
            </a:r>
            <a:r>
              <a:rPr kumimoji="0" lang="uk-UA" altLang="uk-UA" sz="1200" b="0" i="1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As-built</a:t>
            </a:r>
            <a:r>
              <a:rPr kumimoji="0" lang="uk-UA" altLang="uk-UA" sz="12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uk-UA" altLang="uk-UA" sz="1200" b="0" i="1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drawing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), чи більш спрощено, «Як побудовано» (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6" tooltip="Англійська мова"/>
              </a:rPr>
              <a:t>англ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6" tooltip="Англійська мова"/>
              </a:rPr>
              <a:t>.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</a:t>
            </a:r>
            <a:r>
              <a:rPr kumimoji="0" lang="uk-UA" altLang="uk-UA" sz="1200" b="0" i="1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As</a:t>
            </a:r>
            <a:r>
              <a:rPr kumimoji="0" lang="uk-UA" altLang="uk-UA" sz="12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uk-UA" altLang="uk-UA" sz="1200" b="0" i="1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built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). Вимога щодо надання таких креслень є нормою будівельних договорів. Коли зміни внесені до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, життєздатність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має бути оцінена ще раз. Важливо не втратити початкових цілей та завдань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проєкту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. Коли усі зміни зібрані, 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cs typeface="Arial" panose="020B0604020202020204" pitchFamily="34" charset="0"/>
                <a:hlinkClick r:id="rId7" tooltip="Прогноз"/>
              </a:rPr>
              <a:t>прогнозований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результат може не виправдати інвестиції у </a:t>
            </a:r>
            <a:r>
              <a:rPr kumimoji="0" lang="uk-UA" altLang="uk-UA" sz="12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проєкт</a:t>
            </a:r>
            <a:r>
              <a:rPr kumimoji="0" lang="uk-UA" altLang="uk-UA" sz="1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uk-UA" altLang="uk-UA" sz="1200" b="0" i="0" u="none" strike="noStrike" cap="none" normalizeH="0" baseline="0" dirty="0" smtClean="0">
              <a:ln>
                <a:noFill/>
              </a:ln>
              <a:solidFill>
                <a:srgbClr val="0645AD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5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44" y="628599"/>
            <a:ext cx="9820656" cy="588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12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4688" y="666601"/>
            <a:ext cx="92506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ЗАВЕРШЕННЯ</a:t>
            </a: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передачу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робочої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здобутого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з: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активностей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формального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договору (контракту):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оплата кожного договору,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 договору,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61" y="3805922"/>
            <a:ext cx="6076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78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Додатковими функціями,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 спрямовані на управління певними об’єктами, є: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156605"/>
            <a:ext cx="10018713" cy="3634596"/>
          </a:xfrm>
        </p:spPr>
        <p:txBody>
          <a:bodyPr/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персоналом або людськими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ресурсами;</a:t>
            </a: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комунікаціями або інформаційними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зв’язками;</a:t>
            </a: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контрактами та забезпеченням проекту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ризиком;</a:t>
            </a: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проектною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інтеграцією.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46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Проекти економічного і соціального розвитку України, які підтримуються </a:t>
            </a: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міжнародними фінансовими </a:t>
            </a:r>
            <a:r>
              <a:rPr lang="uk-UA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організаціями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438399"/>
            <a:ext cx="10018713" cy="3352801"/>
          </a:xfrm>
        </p:spPr>
        <p:txBody>
          <a:bodyPr/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Починаючи з 1992 року, Світовий банк працює в Україні у тісній співпраці з іншими міжнародними агенціями (Програма розвитку ООН, Європейська Комісія, TACIS,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та урядами інших країн (включаючи США, Великобританію, Канаду, Німеччину, Японію, Нідерланди,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цію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Швейцарію). Вже перша позика для України — Позика інституцій- ного розвитку, надана банком у 1993 році, — була підтримана грантовим фінансуванням з боку МВФ, ЄС, Британським фондом “Ноу-Хау”, Ка­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надським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агентством міжнародного розвитку.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014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359230"/>
            <a:ext cx="10018713" cy="969238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Історія розвитку управління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проектами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5657" y="1034143"/>
            <a:ext cx="10327367" cy="5320937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uk-UA" sz="3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</a:t>
            </a:r>
            <a:r>
              <a:rPr lang="uk-UA" sz="3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проєктами</a:t>
            </a:r>
            <a:r>
              <a:rPr lang="uk-UA" sz="3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практикувалося з початку виникнення </a:t>
            </a:r>
            <a:r>
              <a:rPr lang="uk-UA" sz="34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Цивілізація"/>
              </a:rPr>
              <a:t>цивілізації</a:t>
            </a:r>
            <a:r>
              <a:rPr lang="uk-UA" sz="3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 1900 року творчі архітектори та інженери управляли інженерними </a:t>
            </a:r>
            <a:r>
              <a:rPr lang="uk-UA" sz="3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проєктами</a:t>
            </a:r>
            <a:r>
              <a:rPr lang="uk-UA" sz="3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самотужки. Наприклад, </a:t>
            </a:r>
            <a:r>
              <a:rPr lang="uk-UA" sz="3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Вітрувій</a:t>
            </a:r>
            <a:r>
              <a:rPr lang="uk-UA" sz="3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століття до н. е.), </a:t>
            </a:r>
            <a:r>
              <a:rPr lang="uk-UA" sz="3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Кристофер</a:t>
            </a:r>
            <a:r>
              <a:rPr lang="uk-UA" sz="3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</a:t>
            </a:r>
            <a:r>
              <a:rPr lang="uk-UA" sz="3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(1632–1723), </a:t>
            </a:r>
            <a:r>
              <a:rPr lang="uk-UA" sz="34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Томас Телфорд"/>
              </a:rPr>
              <a:t>Томас </a:t>
            </a:r>
            <a:r>
              <a:rPr lang="uk-UA" sz="3400" dirty="0" err="1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Томас Телфорд"/>
              </a:rPr>
              <a:t>Телфорд</a:t>
            </a:r>
            <a:r>
              <a:rPr lang="uk-UA" sz="3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(1757 — 1834) та </a:t>
            </a:r>
            <a:r>
              <a:rPr lang="uk-UA" sz="3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Ісамбард</a:t>
            </a:r>
            <a:r>
              <a:rPr lang="uk-UA" sz="3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Кінгдом</a:t>
            </a:r>
            <a:r>
              <a:rPr lang="uk-UA" sz="3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Брюнель</a:t>
            </a:r>
            <a:r>
              <a:rPr lang="uk-UA" sz="3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(1806 −1859</a:t>
            </a:r>
            <a:r>
              <a:rPr lang="uk-UA" sz="3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uk-UA" sz="3400" baseline="300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3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1950 року організації почали систематично використовувати інструменти та техніки </a:t>
            </a:r>
            <a:r>
              <a:rPr lang="uk-UA" sz="3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проєктного</a:t>
            </a:r>
            <a:r>
              <a:rPr lang="uk-UA" sz="3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управління для керування складними </a:t>
            </a:r>
            <a:r>
              <a:rPr lang="uk-UA" sz="3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проєктами</a:t>
            </a:r>
            <a:r>
              <a:rPr lang="uk-UA" sz="3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400" baseline="30000" dirty="0">
              <a:solidFill>
                <a:srgbClr val="0645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наука, управління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проєктами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виникло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декількох прикладних наук, таких як 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Будівництво"/>
              </a:rPr>
              <a:t>будівництво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Інженерія"/>
              </a:rPr>
              <a:t>інженерія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 оборонна </a:t>
            </a:r>
            <a:r>
              <a:rPr lang="uk-UA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діяльність.Засновником</a:t>
            </a: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проєктного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управління вважають Генрі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Ґанта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якого називають батьком технік планування та </a:t>
            </a:r>
            <a:r>
              <a:rPr lang="uk-UA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контролю.Він</a:t>
            </a: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відомий завдяки використанню 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Діаграма Ганта"/>
              </a:rPr>
              <a:t>діаграми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 tooltip="Діаграма Ганта"/>
              </a:rPr>
              <a:t>Ганта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інструменту управління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проєктами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Також засновником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проєктного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управління вважають Анрі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Файоль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завдяки створенню ним 5 функцій управління, що формують засади знань управління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проєктами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програмами.Гант</a:t>
            </a: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Файоль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були прихильниками теорій з наукового управління Фредерика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Вінслов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Тейлора. Його робота — це попередник сучасних інструментів управління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проєктами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включаючи 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Декомпозиція"/>
              </a:rPr>
              <a:t>декомпозицію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робіт та розподілення ресурсів.</a:t>
            </a:r>
          </a:p>
          <a:p>
            <a:pPr algn="just"/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1950-ті розпочали епоху сучасного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проєктного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управління. Управління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проєктами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почали визнавати, як окремий напрям, що виник з науки про управління.</a:t>
            </a:r>
          </a:p>
          <a:p>
            <a:pPr algn="just"/>
            <a:endParaRPr lang="uk-UA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Зародження 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проектами як самостійної дисципліни </a:t>
            </a: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припа­дає 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30-і роки минулого століття і пов’язане з розробкою спеціальних методів координації інжинірингу великих проектів у США: авіаційних в US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Corporation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нафтогазових у відомій фірмі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Exxon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Початок </a:t>
            </a: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суча­сної 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концепції управління проектами (УП) сформувався в середині 50-х років в США і в 60-х роках почав розвиватися на Заході. Саме в силу </a:t>
            </a: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іс­торичної 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необхідності за останні 70 років управління проектами або </a:t>
            </a: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проект-менеджмент 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Project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сформувалось як самостійна професійна сфера, як комплексна дисципліна, яка дозволяє здійснювати проекти різного роду та масштабів за допомогою спеціальних методів.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2276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83029"/>
            <a:ext cx="10018713" cy="859972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Поняття та класифікація проектів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1434" y="1240971"/>
            <a:ext cx="10381589" cy="4550229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проектом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розуміють комплекс науково-дослідних, проектно- конструкторських, соціально-економічних, організаційно-господарських та інших заходів, пов’язаних ресурсами, виконавцями та термінами,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оформлених і направлених на зміну об’єкта управління, що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 розв’язання основних завдань та досягнення від­ повідних цілей за певний період. Кінцевими цілями проектів є створення та освоєння нової техніки, технології та матеріалів,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нового бізнесу, соціальний ефект та інше, що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та виходу кінцевого продукту, роботи, послуги.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задум (завдання, проблема) та необхідні засоби його реалізації з метою досягнення бажаного економічного, технічного, технологічного чи організаційного результату.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2994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77" y="338328"/>
            <a:ext cx="8346168" cy="622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70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4792" y="1490472"/>
            <a:ext cx="100035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C000"/>
                </a:solidFill>
                <a:latin typeface="Arial" panose="020B0604020202020204" pitchFamily="34" charset="0"/>
              </a:rPr>
              <a:t>Менеджер</a:t>
            </a:r>
            <a:r>
              <a:rPr lang="uk-UA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uk-UA" b="1" dirty="0" err="1">
                <a:solidFill>
                  <a:srgbClr val="FFC000"/>
                </a:solidFill>
                <a:latin typeface="Arial" panose="020B0604020202020204" pitchFamily="34" charset="0"/>
              </a:rPr>
              <a:t>проєкту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 — це фахівець у сфері управління </a:t>
            </a:r>
            <a:r>
              <a:rPr lang="uk-UA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проєктами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. Менеджер </a:t>
            </a:r>
            <a:r>
              <a:rPr lang="uk-UA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проєкту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 може бути відповідальним за планування, виконання та завершення будь-якого </a:t>
            </a:r>
            <a:r>
              <a:rPr lang="uk-UA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проєкту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, зазвичай в будівельній галузі, прокладанні кабельних мереж, телекомунікаціях або розробці програмного забезпечення. У галузях виробництва та надання послуг також існують менеджери </a:t>
            </a:r>
            <a:r>
              <a:rPr lang="uk-UA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проєктів</a:t>
            </a:r>
            <a:r>
              <a:rPr lang="uk-UA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endParaRPr lang="uk-UA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uk-UA" b="1" dirty="0">
                <a:latin typeface="Arial" panose="020B0604020202020204" pitchFamily="34" charset="0"/>
                <a:hlinkClick r:id="rId2" tooltip="Менеджер"/>
              </a:rPr>
              <a:t>Менеджер</a:t>
            </a:r>
            <a:r>
              <a:rPr lang="uk-UA" b="1" dirty="0">
                <a:latin typeface="Arial" panose="020B0604020202020204" pitchFamily="34" charset="0"/>
              </a:rPr>
              <a:t> </a:t>
            </a:r>
            <a:r>
              <a:rPr lang="uk-UA" b="1" dirty="0" err="1">
                <a:solidFill>
                  <a:srgbClr val="FFC000"/>
                </a:solidFill>
                <a:latin typeface="Arial" panose="020B0604020202020204" pitchFamily="34" charset="0"/>
              </a:rPr>
              <a:t>проєкту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 — це особа відповідальна за виконання визначених завдань </a:t>
            </a:r>
            <a:r>
              <a:rPr lang="uk-UA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проєкту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. Головними завданнями менеджера </a:t>
            </a:r>
            <a:r>
              <a:rPr lang="uk-UA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проєктів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 є визначення чітких та </a:t>
            </a:r>
            <a:r>
              <a:rPr lang="uk-UA" dirty="0" err="1">
                <a:solidFill>
                  <a:srgbClr val="202122"/>
                </a:solidFill>
                <a:latin typeface="Arial" panose="020B0604020202020204" pitchFamily="34" charset="0"/>
              </a:rPr>
              <a:t>реалізовних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 завдань </a:t>
            </a:r>
            <a:r>
              <a:rPr lang="uk-UA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проєкту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, визначення вимог до </a:t>
            </a:r>
            <a:r>
              <a:rPr lang="uk-UA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проєкту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 та управління трьома обмеженнями </a:t>
            </a:r>
            <a:r>
              <a:rPr lang="uk-UA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проєкту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: вартістю, часом, межами та обсягом завдань</a:t>
            </a:r>
            <a:r>
              <a:rPr lang="uk-UA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endParaRPr lang="uk-UA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uk-UA" b="1" dirty="0">
                <a:solidFill>
                  <a:srgbClr val="0645AD"/>
                </a:solidFill>
                <a:latin typeface="Arial" panose="020B0604020202020204" pitchFamily="34" charset="0"/>
                <a:hlinkClick r:id="rId2" tooltip="Менеджер"/>
              </a:rPr>
              <a:t>Менеджер</a:t>
            </a:r>
            <a:r>
              <a:rPr lang="uk-UA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uk-UA" b="1" dirty="0" err="1">
                <a:solidFill>
                  <a:srgbClr val="FFC000"/>
                </a:solidFill>
                <a:latin typeface="Arial" panose="020B0604020202020204" pitchFamily="34" charset="0"/>
              </a:rPr>
              <a:t>проєкту</a:t>
            </a:r>
            <a:r>
              <a:rPr lang="uk-UA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досить часто є представником замовника і має визначити та сформулювати чіткі потреби / вимоги замовника, базуючись на знаннях про організацію, яку він представляє. Вміння використовувати внутрішні процедури підрядника та створювати тісні зв'язки з призначеними представниками замовника є </a:t>
            </a:r>
            <a:r>
              <a:rPr lang="uk-UA" dirty="0" err="1">
                <a:solidFill>
                  <a:srgbClr val="202122"/>
                </a:solidFill>
                <a:latin typeface="Arial" panose="020B0604020202020204" pitchFamily="34" charset="0"/>
              </a:rPr>
              <a:t>життєво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 необхідним для забезпечення виконання ключових завдань щодо ціни, часу реалізації, якості та задоволення вимог замовника.</a:t>
            </a:r>
            <a:endParaRPr lang="uk-UA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596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0512" y="1078991"/>
            <a:ext cx="88788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ТРИКУТНИК УПРАВЛІННЯ ПРОЄКТАМИ</a:t>
            </a:r>
          </a:p>
          <a:p>
            <a:pPr indent="360000" algn="just"/>
            <a:r>
              <a:rPr lang="uk-UA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Як 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будь-яке починання, </a:t>
            </a:r>
            <a:r>
              <a:rPr lang="uk-UA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 виконується та завершується відповідно до певних обмежень. Традиційно такими обмеженнями вважаються «зміст та межі» (</a:t>
            </a:r>
            <a:r>
              <a:rPr lang="uk-UA" sz="1400" dirty="0" err="1">
                <a:solidFill>
                  <a:srgbClr val="0645AD"/>
                </a:solidFill>
                <a:latin typeface="Arial" panose="020B0604020202020204" pitchFamily="34" charset="0"/>
                <a:hlinkClick r:id="rId2" tooltip="Англійська мова"/>
              </a:rPr>
              <a:t>англ</a:t>
            </a:r>
            <a:r>
              <a:rPr lang="uk-UA" sz="1400" dirty="0">
                <a:solidFill>
                  <a:srgbClr val="0645AD"/>
                </a:solidFill>
                <a:latin typeface="Arial" panose="020B0604020202020204" pitchFamily="34" charset="0"/>
                <a:hlinkClick r:id="rId2" tooltip="Англійська мова"/>
              </a:rPr>
              <a:t>.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cs-CZ" sz="1400" i="1" dirty="0">
                <a:solidFill>
                  <a:srgbClr val="202122"/>
                </a:solidFill>
                <a:latin typeface="Arial" panose="020B0604020202020204" pitchFamily="34" charset="0"/>
              </a:rPr>
              <a:t>Scope</a:t>
            </a:r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), «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час» (</a:t>
            </a:r>
            <a:r>
              <a:rPr lang="uk-UA" sz="1400" dirty="0" err="1">
                <a:solidFill>
                  <a:srgbClr val="0645AD"/>
                </a:solidFill>
                <a:latin typeface="Arial" panose="020B0604020202020204" pitchFamily="34" charset="0"/>
                <a:hlinkClick r:id="rId2" tooltip="Англійська мова"/>
              </a:rPr>
              <a:t>англ</a:t>
            </a:r>
            <a:r>
              <a:rPr lang="uk-UA" sz="1400" dirty="0">
                <a:solidFill>
                  <a:srgbClr val="0645AD"/>
                </a:solidFill>
                <a:latin typeface="Arial" panose="020B0604020202020204" pitchFamily="34" charset="0"/>
                <a:hlinkClick r:id="rId2" tooltip="Англійська мова"/>
              </a:rPr>
              <a:t>.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cs-CZ" sz="1400" i="1" dirty="0">
                <a:solidFill>
                  <a:srgbClr val="202122"/>
                </a:solidFill>
                <a:latin typeface="Arial" panose="020B0604020202020204" pitchFamily="34" charset="0"/>
              </a:rPr>
              <a:t>Time</a:t>
            </a:r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) 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та «вартість» (</a:t>
            </a:r>
            <a:r>
              <a:rPr lang="uk-UA" sz="1400" dirty="0" err="1">
                <a:solidFill>
                  <a:srgbClr val="0645AD"/>
                </a:solidFill>
                <a:latin typeface="Arial" panose="020B0604020202020204" pitchFamily="34" charset="0"/>
                <a:hlinkClick r:id="rId2" tooltip="Англійська мова"/>
              </a:rPr>
              <a:t>англ</a:t>
            </a:r>
            <a:r>
              <a:rPr lang="uk-UA" sz="1400" dirty="0">
                <a:solidFill>
                  <a:srgbClr val="0645AD"/>
                </a:solidFill>
                <a:latin typeface="Arial" panose="020B0604020202020204" pitchFamily="34" charset="0"/>
                <a:hlinkClick r:id="rId2" tooltip="Англійська мова"/>
              </a:rPr>
              <a:t>.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cs-CZ" sz="1400" i="1" dirty="0">
                <a:solidFill>
                  <a:srgbClr val="202122"/>
                </a:solidFill>
                <a:latin typeface="Arial" panose="020B0604020202020204" pitchFamily="34" charset="0"/>
              </a:rPr>
              <a:t>Cost</a:t>
            </a:r>
            <a:r>
              <a:rPr lang="cs-CZ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).</a:t>
            </a:r>
            <a:r>
              <a:rPr lang="uk-UA" sz="1400" baseline="30000" dirty="0">
                <a:solidFill>
                  <a:srgbClr val="0645AD"/>
                </a:solidFill>
                <a:latin typeface="Arial" panose="020B0604020202020204" pitchFamily="34" charset="0"/>
              </a:rPr>
              <a:t> </a:t>
            </a:r>
            <a:r>
              <a:rPr lang="uk-UA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Такі 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обмеження отримали назву «Трикутник управління </a:t>
            </a:r>
            <a:r>
              <a:rPr lang="uk-UA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проєктами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», де кожна сторона є певним обмеженням. Одна сторона </a:t>
            </a:r>
            <a:r>
              <a:rPr lang="uk-UA" sz="1400" dirty="0">
                <a:solidFill>
                  <a:srgbClr val="0645AD"/>
                </a:solidFill>
                <a:latin typeface="Arial" panose="020B0604020202020204" pitchFamily="34" charset="0"/>
                <a:hlinkClick r:id="rId3" tooltip="Трикутник"/>
              </a:rPr>
              <a:t>трикутника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 не може бути змінена, щоб не вплинути на інші сторони. Подальше уточнення обмежень відділяє «якість» (</a:t>
            </a:r>
            <a:r>
              <a:rPr lang="uk-UA" sz="1400" dirty="0" err="1">
                <a:solidFill>
                  <a:srgbClr val="0645AD"/>
                </a:solidFill>
                <a:latin typeface="Arial" panose="020B0604020202020204" pitchFamily="34" charset="0"/>
                <a:hlinkClick r:id="rId2" tooltip="Англійська мова"/>
              </a:rPr>
              <a:t>англ</a:t>
            </a:r>
            <a:r>
              <a:rPr lang="uk-UA" sz="1400" dirty="0">
                <a:solidFill>
                  <a:srgbClr val="0645AD"/>
                </a:solidFill>
                <a:latin typeface="Arial" panose="020B0604020202020204" pitchFamily="34" charset="0"/>
                <a:hlinkClick r:id="rId2" tooltip="Англійська мова"/>
              </a:rPr>
              <a:t>.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cs-CZ" sz="1400" i="1" dirty="0">
                <a:solidFill>
                  <a:srgbClr val="202122"/>
                </a:solidFill>
                <a:latin typeface="Arial" panose="020B0604020202020204" pitchFamily="34" charset="0"/>
              </a:rPr>
              <a:t>Quality</a:t>
            </a:r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) 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чи «продуктивність» впровадження </a:t>
            </a:r>
            <a:r>
              <a:rPr lang="uk-UA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проєкту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 від «змісту та меж» і перетворює якість в четверте обмеження.</a:t>
            </a:r>
          </a:p>
          <a:p>
            <a:pPr indent="360000" algn="just"/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Обмеження за часом — це час, за який необхідно завершити </a:t>
            </a:r>
            <a:r>
              <a:rPr lang="uk-UA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. Вартість — це розмір бюджету, який виділений на реалізацію </a:t>
            </a:r>
            <a:r>
              <a:rPr lang="uk-UA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проєкту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. Обмеження за змістом та межами — це завдання, які мають бути завершені для досягнення кінцевого результату </a:t>
            </a:r>
            <a:r>
              <a:rPr lang="uk-UA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проєкту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. Зазначені три обмеження досить часто взаємопов'язані: збільшення меж та обсягів завдань, зазвичай призводить до збільшення часу та вартості, обмежений час може означати збільшення вартості чи зменшення змісту та меж </a:t>
            </a:r>
            <a:r>
              <a:rPr lang="uk-UA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проєкту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pPr indent="360000" algn="just"/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Наука про управління </a:t>
            </a:r>
            <a:r>
              <a:rPr lang="uk-UA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проєктами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 забезпечує інструменти та методи, що надають змогу команді </a:t>
            </a:r>
            <a:r>
              <a:rPr lang="uk-UA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проєкту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 (не лише менеджеру </a:t>
            </a:r>
            <a:r>
              <a:rPr lang="uk-UA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проєкту</a:t>
            </a:r>
            <a:r>
              <a:rPr lang="uk-UA" sz="1400" dirty="0">
                <a:solidFill>
                  <a:srgbClr val="202122"/>
                </a:solidFill>
                <a:latin typeface="Arial" panose="020B0604020202020204" pitchFamily="34" charset="0"/>
              </a:rPr>
              <a:t>) організувати свою роботу таким чином, щоб виконати вимоги щодо обмежень.</a:t>
            </a:r>
            <a:endParaRPr lang="uk-UA" sz="1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08" y="4498848"/>
            <a:ext cx="4160520" cy="24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6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209" y="340744"/>
            <a:ext cx="7276080" cy="608162"/>
          </a:xfrm>
        </p:spPr>
        <p:txBody>
          <a:bodyPr>
            <a:noAutofit/>
          </a:bodyPr>
          <a:lstStyle/>
          <a:p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Таблиця </a:t>
            </a:r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проектів</a:t>
            </a:r>
            <a:endParaRPr lang="uk-UA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16750673"/>
              </p:ext>
            </p:extLst>
          </p:nvPr>
        </p:nvGraphicFramePr>
        <p:xfrm>
          <a:off x="793629" y="948906"/>
          <a:ext cx="5118877" cy="5029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85477"/>
                <a:gridCol w="2633400"/>
              </a:tblGrid>
              <a:tr h="415670">
                <a:tc>
                  <a:txBody>
                    <a:bodyPr/>
                    <a:lstStyle/>
                    <a:p>
                      <a:pPr marL="0" algn="ctr"/>
                      <a:r>
                        <a:rPr lang="uk-UA" sz="20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Класифікаційна ознака</a:t>
                      </a:r>
                      <a:endParaRPr lang="uk-UA" sz="20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uk-UA" sz="20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Види проектів</a:t>
                      </a:r>
                      <a:endParaRPr lang="uk-UA" sz="20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</a:tr>
              <a:tr h="669489">
                <a:tc>
                  <a:txBody>
                    <a:bodyPr/>
                    <a:lstStyle/>
                    <a:p>
                      <a:pPr marL="0"/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 й характер діяльності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  <a:tc>
                  <a:txBody>
                    <a:bodyPr/>
                    <a:lstStyle/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комерційні;</a:t>
                      </a:r>
                    </a:p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некомерційні.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</a:tr>
              <a:tr h="1530260">
                <a:tc>
                  <a:txBody>
                    <a:bodyPr/>
                    <a:lstStyle/>
                    <a:p>
                      <a:pPr marL="0"/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  та сфера діяльності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  <a:tc>
                  <a:txBody>
                    <a:bodyPr/>
                    <a:lstStyle/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промислові; </a:t>
                      </a:r>
                    </a:p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організаційні;</a:t>
                      </a:r>
                    </a:p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економічні;</a:t>
                      </a:r>
                    </a:p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соціальні;</a:t>
                      </a:r>
                    </a:p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дослідницькі.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</a:tr>
              <a:tr h="956412">
                <a:tc>
                  <a:txBody>
                    <a:bodyPr/>
                    <a:lstStyle/>
                    <a:p>
                      <a:pPr marL="0"/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 та розмір проекту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  <a:tc>
                  <a:txBody>
                    <a:bodyPr/>
                    <a:lstStyle/>
                    <a:p>
                      <a:pPr marL="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великі;</a:t>
                      </a:r>
                    </a:p>
                    <a:p>
                      <a:pPr marL="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середні;</a:t>
                      </a:r>
                    </a:p>
                    <a:p>
                      <a:pPr marL="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малі.</a:t>
                      </a:r>
                      <a:endParaRPr lang="uk-UA" sz="20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</a:tr>
              <a:tr h="948411">
                <a:tc>
                  <a:txBody>
                    <a:bodyPr/>
                    <a:lstStyle/>
                    <a:p>
                      <a:pPr marL="0"/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Ступінь складності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  <a:tc>
                  <a:txBody>
                    <a:bodyPr/>
                    <a:lstStyle/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прості;</a:t>
                      </a:r>
                      <a:r>
                        <a:rPr lang="uk-UA" sz="20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складні;</a:t>
                      </a:r>
                    </a:p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дуже складні</a:t>
                      </a:r>
                      <a:endParaRPr lang="uk-UA" sz="20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</a:tr>
            </a:tbl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25430246"/>
              </p:ext>
            </p:extLst>
          </p:nvPr>
        </p:nvGraphicFramePr>
        <p:xfrm>
          <a:off x="5912506" y="948906"/>
          <a:ext cx="5853923" cy="50291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72069"/>
                <a:gridCol w="3481854"/>
              </a:tblGrid>
              <a:tr h="710115">
                <a:tc>
                  <a:txBody>
                    <a:bodyPr/>
                    <a:lstStyle/>
                    <a:p>
                      <a:pPr algn="ctr"/>
                      <a:r>
                        <a:rPr lang="uk-UA" sz="200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Класифікаційна ознака</a:t>
                      </a:r>
                      <a:endParaRPr lang="uk-UA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Види проектів</a:t>
                      </a:r>
                      <a:endParaRPr lang="uk-UA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</a:tr>
              <a:tr h="1771932">
                <a:tc>
                  <a:txBody>
                    <a:bodyPr/>
                    <a:lstStyle/>
                    <a:p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Рівень альтернативності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взаємовиключні;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альтернативні по</a:t>
                      </a:r>
                      <a:r>
                        <a:rPr lang="uk-UA" sz="20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капіталу;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незалежні;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взаємовпливаючі</a:t>
                      </a: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взаємодоповнюючі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39695">
                <a:tc>
                  <a:txBody>
                    <a:bodyPr/>
                    <a:lstStyle/>
                    <a:p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Тривалість проекту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короткострокові;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середньострокові;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довгострокові.</a:t>
                      </a:r>
                    </a:p>
                    <a:p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07457">
                <a:tc>
                  <a:txBody>
                    <a:bodyPr/>
                    <a:lstStyle/>
                    <a:p>
                      <a:pPr marL="0"/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Склад і структура проекту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монопроекти</a:t>
                      </a: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мультипроекти</a:t>
                      </a: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мегапроекти.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2" marR="3877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1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16" y="146304"/>
            <a:ext cx="8241792" cy="6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757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396</TotalTime>
  <Words>1452</Words>
  <Application>Microsoft Office PowerPoint</Application>
  <PresentationFormat>Широкоэкранный</PresentationFormat>
  <Paragraphs>184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Corbel</vt:lpstr>
      <vt:lpstr>Times New Roman</vt:lpstr>
      <vt:lpstr>Параллакс</vt:lpstr>
      <vt:lpstr>Тема 1: ЗАГАЛЬНА ХАРАКТЕРИСТИКА УПРАВЛІННЯ ПРОЕКТАМИ </vt:lpstr>
      <vt:lpstr>План:</vt:lpstr>
      <vt:lpstr>1. Історія розвитку управління проектами</vt:lpstr>
      <vt:lpstr>2. Поняття та класифікація проектів</vt:lpstr>
      <vt:lpstr>Презентация PowerPoint</vt:lpstr>
      <vt:lpstr>Презентация PowerPoint</vt:lpstr>
      <vt:lpstr>Презентация PowerPoint</vt:lpstr>
      <vt:lpstr>Таблиця 1. Класифікація проектів</vt:lpstr>
      <vt:lpstr>Презентация PowerPoint</vt:lpstr>
      <vt:lpstr>3. Сутність системи управління  проектами,  її елементи</vt:lpstr>
      <vt:lpstr>Презентация PowerPoint</vt:lpstr>
      <vt:lpstr>Презентация PowerPoint</vt:lpstr>
      <vt:lpstr>Презентация PowerPoint</vt:lpstr>
      <vt:lpstr>Презентация PowerPoint</vt:lpstr>
      <vt:lpstr>4. Цілі й процеси в управлінні проектами. Принципи та функції управління проектами</vt:lpstr>
      <vt:lpstr>Основними принципами управління проектами є: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Додатковими функціями, які спрямовані на управління певними об’єктами, є: </vt:lpstr>
      <vt:lpstr>5. Проекти економічного і соціального розвитку України, які підтримуються міжнародними фінансовими організаціями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1: ЗАГАЛЬНА ХАРАКТЕРИСТИКА УПРАВЛІННЯ ПРОЕКТАМИ </dc:title>
  <dc:creator>Нищук О А</dc:creator>
  <cp:lastModifiedBy>Админ</cp:lastModifiedBy>
  <cp:revision>39</cp:revision>
  <dcterms:created xsi:type="dcterms:W3CDTF">2020-11-27T09:33:17Z</dcterms:created>
  <dcterms:modified xsi:type="dcterms:W3CDTF">2023-02-07T09:19:18Z</dcterms:modified>
</cp:coreProperties>
</file>