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81" r:id="rId4"/>
    <p:sldId id="282" r:id="rId5"/>
    <p:sldId id="283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7" r:id="rId15"/>
    <p:sldId id="265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54" d="100"/>
          <a:sy n="54" d="100"/>
        </p:scale>
        <p:origin x="60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573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5166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577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0843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978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169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75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273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41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574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570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86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30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240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88CA-1F2D-43DC-AB29-A416E24B7EE0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3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088CA-1F2D-43DC-AB29-A416E24B7EE0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3FC15EA-2DB3-4EB3-A6F1-EE166C22A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90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ru-RU" dirty="0" smtClean="0"/>
              <a:t>Тема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801551"/>
          </a:xfrm>
        </p:spPr>
        <p:txBody>
          <a:bodyPr>
            <a:noAutofit/>
          </a:bodyPr>
          <a:lstStyle/>
          <a:p>
            <a:pPr algn="r"/>
            <a:r>
              <a:rPr lang="uk-UA" sz="5400" b="1" dirty="0" smtClean="0">
                <a:latin typeface="+mj-lt"/>
              </a:rPr>
              <a:t>Основи цивільного захисту</a:t>
            </a:r>
            <a:endParaRPr lang="uk-UA" sz="5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3177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5673" y="558139"/>
            <a:ext cx="996339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 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гласності, прозорості, вільного отримання та поширення публічної інформації про стан цивільного захисту, крім обмежень, встановлених законом;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добровільності – у разі залучення громадян до здійснення заходів цивільного захисту, пов’язаних з ризиком для їхнього життя і здоров’я;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відповідальності посадових осіб органів державної влади та органів місцевого самоврядування за дотримання вимог законодавства з питань цивільного захисту;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виправданого ризику та відповідальності керівників сил цивільного захисту за забезпечення безпеки під час проведення аварійно-рятувальних та інших невідкладних робіт.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176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4421" y="74235"/>
            <a:ext cx="10390910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Єдина державна система ЦЗ (ЄСЦЗ) населення і територій створена для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 державної політики, спрямованої на забезпечення безпеки та захисту населення і територій, матеріальних і культурних цінностей, довкілля від негативних наслідків НС у мирний час та особливий період, подолання наслідків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НС.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 завдання ЄСЦЗ:</a:t>
            </a:r>
          </a:p>
          <a:p>
            <a:pPr algn="just"/>
            <a:endParaRPr lang="uk-UA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прогнозування та оцінювання соціально-економічних наслідків НС;</a:t>
            </a:r>
          </a:p>
          <a:p>
            <a:pPr algn="just"/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розробка та здійснення заходів, спрямованих на запобігання виникненню НС;</a:t>
            </a:r>
          </a:p>
          <a:p>
            <a:pPr algn="just"/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створення, збереження і раціональне використання матеріальних ресурсів,</a:t>
            </a:r>
          </a:p>
          <a:p>
            <a:pPr algn="just"/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 для запобігання НС;</a:t>
            </a:r>
          </a:p>
          <a:p>
            <a:pPr algn="just"/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оповіщення населення про загрозу та виникнення НС, своєчасне</a:t>
            </a:r>
          </a:p>
          <a:p>
            <a:pPr algn="just"/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інформування про обстановку і вжиті заходи;</a:t>
            </a:r>
          </a:p>
          <a:p>
            <a:pPr algn="just"/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організація захисту населення і територій у разі виникнення НС;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891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2545" y="486888"/>
            <a:ext cx="1028403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 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 рятувальних та інших невідкладних робіт з ліквідації наслідків</a:t>
            </a: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НС та організація життєзабезпечення постраждалого населення;</a:t>
            </a: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здійснення нагляду і контролю у сфері цивільного захисту;</a:t>
            </a: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надання оперативної допомоги населенню в разі виникнення несприятливих</a:t>
            </a: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побутових або нестандартних ситуацій;</a:t>
            </a: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навчання населення способам захисту в разі виникнення НС та побутових</a:t>
            </a: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нестандартних ситуацій;</a:t>
            </a: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міжнародне співробітництво у сфері цивільного захисту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376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8541" y="0"/>
            <a:ext cx="8911687" cy="665018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ЄСЦЗ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3483" y="688894"/>
            <a:ext cx="6892407" cy="616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746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16925" y="237506"/>
            <a:ext cx="1001089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єдиної системи цивільного захисту входять територіальні і функціональні підсистеми. Територіальні підсистеми створюються в областях та місті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Києві, функціональні – в міністерствах і відомствах.</a:t>
            </a:r>
          </a:p>
          <a:p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Кожна підсистема має чотири рівні: </a:t>
            </a:r>
          </a:p>
          <a:p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загальнодержавний, регіональний, місцевий та об’єктовий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складу підсистеми належать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 управління;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сили і засоби;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резерви матеріальних та фінансових ресурсів;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системи зв’язку, оповіщення та інформаційного забезпечення.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803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84416" y="200384"/>
            <a:ext cx="10707584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ДСЦЗ є спеціально уповноважений центральний орган виконавчої влади з питань цивільного захисту:</a:t>
            </a:r>
          </a:p>
          <a:p>
            <a:pPr algn="just"/>
            <a:endParaRPr lang="uk-UA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реалізацію державної політики у сфері цивільного захисту; </a:t>
            </a:r>
          </a:p>
          <a:p>
            <a:pPr marL="342900" indent="-342900" algn="just">
              <a:buFontTx/>
              <a:buChar char="-"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контролює організацію здійснення заходів щодо захисту населення і територій від НС усіма органами виконавчої влади, підприємствами, організаціями та установами незалежно від форми власності;</a:t>
            </a:r>
          </a:p>
          <a:p>
            <a:pPr marL="342900" indent="-342900" algn="just">
              <a:buFontTx/>
              <a:buChar char="-"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перевіряє наявність і готовність до використання засобів індивідуального та колективного захисту, майна ЦЗ, їх утримання та облік;</a:t>
            </a:r>
          </a:p>
          <a:p>
            <a:pPr marL="342900" indent="-342900" algn="just">
              <a:buFontTx/>
              <a:buChar char="-"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забезпечує нагляд за дотриманням вимог стандартів, нормативів і правил у сфері цивільного захисту; </a:t>
            </a:r>
          </a:p>
          <a:p>
            <a:pPr marL="342900" indent="-342900" algn="just">
              <a:buFontTx/>
              <a:buChar char="-"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з’ясовує причини виникнення НС, невиконання заходів із запобігання цим ситуаціям; </a:t>
            </a:r>
          </a:p>
          <a:p>
            <a:pPr marL="342900" indent="-342900" algn="just">
              <a:buFontTx/>
              <a:buChar char="-"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здійснює нормативне регулювання у сфері цивільного захисту, зокрема з питань техногенної та пожежної безпеки; </a:t>
            </a:r>
          </a:p>
          <a:p>
            <a:pPr marL="342900" indent="-342900" algn="just">
              <a:buFontTx/>
              <a:buChar char="-"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здійснює інші заходи, передбачені законом</a:t>
            </a:r>
            <a:endParaRPr lang="uk-UA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072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7547" y="130630"/>
            <a:ext cx="1026028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Постійними органами управління є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ДСЦЗ, територіальні органи ДСЦЗ, органи виконавчої влади на відповідному рівні та уповноважені підрозділи цих органів (управління, відділи) з питань НС та ЦЗ населення, а на об’єктовому рівні –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 (відділ, сектор) або спеціально призначені особи з питань НС.</a:t>
            </a:r>
          </a:p>
          <a:p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 повсякденного управління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центри управління в НС,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-чергові служби уповноважених органів з питань НС та захисту населення усіх рівнів; диспетчерські служби центральних і місцевих органів виконавчої влади, державних підприємств, організацій, установ.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355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69225" y="291658"/>
            <a:ext cx="967047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сил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належать:</a:t>
            </a:r>
          </a:p>
          <a:p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оперативно-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рятувальна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аварійно-рятувальні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пожежно-рятувальні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добровільні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344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7547" y="178130"/>
            <a:ext cx="1033153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завданнями сил цивільного захисту є:</a:t>
            </a:r>
          </a:p>
          <a:p>
            <a:endParaRPr lang="uk-UA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проведення робіт та вжиття заходів щодо запобігання надзвичайним</a:t>
            </a: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ситуаціям, захисту населення і територій від них;</a:t>
            </a: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проведення аварійно-рятувальних та інших невідкладних робіт;</a:t>
            </a: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гасіння пожеж;</a:t>
            </a: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ліквідація наслідків надзвичайних ситуацій в умовах екстремальних</a:t>
            </a: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температур, задимленості, загазованості, загрози вибухів, обвалів, зсувів,</a:t>
            </a: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затоплень, радіоактивного, хімічного забруднення та біологічного зараження, інших небезпечних проявів;</a:t>
            </a: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проведення піротехнічних робіт, пов’язаних із знешкодженням вибухонебезпечних предметів, що залишилися на території України після воєн;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15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3174" y="451262"/>
            <a:ext cx="10129652" cy="5812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 вибухових робіт для запобігання виникненню надзвичайних ситуацій та ліквідації їх наслідків;</a:t>
            </a:r>
          </a:p>
          <a:p>
            <a:pPr algn="just">
              <a:lnSpc>
                <a:spcPct val="120000"/>
              </a:lnSpc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проведення робіт щодо життєзабезпечення постраждалих;</a:t>
            </a:r>
          </a:p>
          <a:p>
            <a:pPr algn="just">
              <a:lnSpc>
                <a:spcPct val="120000"/>
              </a:lnSpc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надання екстреної медичної допомоги постраждалим у районі надзвичайної</a:t>
            </a:r>
          </a:p>
          <a:p>
            <a:pPr algn="just">
              <a:lnSpc>
                <a:spcPct val="120000"/>
              </a:lnSpc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 і транспортування їх до закладів охорони здоров’я;</a:t>
            </a:r>
          </a:p>
          <a:p>
            <a:pPr algn="just">
              <a:lnSpc>
                <a:spcPct val="120000"/>
              </a:lnSpc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надання допомоги іноземним державам щодо проведення </a:t>
            </a:r>
            <a:r>
              <a:rPr lang="uk-UA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аварійнорятувальних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інших невідкладних робіт, ліквідації наслідків надзвичайних ситуацій;</a:t>
            </a:r>
          </a:p>
          <a:p>
            <a:pPr algn="just">
              <a:lnSpc>
                <a:spcPct val="120000"/>
              </a:lnSpc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проведення аварійно-рятувального обслуговування суб’єктів господарювання та окремих територій, на яких існує небезпека виникнення надзвичайних ситуацій.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798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2550" y="700644"/>
            <a:ext cx="1003464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ЛЕКЦІЇ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1.1ОСНОВИ ДЕРЖАВНОЇ ПОЛІТІКИ У СФЕРІ ЦИВІЛЬНОГО ЗАХИСТУ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 ЄДИНА ДЕРЖАВНА СИСТЕМА ЦИВІЛЬНОГО ЗАХИСТУ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1.3 СИЛИ ЦИВІЛЬНОГО ЗАХИСТУ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244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91295" y="344385"/>
            <a:ext cx="10379032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uk-UA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</a:t>
            </a:r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-рятувальна служба цивільного захисту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функціонує в системі центрального органу виконавчої влади, який забезпечує формування та реалізує державну політику у сфері цивільного захисту, і складається з органів управління, аварійно-рятувальних формувань центрального підпорядкування,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аварійнорятувальних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формувань спеціального призначення, спеціальних авіаційних, морських та інших формувань, державних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пожежно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-рятувальних підрозділів (частин), навчальних центрів, формувань та підрозділів забезпечення.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7225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8172" y="391886"/>
            <a:ext cx="1037903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повноважень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-рятувальної служби цивільного захисту належить:</a:t>
            </a:r>
          </a:p>
          <a:p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аварійно-рятувальне обслуговування на договірній основі об’єктів підвищеної небезпеки та окремих територій, що перебувають у власності, володінні або користуванні суб’єктів господарювання, на яких існує небезпека виникнення надзвичайних ситуацій;</a:t>
            </a: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невідкладне інформування керівників суб’єктів підвищеної небезпеки, про виявлення порушень вимог техногенної безпеки;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7282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86296" y="252856"/>
            <a:ext cx="10505704" cy="6662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безперешкодний доступ на об’єкти суб’єктів господарювання та їх територію для виконання аварійно-рятувальних та інших невідкладних робіт, робіт з ліквідації наслідків надзвичайних ситуацій, гасіння пожеж;</a:t>
            </a:r>
          </a:p>
          <a:p>
            <a:pPr algn="just">
              <a:lnSpc>
                <a:spcPct val="110000"/>
              </a:lnSpc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право вимагати від усіх осіб, які перебувають у зоні надзвичайної ситуації, додержання встановлених заходів безпеки;</a:t>
            </a:r>
          </a:p>
          <a:p>
            <a:pPr algn="just">
              <a:lnSpc>
                <a:spcPct val="110000"/>
              </a:lnSpc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проведення під час ліквідації наслідків надзвичайних ситуацій</a:t>
            </a:r>
          </a:p>
          <a:p>
            <a:pPr algn="just">
              <a:lnSpc>
                <a:spcPct val="110000"/>
              </a:lnSpc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документування, кіно- і </a:t>
            </a:r>
            <a:r>
              <a:rPr lang="uk-UA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відеозйомки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фотографування та звукозапису;</a:t>
            </a:r>
          </a:p>
          <a:p>
            <a:pPr algn="just">
              <a:lnSpc>
                <a:spcPct val="110000"/>
              </a:lnSpc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участь у роботі комісій з розслідування причин виникнення надзвичайних ситуацій у суб’єктів господарювання і на територіях, що нею обслуговуються;</a:t>
            </a:r>
          </a:p>
          <a:p>
            <a:pPr algn="just">
              <a:lnSpc>
                <a:spcPct val="110000"/>
              </a:lnSpc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тимчасова заборона або обмеження руху транспортних засобів і пішоходів поблизу та в межах зони надзвичайної ситуації, місці гасіння пожежі, а також доступу громадян на окремі об’єкти і території;</a:t>
            </a:r>
          </a:p>
          <a:p>
            <a:pPr algn="just">
              <a:lnSpc>
                <a:spcPct val="110000"/>
              </a:lnSpc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здійснення аварійно-рятувального забезпечення туристичних груп та</a:t>
            </a:r>
          </a:p>
          <a:p>
            <a:pPr algn="just">
              <a:lnSpc>
                <a:spcPct val="110000"/>
              </a:lnSpc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 туристів.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3391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18805" y="368135"/>
            <a:ext cx="99277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Аварійно-рятувальні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об’єктові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неспеціалізовані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непрофесійні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320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77538" y="-1"/>
            <a:ext cx="10814462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Аварійно-рятувальні служби утворюються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uk-UA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державні – центральним органом виконавчої влади, який забезпечує</a:t>
            </a: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та реалізує державну політику у сфері цивільного захисту, іншими центральними органами виконавчої влади;</a:t>
            </a: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регіональні – державними адміністраціями областей та міста Києва</a:t>
            </a: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відповідно;</a:t>
            </a: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комунальні – органами місцевого самоврядування у місті, районі міста,</a:t>
            </a: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селищі, селі;</a:t>
            </a: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об’єктові – керівником суб’єкта господарювання, що експлуатує об’єкти</a:t>
            </a: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підвищеної небезпеки;</a:t>
            </a:r>
          </a:p>
          <a:p>
            <a:pPr marL="457200" indent="-457200">
              <a:buFontTx/>
              <a:buChar char="-"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 організацій – громадською організацією відповідно до закону.</a:t>
            </a:r>
          </a:p>
          <a:p>
            <a:endParaRPr lang="uk-UA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 видом аварійно-рятувальних служб є служби медицини катастроф, які діють у складі центрів екстреної медичної допомоги та медицини катастроф системи екстреної медичної допомоги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0305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91293" y="0"/>
            <a:ext cx="10509663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аварійно-рятувальні служби покладається виконання таких завдань:</a:t>
            </a:r>
          </a:p>
          <a:p>
            <a:pPr algn="just"/>
            <a:endParaRPr lang="uk-UA" sz="2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аварійно-рятувальне обслуговування на договірній основі суб’єктів господарювання та окремих територій, на яких існує небезпека виникнення надзвичайних ситуацій;</a:t>
            </a:r>
          </a:p>
          <a:p>
            <a:pPr algn="just"/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подання місцевим державним адміністраціям, органам місцевого самоврядування та суб’єктам господарювання пропозицій щодо поліпшення протиаварійного стану суб’єктів господарювання і територій та усунення виявлених порушень вимог щодо дотримання техногенної безпеки;</a:t>
            </a:r>
          </a:p>
          <a:p>
            <a:pPr algn="just"/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проведення аварійно-рятувальних та інших невідкладних робіт, робіт з ліквідації наслідків надзвичайних ситуацій у разі їх виникнення;</a:t>
            </a:r>
          </a:p>
          <a:p>
            <a:pPr algn="just"/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виконання робіт із запобігання виникненню та мінімізації наслідків надзвичайних ситуацій і щодо захисту від них населення і територій;</a:t>
            </a:r>
          </a:p>
          <a:p>
            <a:pPr algn="just"/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пошук і рятування людей на уражених об’єктах і територіях, надання у можливих межах невідкладної, у тому числі медичної, допомоги особам, які перебувають у небезпечному для життя й здоров’я стані, на місці події та під час евакуації до лікувальних закладів;</a:t>
            </a:r>
          </a:p>
          <a:p>
            <a:pPr algn="just"/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контроль за готовністю об’єктів і територій, що ними обслуговуються, до проведення робіт з ліквідації наслідків надзвичайних ситуацій;</a:t>
            </a:r>
          </a:p>
          <a:p>
            <a:pPr algn="just"/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участь у підготовці працівників підприємств, установ та організацій і населення до дій в умовах надзвичайних ситуацій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243510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6919" y="166255"/>
            <a:ext cx="104265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цивільного захисту поділяються на об’єктові та територіальні.</a:t>
            </a:r>
          </a:p>
          <a:p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Об’єктові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 об’єктах господарської діяльності, які володіють спеціальною технікою і майном, а працівники підготовлені до дій в умовах надзвичайних ситуацій – суб’єктом господарювання;</a:t>
            </a:r>
          </a:p>
          <a:p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Територіальні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(шляхом об’єднання об’єктових формувань цивільного захисту на відповідній території):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 області, місті Києві, районі;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 місті обласного значення.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6209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6328" y="216126"/>
            <a:ext cx="70770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Спеціалізовані служби цивільного захисту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66899" y="1443841"/>
            <a:ext cx="1132510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об’єктові – на об’єкті господарської діяльності шляхом формування з</a:t>
            </a: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 об’єкта ланок, команд, груп, що складають відповідні спеціалізовані служби цивільного захисту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галузеві – у системі центрального органу виконавчої влади (шляхом зведення об’єктових підрозділів у відповідну галузеву спеціалізовану службу цивільного захисту) – центральним органом виконавчої влади. Перелік центральних органів виконавчої влади, в яких утворюються спеціалізовані служби цивільного захисту, визначається Положенням про єдину державну систему цивільного захисту;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4089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8795" y="558140"/>
            <a:ext cx="10141528" cy="371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mtClean="0"/>
              <a:t>-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територіальні (шляхом об’єднання об’єктових підрозділів у відповідну територіальну спеціалізовану службу цивільного захисту місцевого рівня або об’єднання територіальних спеціалізованих служб цивільного захисту місцевого</a:t>
            </a:r>
          </a:p>
          <a:p>
            <a:pPr algn="just">
              <a:lnSpc>
                <a:spcPct val="120000"/>
              </a:lnSpc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 у регіональну спеціалізовану службу цивільного захисту):</a:t>
            </a:r>
          </a:p>
          <a:p>
            <a:pPr algn="just">
              <a:lnSpc>
                <a:spcPct val="120000"/>
              </a:lnSpc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 області, місті Києві, районі;</a:t>
            </a:r>
          </a:p>
          <a:p>
            <a:pPr algn="just">
              <a:lnSpc>
                <a:spcPct val="120000"/>
              </a:lnSpc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 місті обласного значення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68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8774" y="109940"/>
            <a:ext cx="1105592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Силовий варіант вирішення питань є одним з найсильніших успадкованих людських інстинктів, що збереглися на сучасному етапі розвитку цивілізації.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 показує історія за останні декілька тисячоліть на землі було лише біля 300 років загального миру, а кількість людей що загинуло від збройних конфліктів складає майже 5 млрд. причому вагомий відсоток припадає на цивільне населення. 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Велике значення в системі захисту населення в світі, має міжнародне гуманітарне право, яке регулює питання захисту людини під час військових дій і забезпечує захист жертвам збройних конфліктів.</a:t>
            </a:r>
          </a:p>
          <a:p>
            <a:pPr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Сучасне гуманітарне право зобов'язане своїм виникненням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громадянину Швейцарії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Анрі Жану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Дюрану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Сальферіно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Ініціативна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група,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складі Анрі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Дюрана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президента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благодійного товариства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Густава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Муаньє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генерала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Дюфурта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лікарів Луї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Аппія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Теодора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Монуар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 лютого 1863 року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стали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заснововниками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Міжнародний комітет допомоги пораненим», який згодом став «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Міжнародним комітетом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Червоного Хреста» (МКЧХ).</a:t>
            </a:r>
          </a:p>
          <a:p>
            <a:pPr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33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9408" y="1432242"/>
            <a:ext cx="1090946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1864 році на Дипломатичній конференції, скликаній під елітою Швейцарського уряду, в Женеві 12 держав підписали першу Женевську конвенцію «Про поліпшення долі поранених воїнів у діючих арміях», що започаткувала міжнародне гуманітарне право. </a:t>
            </a:r>
          </a:p>
          <a:p>
            <a:pPr algn="just"/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1899 році в Гаазі була підписана конвекція, яка поширювала принципи женевської конвекції, щодо війн на морі.</a:t>
            </a:r>
          </a:p>
          <a:p>
            <a:pPr algn="just"/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1906 році положення конвенції було удосконалено та доповнено. У 1907 році Четверта Гаазька конвенція визначила категорію комбатантів2 , яким надається статус військовополонених, та умови поводження з полоненими. Ці конвенції були ще раз підтверджені та доповнені у 1929 році.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40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0026" y="1123484"/>
            <a:ext cx="1124197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1949 році на дипломатичній конференції, були розглянуті тексти попередній конвенцій, що у кінцевому варіанті стали називатися Женевськими конвенціями і містять близько 400 положень.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основу в Женевських конвенціях взято принципи поваги до людської особистості, та людської гідності.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 час війни людина повинна дотримуватись певних норм гуманності навіть щодо ворога. Ці норми викладені у чотирьох Женевських конвенціях від 12 серпня 1949 року.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"Про поліпшення долі поранених та хворих в діючих арміях".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"Про поліпшення долі поранених, хворих та осіб зі складу збройних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 які зазнали корабельної аварії на морі".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"Про поводження з військовополоненими".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"Про захист цивільного населення під час війни"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786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42555" y="605642"/>
            <a:ext cx="985651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Цивільний захист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система заходів (організаційних, інженерно-технічних, санітарно-гігієнічних, протиепідемічних тощо), які вживають центральні і місцеві органи виконавчої влади та підпорядковані їм сили, підприємства, установи та</a:t>
            </a: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для запобігання та ліквідації НС, що загрожують життю та здоров’ю людей, завдають матеріальних збитків у мирний час і в особливий період.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37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9418" y="736270"/>
            <a:ext cx="10612581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 проблем природно-техногенної безпеки України забезпечує проведення на державному рівні таких заходів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 управління техногенними ризиками, що забезпечить стале, гарантоване зменшення кількості та наслідків НС техногенного і природного характеру. </a:t>
            </a:r>
          </a:p>
          <a:p>
            <a:pPr marL="457200" indent="-457200" algn="just">
              <a:buFontTx/>
              <a:buChar char="-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створення цілісної міжвідомчої системи моніторингу і налагодження державної служби прогнозування та попередження природних і техногенних НС. </a:t>
            </a:r>
          </a:p>
          <a:p>
            <a:pPr marL="457200" indent="-457200" algn="just">
              <a:buFontTx/>
              <a:buChar char="-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створення загальнодержавного реєстру потенційно небезпечних об’єктів і територій та механізмів їх моніторингу. </a:t>
            </a:r>
          </a:p>
          <a:p>
            <a:pPr marL="457200" indent="-457200" algn="just">
              <a:buFontTx/>
              <a:buChar char="-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підвищення ефективності роботи органів державного нагляду за станом і функціонуванням потенційно небезпечних виробництв.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26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2545" y="380009"/>
            <a:ext cx="101415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Реагування на НС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скоординовані дії підрозділів Єдиної державної системи цивільного захисту щодо реалізації планів локалізації та ліквідації аварій (катастроф) для усунення загрози життю та здоров’ю людей, надання невідкладної допомоги потерпілим.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458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31918" y="736270"/>
            <a:ext cx="10295905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Цивільний захист здійснюється за такими принципами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гарантування та забезпечення державою конституційних прав громадян на захист життя, здоров’я та власності;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комплексного підходу до вирішення завдань цивільного захисту;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пріоритетності завдань, спрямованих на рятування життя та збереження здоров’я громадян;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максимально можливого, економічно обґрунтованого зменшення ризику виникнення надзвичайних ситуацій;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централізації управління, єдиноначальності, підпорядкованості, статутної дисципліни </a:t>
            </a:r>
            <a:r>
              <a:rPr lang="uk-UA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-рятувальної служби цивільного захисту, аварійно-рятувальних служб; </a:t>
            </a:r>
          </a:p>
        </p:txBody>
      </p:sp>
    </p:spTree>
    <p:extLst>
      <p:ext uri="{BB962C8B-B14F-4D97-AF65-F5344CB8AC3E}">
        <p14:creationId xmlns:p14="http://schemas.microsoft.com/office/powerpoint/2010/main" val="312739097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134</TotalTime>
  <Words>2151</Words>
  <Application>Microsoft Office PowerPoint</Application>
  <PresentationFormat>Широкоэкранный</PresentationFormat>
  <Paragraphs>171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Century Gothic</vt:lpstr>
      <vt:lpstr>Times New Roman</vt:lpstr>
      <vt:lpstr>Wingdings 3</vt:lpstr>
      <vt:lpstr>Легкий дым</vt:lpstr>
      <vt:lpstr>Тема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ЄСЦЗ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</dc:title>
  <dc:creator>Пользователь</dc:creator>
  <cp:lastModifiedBy>Пользователь</cp:lastModifiedBy>
  <cp:revision>12</cp:revision>
  <dcterms:created xsi:type="dcterms:W3CDTF">2021-12-01T20:27:21Z</dcterms:created>
  <dcterms:modified xsi:type="dcterms:W3CDTF">2022-08-31T18:47:24Z</dcterms:modified>
</cp:coreProperties>
</file>