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  <p:sldMasterId id="2147483662" r:id="rId2"/>
  </p:sldMasterIdLst>
  <p:notesMasterIdLst>
    <p:notesMasterId r:id="rId17"/>
  </p:notesMasterIdLst>
  <p:sldIdLst>
    <p:sldId id="270" r:id="rId3"/>
    <p:sldId id="257" r:id="rId4"/>
    <p:sldId id="25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72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703F4110-5866-403A-A16E-99D343ED27EF}">
          <p14:sldIdLst>
            <p14:sldId id="270"/>
            <p14:sldId id="257"/>
            <p14:sldId id="25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4E34"/>
    <a:srgbClr val="00A7E3"/>
    <a:srgbClr val="C9D522"/>
    <a:srgbClr val="ED6F9C"/>
    <a:srgbClr val="1B4686"/>
    <a:srgbClr val="A27DB6"/>
    <a:srgbClr val="5F95CF"/>
    <a:srgbClr val="FCC13F"/>
    <a:srgbClr val="F49C4E"/>
    <a:srgbClr val="37B3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3A2CA1F-3267-4498-8071-7EE1E42671EB}">
  <a:tblStyle styleId="{C3A2CA1F-3267-4498-8071-7EE1E42671EB}" styleName="Table_0">
    <a:wholeTbl>
      <a:tcTxStyle b="off" i="off">
        <a:font>
          <a:latin typeface="Rockwell"/>
          <a:ea typeface="Rockwell"/>
          <a:cs typeface="Rockwel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7E8E7"/>
          </a:solidFill>
        </a:fill>
      </a:tcStyle>
    </a:wholeTbl>
    <a:band1H>
      <a:tcStyle>
        <a:tcBdr/>
        <a:fill>
          <a:solidFill>
            <a:srgbClr val="EFCECA"/>
          </a:solidFill>
        </a:fill>
      </a:tcStyle>
    </a:band1H>
    <a:band1V>
      <a:tcStyle>
        <a:tcBdr/>
        <a:fill>
          <a:solidFill>
            <a:srgbClr val="EFCECA"/>
          </a:solidFill>
        </a:fill>
      </a:tcStyle>
    </a:band1V>
    <a:lastCol>
      <a:tcTxStyle b="on" i="off">
        <a:font>
          <a:latin typeface="Rockwell"/>
          <a:ea typeface="Rockwell"/>
          <a:cs typeface="Rockwel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Rockwell"/>
          <a:ea typeface="Rockwell"/>
          <a:cs typeface="Rockwel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Rockwell"/>
          <a:ea typeface="Rockwell"/>
          <a:cs typeface="Rockwel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Rockwell"/>
          <a:ea typeface="Rockwell"/>
          <a:cs typeface="Rockwel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514"/>
    <p:restoredTop sz="94690"/>
  </p:normalViewPr>
  <p:slideViewPr>
    <p:cSldViewPr snapToGrid="0">
      <p:cViewPr varScale="1">
        <p:scale>
          <a:sx n="108" d="100"/>
          <a:sy n="108" d="100"/>
        </p:scale>
        <p:origin x="135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911737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7:notes"/>
          <p:cNvSpPr txBox="1">
            <a:spLocks noGrp="1"/>
          </p:cNvSpPr>
          <p:nvPr>
            <p:ph type="body" idx="1"/>
          </p:nvPr>
        </p:nvSpPr>
        <p:spPr>
          <a:xfrm>
            <a:off x="1124744" y="4343400"/>
            <a:ext cx="4608512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64981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27149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0779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12334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7504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77691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4403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4187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89669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4747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887303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06190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30764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835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lIns="121900" tIns="121900" rIns="121900" bIns="121900" anchor="ctr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Open Sans" charset="0"/>
                <a:ea typeface="Open Sans" charset="0"/>
                <a:cs typeface="Open Sans" charset="0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r>
              <a:rPr lang="en-US" dirty="0"/>
              <a:t>Pearson  (c) 2018      Gold Experience 2nd Edition C1 / B2+ / B2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Option1">
  <p:cSld name="Title Slide Option1">
    <p:bg>
      <p:bgPr>
        <a:solidFill>
          <a:schemeClr val="lt2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3833" y="409958"/>
            <a:ext cx="1147212" cy="81053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630353" y="1680064"/>
            <a:ext cx="4910667" cy="2244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38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630353" y="4057650"/>
            <a:ext cx="4529667" cy="146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85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2"/>
          </p:nvPr>
        </p:nvSpPr>
        <p:spPr>
          <a:xfrm>
            <a:off x="630353" y="6265863"/>
            <a:ext cx="5283200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>
            <a:spLocks noGrp="1"/>
          </p:cNvSpPr>
          <p:nvPr>
            <p:ph type="pic" idx="3"/>
          </p:nvPr>
        </p:nvSpPr>
        <p:spPr>
          <a:xfrm>
            <a:off x="6108699" y="0"/>
            <a:ext cx="60833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20" name="Google Shape;20;p2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196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Option2">
  <p:cSld name="Title Slide Option2"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ctrTitle"/>
          </p:nvPr>
        </p:nvSpPr>
        <p:spPr>
          <a:xfrm>
            <a:off x="630353" y="1681201"/>
            <a:ext cx="4978400" cy="2063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38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628654" y="4057201"/>
            <a:ext cx="4592145" cy="1130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85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2"/>
          </p:nvPr>
        </p:nvSpPr>
        <p:spPr>
          <a:xfrm>
            <a:off x="626150" y="6265863"/>
            <a:ext cx="5287404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>
            <a:spLocks noGrp="1"/>
          </p:cNvSpPr>
          <p:nvPr>
            <p:ph type="pic" idx="3"/>
          </p:nvPr>
        </p:nvSpPr>
        <p:spPr>
          <a:xfrm>
            <a:off x="6108699" y="0"/>
            <a:ext cx="60833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7" name="Google Shape;27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3833" y="409107"/>
            <a:ext cx="1148400" cy="81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29" name="Google Shape;29;p3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" name="Google Shape;30;p3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723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Option3">
  <p:cSld name="Title Slide Option3">
    <p:bg>
      <p:bgPr>
        <a:solidFill>
          <a:srgbClr val="595959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3833" y="409958"/>
            <a:ext cx="1147212" cy="81053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4"/>
          <p:cNvSpPr txBox="1">
            <a:spLocks noGrp="1"/>
          </p:cNvSpPr>
          <p:nvPr>
            <p:ph type="ctrTitle"/>
          </p:nvPr>
        </p:nvSpPr>
        <p:spPr>
          <a:xfrm>
            <a:off x="630353" y="1681200"/>
            <a:ext cx="4978400" cy="1977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38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subTitle" idx="1"/>
          </p:nvPr>
        </p:nvSpPr>
        <p:spPr>
          <a:xfrm>
            <a:off x="628654" y="4057201"/>
            <a:ext cx="4592145" cy="1130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85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2"/>
          </p:nvPr>
        </p:nvSpPr>
        <p:spPr>
          <a:xfrm>
            <a:off x="626150" y="6265863"/>
            <a:ext cx="5287404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4"/>
          <p:cNvSpPr>
            <a:spLocks noGrp="1"/>
          </p:cNvSpPr>
          <p:nvPr>
            <p:ph type="pic" idx="3"/>
          </p:nvPr>
        </p:nvSpPr>
        <p:spPr>
          <a:xfrm>
            <a:off x="6108701" y="0"/>
            <a:ext cx="6083299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38" name="Google Shape;38;p4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4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29938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rgbClr val="FFFFFF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5981100" y="1332225"/>
            <a:ext cx="5587014" cy="393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10769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2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1"/>
          </p:nvPr>
        </p:nvSpPr>
        <p:spPr>
          <a:xfrm>
            <a:off x="5977055" y="2000250"/>
            <a:ext cx="5591058" cy="3113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125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5"/>
          <p:cNvSpPr>
            <a:spLocks noGrp="1"/>
          </p:cNvSpPr>
          <p:nvPr>
            <p:ph type="pic" idx="2"/>
          </p:nvPr>
        </p:nvSpPr>
        <p:spPr>
          <a:xfrm>
            <a:off x="1" y="0"/>
            <a:ext cx="5168899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92879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ntroduction">
  <p:cSld name="Introduction">
    <p:bg>
      <p:bgPr>
        <a:solidFill>
          <a:schemeClr val="lt2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630793" y="418050"/>
            <a:ext cx="4783668" cy="1144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1"/>
          </p:nvPr>
        </p:nvSpPr>
        <p:spPr>
          <a:xfrm>
            <a:off x="625090" y="2085975"/>
            <a:ext cx="4711701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33333"/>
              </a:lnSpc>
              <a:spcBef>
                <a:spcPts val="1701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sz="12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6"/>
          <p:cNvSpPr>
            <a:spLocks noGrp="1"/>
          </p:cNvSpPr>
          <p:nvPr>
            <p:ph type="pic" idx="2"/>
          </p:nvPr>
        </p:nvSpPr>
        <p:spPr>
          <a:xfrm>
            <a:off x="6108701" y="0"/>
            <a:ext cx="60833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0" name="Google Shape;50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3888" y="6375599"/>
            <a:ext cx="927787" cy="281275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6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52" name="Google Shape;52;p6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3" name="Google Shape;53;p6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895120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Option 1">
  <p:cSld name="Divider Option 1">
    <p:bg>
      <p:bgPr>
        <a:blipFill rotWithShape="1">
          <a:blip r:embed="rId2">
            <a:alphaModFix/>
          </a:blip>
          <a:stretch>
            <a:fillRect l="-16997" r="-16998"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/>
          <p:nvPr/>
        </p:nvSpPr>
        <p:spPr>
          <a:xfrm>
            <a:off x="3492800" y="784570"/>
            <a:ext cx="5209200" cy="542220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6779" y="73492"/>
                </a:moveTo>
                <a:cubicBezTo>
                  <a:pt x="119504" y="63571"/>
                  <a:pt x="120000" y="53492"/>
                  <a:pt x="118017" y="44285"/>
                </a:cubicBezTo>
                <a:cubicBezTo>
                  <a:pt x="117357" y="41190"/>
                  <a:pt x="116366" y="38095"/>
                  <a:pt x="115127" y="35238"/>
                </a:cubicBezTo>
                <a:cubicBezTo>
                  <a:pt x="108107" y="19285"/>
                  <a:pt x="92085" y="7380"/>
                  <a:pt x="72181" y="3333"/>
                </a:cubicBezTo>
                <a:cubicBezTo>
                  <a:pt x="55746" y="0"/>
                  <a:pt x="38981" y="2698"/>
                  <a:pt x="25189" y="10952"/>
                </a:cubicBezTo>
                <a:cubicBezTo>
                  <a:pt x="16434" y="16190"/>
                  <a:pt x="9745" y="22936"/>
                  <a:pt x="5863" y="30396"/>
                </a:cubicBezTo>
                <a:cubicBezTo>
                  <a:pt x="1486" y="38809"/>
                  <a:pt x="0" y="49523"/>
                  <a:pt x="1486" y="61507"/>
                </a:cubicBezTo>
                <a:cubicBezTo>
                  <a:pt x="2477" y="68333"/>
                  <a:pt x="4294" y="75079"/>
                  <a:pt x="7102" y="81349"/>
                </a:cubicBezTo>
                <a:cubicBezTo>
                  <a:pt x="7102" y="81428"/>
                  <a:pt x="7102" y="81428"/>
                  <a:pt x="7102" y="81428"/>
                </a:cubicBezTo>
                <a:cubicBezTo>
                  <a:pt x="13131" y="95158"/>
                  <a:pt x="22876" y="105793"/>
                  <a:pt x="35182" y="112063"/>
                </a:cubicBezTo>
                <a:cubicBezTo>
                  <a:pt x="49635" y="119444"/>
                  <a:pt x="65822" y="120000"/>
                  <a:pt x="80770" y="113730"/>
                </a:cubicBezTo>
                <a:cubicBezTo>
                  <a:pt x="98279" y="106507"/>
                  <a:pt x="111741" y="91428"/>
                  <a:pt x="116779" y="7349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7"/>
          <p:cNvSpPr txBox="1">
            <a:spLocks noGrp="1"/>
          </p:cNvSpPr>
          <p:nvPr>
            <p:ph type="ctrTitle"/>
          </p:nvPr>
        </p:nvSpPr>
        <p:spPr>
          <a:xfrm>
            <a:off x="3671248" y="2973675"/>
            <a:ext cx="4831307" cy="10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588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84737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Option 2">
  <p:cSld name="Divider Option 2">
    <p:bg>
      <p:bgPr>
        <a:blipFill rotWithShape="1">
          <a:blip r:embed="rId2">
            <a:alphaModFix/>
          </a:blip>
          <a:stretch>
            <a:fillRect l="-30997" r="-30995"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/>
          <p:nvPr/>
        </p:nvSpPr>
        <p:spPr>
          <a:xfrm>
            <a:off x="3492800" y="784570"/>
            <a:ext cx="5209200" cy="542220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6779" y="73492"/>
                </a:moveTo>
                <a:cubicBezTo>
                  <a:pt x="119504" y="63571"/>
                  <a:pt x="120000" y="53492"/>
                  <a:pt x="118017" y="44285"/>
                </a:cubicBezTo>
                <a:cubicBezTo>
                  <a:pt x="117357" y="41190"/>
                  <a:pt x="116366" y="38095"/>
                  <a:pt x="115127" y="35238"/>
                </a:cubicBezTo>
                <a:cubicBezTo>
                  <a:pt x="108107" y="19285"/>
                  <a:pt x="92085" y="7380"/>
                  <a:pt x="72181" y="3333"/>
                </a:cubicBezTo>
                <a:cubicBezTo>
                  <a:pt x="55746" y="0"/>
                  <a:pt x="38981" y="2698"/>
                  <a:pt x="25189" y="10952"/>
                </a:cubicBezTo>
                <a:cubicBezTo>
                  <a:pt x="16434" y="16190"/>
                  <a:pt x="9745" y="22936"/>
                  <a:pt x="5863" y="30396"/>
                </a:cubicBezTo>
                <a:cubicBezTo>
                  <a:pt x="1486" y="38809"/>
                  <a:pt x="0" y="49523"/>
                  <a:pt x="1486" y="61507"/>
                </a:cubicBezTo>
                <a:cubicBezTo>
                  <a:pt x="2477" y="68333"/>
                  <a:pt x="4294" y="75079"/>
                  <a:pt x="7102" y="81349"/>
                </a:cubicBezTo>
                <a:cubicBezTo>
                  <a:pt x="7102" y="81428"/>
                  <a:pt x="7102" y="81428"/>
                  <a:pt x="7102" y="81428"/>
                </a:cubicBezTo>
                <a:cubicBezTo>
                  <a:pt x="13131" y="95158"/>
                  <a:pt x="22876" y="105793"/>
                  <a:pt x="35182" y="112063"/>
                </a:cubicBezTo>
                <a:cubicBezTo>
                  <a:pt x="49635" y="119444"/>
                  <a:pt x="65822" y="120000"/>
                  <a:pt x="80770" y="113730"/>
                </a:cubicBezTo>
                <a:cubicBezTo>
                  <a:pt x="98279" y="106507"/>
                  <a:pt x="111741" y="91428"/>
                  <a:pt x="116779" y="7349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8"/>
          <p:cNvSpPr txBox="1">
            <a:spLocks noGrp="1"/>
          </p:cNvSpPr>
          <p:nvPr>
            <p:ph type="ctrTitle"/>
          </p:nvPr>
        </p:nvSpPr>
        <p:spPr>
          <a:xfrm>
            <a:off x="3671248" y="2973675"/>
            <a:ext cx="4831307" cy="10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588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1545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Option 3">
  <p:cSld name="Divider Option 3">
    <p:bg>
      <p:bgPr>
        <a:blipFill rotWithShape="1">
          <a:blip r:embed="rId2">
            <a:alphaModFix/>
          </a:blip>
          <a:stretch>
            <a:fillRect l="-37997" r="-37997"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/>
          <p:nvPr/>
        </p:nvSpPr>
        <p:spPr>
          <a:xfrm>
            <a:off x="3491400" y="784495"/>
            <a:ext cx="5209200" cy="542220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6779" y="73492"/>
                </a:moveTo>
                <a:cubicBezTo>
                  <a:pt x="119504" y="63571"/>
                  <a:pt x="120000" y="53492"/>
                  <a:pt x="118017" y="44285"/>
                </a:cubicBezTo>
                <a:cubicBezTo>
                  <a:pt x="117357" y="41190"/>
                  <a:pt x="116366" y="38095"/>
                  <a:pt x="115127" y="35238"/>
                </a:cubicBezTo>
                <a:cubicBezTo>
                  <a:pt x="108107" y="19285"/>
                  <a:pt x="92085" y="7380"/>
                  <a:pt x="72181" y="3333"/>
                </a:cubicBezTo>
                <a:cubicBezTo>
                  <a:pt x="55746" y="0"/>
                  <a:pt x="38981" y="2698"/>
                  <a:pt x="25189" y="10952"/>
                </a:cubicBezTo>
                <a:cubicBezTo>
                  <a:pt x="16434" y="16190"/>
                  <a:pt x="9745" y="22936"/>
                  <a:pt x="5863" y="30396"/>
                </a:cubicBezTo>
                <a:cubicBezTo>
                  <a:pt x="1486" y="38809"/>
                  <a:pt x="0" y="49523"/>
                  <a:pt x="1486" y="61507"/>
                </a:cubicBezTo>
                <a:cubicBezTo>
                  <a:pt x="2477" y="68333"/>
                  <a:pt x="4294" y="75079"/>
                  <a:pt x="7102" y="81349"/>
                </a:cubicBezTo>
                <a:cubicBezTo>
                  <a:pt x="7102" y="81428"/>
                  <a:pt x="7102" y="81428"/>
                  <a:pt x="7102" y="81428"/>
                </a:cubicBezTo>
                <a:cubicBezTo>
                  <a:pt x="13131" y="95158"/>
                  <a:pt x="22876" y="105793"/>
                  <a:pt x="35182" y="112063"/>
                </a:cubicBezTo>
                <a:cubicBezTo>
                  <a:pt x="49635" y="119444"/>
                  <a:pt x="65822" y="120000"/>
                  <a:pt x="80770" y="113730"/>
                </a:cubicBezTo>
                <a:cubicBezTo>
                  <a:pt x="98279" y="106507"/>
                  <a:pt x="111741" y="91428"/>
                  <a:pt x="116779" y="7349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9"/>
          <p:cNvSpPr txBox="1">
            <a:spLocks noGrp="1"/>
          </p:cNvSpPr>
          <p:nvPr>
            <p:ph type="ctrTitle"/>
          </p:nvPr>
        </p:nvSpPr>
        <p:spPr>
          <a:xfrm>
            <a:off x="3671248" y="2973675"/>
            <a:ext cx="4831307" cy="10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588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3586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Option 4">
  <p:cSld name="Divider Option 4">
    <p:bg>
      <p:bgPr>
        <a:blipFill rotWithShape="1">
          <a:blip r:embed="rId2">
            <a:alphaModFix/>
          </a:blip>
          <a:stretch>
            <a:fillRect l="-27998" r="-27998"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/>
          <p:nvPr/>
        </p:nvSpPr>
        <p:spPr>
          <a:xfrm>
            <a:off x="3492800" y="784570"/>
            <a:ext cx="5209200" cy="542220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6779" y="73492"/>
                </a:moveTo>
                <a:cubicBezTo>
                  <a:pt x="119504" y="63571"/>
                  <a:pt x="120000" y="53492"/>
                  <a:pt x="118017" y="44285"/>
                </a:cubicBezTo>
                <a:cubicBezTo>
                  <a:pt x="117357" y="41190"/>
                  <a:pt x="116366" y="38095"/>
                  <a:pt x="115127" y="35238"/>
                </a:cubicBezTo>
                <a:cubicBezTo>
                  <a:pt x="108107" y="19285"/>
                  <a:pt x="92085" y="7380"/>
                  <a:pt x="72181" y="3333"/>
                </a:cubicBezTo>
                <a:cubicBezTo>
                  <a:pt x="55746" y="0"/>
                  <a:pt x="38981" y="2698"/>
                  <a:pt x="25189" y="10952"/>
                </a:cubicBezTo>
                <a:cubicBezTo>
                  <a:pt x="16434" y="16190"/>
                  <a:pt x="9745" y="22936"/>
                  <a:pt x="5863" y="30396"/>
                </a:cubicBezTo>
                <a:cubicBezTo>
                  <a:pt x="1486" y="38809"/>
                  <a:pt x="0" y="49523"/>
                  <a:pt x="1486" y="61507"/>
                </a:cubicBezTo>
                <a:cubicBezTo>
                  <a:pt x="2477" y="68333"/>
                  <a:pt x="4294" y="75079"/>
                  <a:pt x="7102" y="81349"/>
                </a:cubicBezTo>
                <a:cubicBezTo>
                  <a:pt x="7102" y="81428"/>
                  <a:pt x="7102" y="81428"/>
                  <a:pt x="7102" y="81428"/>
                </a:cubicBezTo>
                <a:cubicBezTo>
                  <a:pt x="13131" y="95158"/>
                  <a:pt x="22876" y="105793"/>
                  <a:pt x="35182" y="112063"/>
                </a:cubicBezTo>
                <a:cubicBezTo>
                  <a:pt x="49635" y="119444"/>
                  <a:pt x="65822" y="120000"/>
                  <a:pt x="80770" y="113730"/>
                </a:cubicBezTo>
                <a:cubicBezTo>
                  <a:pt x="98279" y="106507"/>
                  <a:pt x="111741" y="91428"/>
                  <a:pt x="116779" y="7349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0"/>
          <p:cNvSpPr txBox="1">
            <a:spLocks noGrp="1"/>
          </p:cNvSpPr>
          <p:nvPr>
            <p:ph type="ctrTitle"/>
          </p:nvPr>
        </p:nvSpPr>
        <p:spPr>
          <a:xfrm>
            <a:off x="3671248" y="2973675"/>
            <a:ext cx="4831307" cy="10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588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10390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Option 5">
  <p:cSld name="Divider Option 5">
    <p:bg>
      <p:bgPr>
        <a:blipFill rotWithShape="1">
          <a:blip r:embed="rId2">
            <a:alphaModFix/>
          </a:blip>
          <a:stretch>
            <a:fillRect l="-11999" r="-11997"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/>
          <p:nvPr/>
        </p:nvSpPr>
        <p:spPr>
          <a:xfrm>
            <a:off x="3492800" y="784570"/>
            <a:ext cx="5209200" cy="542220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6779" y="73492"/>
                </a:moveTo>
                <a:cubicBezTo>
                  <a:pt x="119504" y="63571"/>
                  <a:pt x="120000" y="53492"/>
                  <a:pt x="118017" y="44285"/>
                </a:cubicBezTo>
                <a:cubicBezTo>
                  <a:pt x="117357" y="41190"/>
                  <a:pt x="116366" y="38095"/>
                  <a:pt x="115127" y="35238"/>
                </a:cubicBezTo>
                <a:cubicBezTo>
                  <a:pt x="108107" y="19285"/>
                  <a:pt x="92085" y="7380"/>
                  <a:pt x="72181" y="3333"/>
                </a:cubicBezTo>
                <a:cubicBezTo>
                  <a:pt x="55746" y="0"/>
                  <a:pt x="38981" y="2698"/>
                  <a:pt x="25189" y="10952"/>
                </a:cubicBezTo>
                <a:cubicBezTo>
                  <a:pt x="16434" y="16190"/>
                  <a:pt x="9745" y="22936"/>
                  <a:pt x="5863" y="30396"/>
                </a:cubicBezTo>
                <a:cubicBezTo>
                  <a:pt x="1486" y="38809"/>
                  <a:pt x="0" y="49523"/>
                  <a:pt x="1486" y="61507"/>
                </a:cubicBezTo>
                <a:cubicBezTo>
                  <a:pt x="2477" y="68333"/>
                  <a:pt x="4294" y="75079"/>
                  <a:pt x="7102" y="81349"/>
                </a:cubicBezTo>
                <a:cubicBezTo>
                  <a:pt x="7102" y="81428"/>
                  <a:pt x="7102" y="81428"/>
                  <a:pt x="7102" y="81428"/>
                </a:cubicBezTo>
                <a:cubicBezTo>
                  <a:pt x="13131" y="95158"/>
                  <a:pt x="22876" y="105793"/>
                  <a:pt x="35182" y="112063"/>
                </a:cubicBezTo>
                <a:cubicBezTo>
                  <a:pt x="49635" y="119444"/>
                  <a:pt x="65822" y="120000"/>
                  <a:pt x="80770" y="113730"/>
                </a:cubicBezTo>
                <a:cubicBezTo>
                  <a:pt x="98279" y="106507"/>
                  <a:pt x="111741" y="91428"/>
                  <a:pt x="116779" y="7349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1"/>
          <p:cNvSpPr txBox="1">
            <a:spLocks noGrp="1"/>
          </p:cNvSpPr>
          <p:nvPr>
            <p:ph type="ctrTitle"/>
          </p:nvPr>
        </p:nvSpPr>
        <p:spPr>
          <a:xfrm>
            <a:off x="3671248" y="2973675"/>
            <a:ext cx="4831307" cy="10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588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878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Option 6">
  <p:cSld name="Divider Option 6">
    <p:bg>
      <p:bgPr>
        <a:blipFill rotWithShape="1">
          <a:blip r:embed="rId2">
            <a:alphaModFix/>
          </a:blip>
          <a:stretch>
            <a:fillRect l="-10999" r="-10999"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/>
          <p:nvPr/>
        </p:nvSpPr>
        <p:spPr>
          <a:xfrm>
            <a:off x="3492800" y="784570"/>
            <a:ext cx="5209200" cy="542220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6779" y="73492"/>
                </a:moveTo>
                <a:cubicBezTo>
                  <a:pt x="119504" y="63571"/>
                  <a:pt x="120000" y="53492"/>
                  <a:pt x="118017" y="44285"/>
                </a:cubicBezTo>
                <a:cubicBezTo>
                  <a:pt x="117357" y="41190"/>
                  <a:pt x="116366" y="38095"/>
                  <a:pt x="115127" y="35238"/>
                </a:cubicBezTo>
                <a:cubicBezTo>
                  <a:pt x="108107" y="19285"/>
                  <a:pt x="92085" y="7380"/>
                  <a:pt x="72181" y="3333"/>
                </a:cubicBezTo>
                <a:cubicBezTo>
                  <a:pt x="55746" y="0"/>
                  <a:pt x="38981" y="2698"/>
                  <a:pt x="25189" y="10952"/>
                </a:cubicBezTo>
                <a:cubicBezTo>
                  <a:pt x="16434" y="16190"/>
                  <a:pt x="9745" y="22936"/>
                  <a:pt x="5863" y="30396"/>
                </a:cubicBezTo>
                <a:cubicBezTo>
                  <a:pt x="1486" y="38809"/>
                  <a:pt x="0" y="49523"/>
                  <a:pt x="1486" y="61507"/>
                </a:cubicBezTo>
                <a:cubicBezTo>
                  <a:pt x="2477" y="68333"/>
                  <a:pt x="4294" y="75079"/>
                  <a:pt x="7102" y="81349"/>
                </a:cubicBezTo>
                <a:cubicBezTo>
                  <a:pt x="7102" y="81428"/>
                  <a:pt x="7102" y="81428"/>
                  <a:pt x="7102" y="81428"/>
                </a:cubicBezTo>
                <a:cubicBezTo>
                  <a:pt x="13131" y="95158"/>
                  <a:pt x="22876" y="105793"/>
                  <a:pt x="35182" y="112063"/>
                </a:cubicBezTo>
                <a:cubicBezTo>
                  <a:pt x="49635" y="119444"/>
                  <a:pt x="65822" y="120000"/>
                  <a:pt x="80770" y="113730"/>
                </a:cubicBezTo>
                <a:cubicBezTo>
                  <a:pt x="98279" y="106507"/>
                  <a:pt x="111741" y="91428"/>
                  <a:pt x="116779" y="7349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2"/>
          <p:cNvSpPr txBox="1">
            <a:spLocks noGrp="1"/>
          </p:cNvSpPr>
          <p:nvPr>
            <p:ph type="ctrTitle"/>
          </p:nvPr>
        </p:nvSpPr>
        <p:spPr>
          <a:xfrm>
            <a:off x="3671248" y="2973675"/>
            <a:ext cx="4831307" cy="10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588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25609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and Image  Option1">
  <p:cSld name="Statement and Image  Option1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title"/>
          </p:nvPr>
        </p:nvSpPr>
        <p:spPr>
          <a:xfrm>
            <a:off x="630793" y="418050"/>
            <a:ext cx="4908217" cy="1144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body" idx="1"/>
          </p:nvPr>
        </p:nvSpPr>
        <p:spPr>
          <a:xfrm>
            <a:off x="630792" y="1695450"/>
            <a:ext cx="4908217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1701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13"/>
          <p:cNvSpPr>
            <a:spLocks noGrp="1"/>
          </p:cNvSpPr>
          <p:nvPr>
            <p:ph type="pic" idx="2"/>
          </p:nvPr>
        </p:nvSpPr>
        <p:spPr>
          <a:xfrm>
            <a:off x="6108701" y="0"/>
            <a:ext cx="60833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76" name="Google Shape;76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3888" y="6376789"/>
            <a:ext cx="926438" cy="282488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3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78" name="Google Shape;78;p13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9" name="Google Shape;79;p13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28490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and Image Option2">
  <p:cSld name="Statement and Image Option2"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>
            <a:spLocks noGrp="1"/>
          </p:cNvSpPr>
          <p:nvPr>
            <p:ph type="title"/>
          </p:nvPr>
        </p:nvSpPr>
        <p:spPr>
          <a:xfrm>
            <a:off x="630792" y="418050"/>
            <a:ext cx="5960200" cy="1144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body" idx="1"/>
          </p:nvPr>
        </p:nvSpPr>
        <p:spPr>
          <a:xfrm>
            <a:off x="630792" y="1695450"/>
            <a:ext cx="6015565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1701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>
            <a:spLocks noGrp="1"/>
          </p:cNvSpPr>
          <p:nvPr>
            <p:ph type="pic" idx="2"/>
          </p:nvPr>
        </p:nvSpPr>
        <p:spPr>
          <a:xfrm>
            <a:off x="7835901" y="0"/>
            <a:ext cx="43561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84" name="Google Shape;84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2609" y="6376789"/>
            <a:ext cx="926438" cy="282488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4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86" name="Google Shape;86;p14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7" name="Google Shape;87;p14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45961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and Image Option3">
  <p:cSld name="Statement and Image Option3">
    <p:bg>
      <p:bgPr>
        <a:solidFill>
          <a:srgbClr val="FFFFFF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630792" y="418050"/>
            <a:ext cx="4908217" cy="1144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body" idx="1"/>
          </p:nvPr>
        </p:nvSpPr>
        <p:spPr>
          <a:xfrm>
            <a:off x="630792" y="1695450"/>
            <a:ext cx="4908217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1701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Google Shape;91;p15"/>
          <p:cNvSpPr>
            <a:spLocks noGrp="1"/>
          </p:cNvSpPr>
          <p:nvPr>
            <p:ph type="pic" idx="2"/>
          </p:nvPr>
        </p:nvSpPr>
        <p:spPr>
          <a:xfrm>
            <a:off x="6108701" y="0"/>
            <a:ext cx="60833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body" idx="3"/>
          </p:nvPr>
        </p:nvSpPr>
        <p:spPr>
          <a:xfrm>
            <a:off x="634692" y="5838825"/>
            <a:ext cx="490431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93" name="Google Shape;93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2609" y="6376789"/>
            <a:ext cx="926438" cy="282488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5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95" name="Google Shape;95;p15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6" name="Google Shape;96;p15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61354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and Image Option4">
  <p:cSld name="Statement and Image Option4">
    <p:bg>
      <p:bgPr>
        <a:solidFill>
          <a:srgbClr val="FFFFFF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>
            <a:spLocks noGrp="1"/>
          </p:cNvSpPr>
          <p:nvPr>
            <p:ph type="title"/>
          </p:nvPr>
        </p:nvSpPr>
        <p:spPr>
          <a:xfrm>
            <a:off x="630791" y="418050"/>
            <a:ext cx="6023700" cy="1144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body" idx="1"/>
          </p:nvPr>
        </p:nvSpPr>
        <p:spPr>
          <a:xfrm>
            <a:off x="630791" y="1695450"/>
            <a:ext cx="6023700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1701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>
            <a:spLocks noGrp="1"/>
          </p:cNvSpPr>
          <p:nvPr>
            <p:ph type="pic" idx="2"/>
          </p:nvPr>
        </p:nvSpPr>
        <p:spPr>
          <a:xfrm>
            <a:off x="7823200" y="0"/>
            <a:ext cx="43688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body" idx="3"/>
          </p:nvPr>
        </p:nvSpPr>
        <p:spPr>
          <a:xfrm>
            <a:off x="634692" y="5838825"/>
            <a:ext cx="4775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02" name="Google Shape;102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2609" y="6376789"/>
            <a:ext cx="926438" cy="282488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6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04" name="Google Shape;104;p16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5" name="Google Shape;105;p16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19049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and Image Option5">
  <p:cSld name="Statement and Image Option5">
    <p:bg>
      <p:bgPr>
        <a:solidFill>
          <a:srgbClr val="FFFFFF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>
            <a:spLocks noGrp="1"/>
          </p:cNvSpPr>
          <p:nvPr>
            <p:ph type="title"/>
          </p:nvPr>
        </p:nvSpPr>
        <p:spPr>
          <a:xfrm>
            <a:off x="4931832" y="418050"/>
            <a:ext cx="6620597" cy="1144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body" idx="1"/>
          </p:nvPr>
        </p:nvSpPr>
        <p:spPr>
          <a:xfrm>
            <a:off x="4931834" y="1695450"/>
            <a:ext cx="6636280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1701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Google Shape;109;p17"/>
          <p:cNvSpPr>
            <a:spLocks noGrp="1"/>
          </p:cNvSpPr>
          <p:nvPr>
            <p:ph type="pic" idx="2"/>
          </p:nvPr>
        </p:nvSpPr>
        <p:spPr>
          <a:xfrm>
            <a:off x="0" y="0"/>
            <a:ext cx="43688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11" name="Google Shape;111;p17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2" name="Google Shape;112;p17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324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and Image Option6">
  <p:cSld name="Statement and Image Option6">
    <p:bg>
      <p:bgPr>
        <a:solidFill>
          <a:srgbClr val="FFFFFF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>
            <a:spLocks noGrp="1"/>
          </p:cNvSpPr>
          <p:nvPr>
            <p:ph type="title"/>
          </p:nvPr>
        </p:nvSpPr>
        <p:spPr>
          <a:xfrm>
            <a:off x="623888" y="418051"/>
            <a:ext cx="10942105" cy="848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body" idx="1"/>
          </p:nvPr>
        </p:nvSpPr>
        <p:spPr>
          <a:xfrm>
            <a:off x="623888" y="1433513"/>
            <a:ext cx="6833129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1701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" name="Google Shape;116;p18"/>
          <p:cNvSpPr>
            <a:spLocks noGrp="1"/>
          </p:cNvSpPr>
          <p:nvPr>
            <p:ph type="pic" idx="2"/>
          </p:nvPr>
        </p:nvSpPr>
        <p:spPr>
          <a:xfrm>
            <a:off x="8136130" y="1433513"/>
            <a:ext cx="3416300" cy="4524375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17" name="Google Shape;117;p18"/>
          <p:cNvCxnSpPr/>
          <p:nvPr/>
        </p:nvCxnSpPr>
        <p:spPr>
          <a:xfrm>
            <a:off x="621993" y="6124575"/>
            <a:ext cx="10944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8" name="Google Shape;118;p18"/>
          <p:cNvSpPr txBox="1">
            <a:spLocks noGrp="1"/>
          </p:cNvSpPr>
          <p:nvPr>
            <p:ph type="body" idx="3"/>
          </p:nvPr>
        </p:nvSpPr>
        <p:spPr>
          <a:xfrm>
            <a:off x="7023100" y="6172202"/>
            <a:ext cx="4529329" cy="202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19" name="Google Shape;119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1993" y="6374687"/>
            <a:ext cx="926438" cy="282488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8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21" name="Google Shape;121;p18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2" name="Google Shape;122;p18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95779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Option 1">
  <p:cSld name="Statement Option 1">
    <p:bg>
      <p:bgPr>
        <a:solidFill>
          <a:schemeClr val="lt2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9"/>
          <p:cNvPicPr preferRelativeResize="0"/>
          <p:nvPr/>
        </p:nvPicPr>
        <p:blipFill rotWithShape="1">
          <a:blip r:embed="rId2">
            <a:alphaModFix/>
          </a:blip>
          <a:srcRect t="5771" b="5310"/>
          <a:stretch/>
        </p:blipFill>
        <p:spPr>
          <a:xfrm>
            <a:off x="2453100" y="0"/>
            <a:ext cx="75492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9"/>
          <p:cNvSpPr txBox="1">
            <a:spLocks noGrp="1"/>
          </p:cNvSpPr>
          <p:nvPr>
            <p:ph type="ctrTitle"/>
          </p:nvPr>
        </p:nvSpPr>
        <p:spPr>
          <a:xfrm>
            <a:off x="2688608" y="2759846"/>
            <a:ext cx="7110485" cy="1338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26" name="Google Shape;12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3888" y="6375599"/>
            <a:ext cx="927787" cy="281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9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28" name="Google Shape;128;p19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9" name="Google Shape;129;p19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0811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buSzPct val="100000"/>
              <a:defRPr sz="19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buSzPct val="100000"/>
              <a:defRPr sz="19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Option 4">
  <p:cSld name="Statement Option 4">
    <p:bg>
      <p:bgPr>
        <a:solidFill>
          <a:schemeClr val="accent1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0"/>
          <p:cNvPicPr preferRelativeResize="0"/>
          <p:nvPr/>
        </p:nvPicPr>
        <p:blipFill rotWithShape="1">
          <a:blip r:embed="rId2">
            <a:alphaModFix/>
          </a:blip>
          <a:srcRect t="5771" b="5310"/>
          <a:stretch/>
        </p:blipFill>
        <p:spPr>
          <a:xfrm>
            <a:off x="2390192" y="0"/>
            <a:ext cx="75492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0"/>
          <p:cNvSpPr txBox="1">
            <a:spLocks noGrp="1"/>
          </p:cNvSpPr>
          <p:nvPr>
            <p:ph type="ctrTitle"/>
          </p:nvPr>
        </p:nvSpPr>
        <p:spPr>
          <a:xfrm>
            <a:off x="2579426" y="2389032"/>
            <a:ext cx="7206019" cy="164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1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3" name="Google Shape;133;p20"/>
          <p:cNvSpPr txBox="1">
            <a:spLocks noGrp="1"/>
          </p:cNvSpPr>
          <p:nvPr>
            <p:ph type="body" idx="1"/>
          </p:nvPr>
        </p:nvSpPr>
        <p:spPr>
          <a:xfrm>
            <a:off x="2715904" y="4179106"/>
            <a:ext cx="6933064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34" name="Google Shape;13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609" y="6376789"/>
            <a:ext cx="926438" cy="282488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0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36" name="Google Shape;136;p20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7" name="Google Shape;137;p20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73002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duct Page">
  <p:cSld name="Product Page">
    <p:bg>
      <p:bgPr>
        <a:solidFill>
          <a:srgbClr val="FFFFFF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>
            <a:spLocks noGrp="1"/>
          </p:cNvSpPr>
          <p:nvPr>
            <p:ph type="title"/>
          </p:nvPr>
        </p:nvSpPr>
        <p:spPr>
          <a:xfrm>
            <a:off x="623888" y="417601"/>
            <a:ext cx="8037512" cy="525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0" name="Google Shape;140;p21"/>
          <p:cNvSpPr/>
          <p:nvPr/>
        </p:nvSpPr>
        <p:spPr>
          <a:xfrm>
            <a:off x="623888" y="1752601"/>
            <a:ext cx="6577012" cy="446722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1"/>
          <p:cNvSpPr txBox="1">
            <a:spLocks noGrp="1"/>
          </p:cNvSpPr>
          <p:nvPr>
            <p:ph type="body" idx="1"/>
          </p:nvPr>
        </p:nvSpPr>
        <p:spPr>
          <a:xfrm>
            <a:off x="1014761" y="1943100"/>
            <a:ext cx="5716240" cy="31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1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Arial"/>
              <a:buChar char="‒"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6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2" name="Google Shape;142;p21"/>
          <p:cNvSpPr/>
          <p:nvPr/>
        </p:nvSpPr>
        <p:spPr>
          <a:xfrm>
            <a:off x="7432907" y="3324225"/>
            <a:ext cx="4128828" cy="289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1"/>
          <p:cNvSpPr>
            <a:spLocks noGrp="1"/>
          </p:cNvSpPr>
          <p:nvPr>
            <p:ph type="pic" idx="2"/>
          </p:nvPr>
        </p:nvSpPr>
        <p:spPr>
          <a:xfrm>
            <a:off x="7432906" y="1752601"/>
            <a:ext cx="4128000" cy="1571624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4" name="Google Shape;144;p21"/>
          <p:cNvSpPr txBox="1">
            <a:spLocks noGrp="1"/>
          </p:cNvSpPr>
          <p:nvPr>
            <p:ph type="body" idx="3"/>
          </p:nvPr>
        </p:nvSpPr>
        <p:spPr>
          <a:xfrm>
            <a:off x="7618626" y="3457575"/>
            <a:ext cx="3675080" cy="239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9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85750" algn="l" rtl="0">
              <a:lnSpc>
                <a:spcPct val="122222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Arial"/>
              <a:buChar char="‒"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6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5" name="Google Shape;145;p21"/>
          <p:cNvSpPr txBox="1">
            <a:spLocks noGrp="1"/>
          </p:cNvSpPr>
          <p:nvPr>
            <p:ph type="body" idx="4"/>
          </p:nvPr>
        </p:nvSpPr>
        <p:spPr>
          <a:xfrm>
            <a:off x="627835" y="1076325"/>
            <a:ext cx="8033565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6" name="Google Shape;146;p21"/>
          <p:cNvSpPr>
            <a:spLocks noGrp="1"/>
          </p:cNvSpPr>
          <p:nvPr>
            <p:ph type="pic" idx="5"/>
          </p:nvPr>
        </p:nvSpPr>
        <p:spPr>
          <a:xfrm>
            <a:off x="9080809" y="561976"/>
            <a:ext cx="2476499" cy="466725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8" name="Google Shape;148;p21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36237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se study Option1">
  <p:cSld name="Case study Option1">
    <p:bg>
      <p:bgPr>
        <a:solidFill>
          <a:srgbClr val="FFFFFF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/>
          <p:nvPr/>
        </p:nvSpPr>
        <p:spPr>
          <a:xfrm>
            <a:off x="4459558" y="1409700"/>
            <a:ext cx="7099300" cy="46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2"/>
          <p:cNvSpPr/>
          <p:nvPr/>
        </p:nvSpPr>
        <p:spPr>
          <a:xfrm>
            <a:off x="4459558" y="1872629"/>
            <a:ext cx="7099300" cy="40995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2"/>
          <p:cNvSpPr txBox="1">
            <a:spLocks noGrp="1"/>
          </p:cNvSpPr>
          <p:nvPr>
            <p:ph type="title"/>
          </p:nvPr>
        </p:nvSpPr>
        <p:spPr>
          <a:xfrm>
            <a:off x="635039" y="417601"/>
            <a:ext cx="8189912" cy="545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body" idx="1"/>
          </p:nvPr>
        </p:nvSpPr>
        <p:spPr>
          <a:xfrm>
            <a:off x="4710569" y="1437716"/>
            <a:ext cx="6645088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‒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85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4" name="Google Shape;154;p22"/>
          <p:cNvSpPr txBox="1">
            <a:spLocks noGrp="1"/>
          </p:cNvSpPr>
          <p:nvPr>
            <p:ph type="body" idx="2"/>
          </p:nvPr>
        </p:nvSpPr>
        <p:spPr>
          <a:xfrm>
            <a:off x="4738208" y="2019300"/>
            <a:ext cx="6490449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1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-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5" name="Google Shape;155;p22"/>
          <p:cNvSpPr>
            <a:spLocks noGrp="1"/>
          </p:cNvSpPr>
          <p:nvPr>
            <p:ph type="pic" idx="3"/>
          </p:nvPr>
        </p:nvSpPr>
        <p:spPr>
          <a:xfrm>
            <a:off x="634693" y="1409700"/>
            <a:ext cx="3416300" cy="219075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6" name="Google Shape;156;p22"/>
          <p:cNvSpPr>
            <a:spLocks noGrp="1"/>
          </p:cNvSpPr>
          <p:nvPr>
            <p:ph type="pic" idx="4"/>
          </p:nvPr>
        </p:nvSpPr>
        <p:spPr>
          <a:xfrm>
            <a:off x="634693" y="3762375"/>
            <a:ext cx="3416300" cy="219075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7" name="Google Shape;157;p22"/>
          <p:cNvSpPr>
            <a:spLocks noGrp="1"/>
          </p:cNvSpPr>
          <p:nvPr>
            <p:ph type="pic" idx="5"/>
          </p:nvPr>
        </p:nvSpPr>
        <p:spPr>
          <a:xfrm>
            <a:off x="9091960" y="561976"/>
            <a:ext cx="2476499" cy="466725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8" name="Google Shape;158;p22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9" name="Google Shape;159;p22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15898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se study Option2">
  <p:cSld name="Case study Option2">
    <p:bg>
      <p:bgPr>
        <a:solidFill>
          <a:srgbClr val="FFFFFF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3"/>
          <p:cNvSpPr/>
          <p:nvPr/>
        </p:nvSpPr>
        <p:spPr>
          <a:xfrm>
            <a:off x="4459558" y="1409700"/>
            <a:ext cx="7099300" cy="4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3"/>
          <p:cNvSpPr/>
          <p:nvPr/>
        </p:nvSpPr>
        <p:spPr>
          <a:xfrm>
            <a:off x="4459558" y="1872629"/>
            <a:ext cx="7099300" cy="40995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3"/>
          <p:cNvSpPr txBox="1">
            <a:spLocks noGrp="1"/>
          </p:cNvSpPr>
          <p:nvPr>
            <p:ph type="title"/>
          </p:nvPr>
        </p:nvSpPr>
        <p:spPr>
          <a:xfrm>
            <a:off x="630793" y="417601"/>
            <a:ext cx="8106500" cy="545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4" name="Google Shape;164;p23"/>
          <p:cNvSpPr txBox="1">
            <a:spLocks noGrp="1"/>
          </p:cNvSpPr>
          <p:nvPr>
            <p:ph type="body" idx="1"/>
          </p:nvPr>
        </p:nvSpPr>
        <p:spPr>
          <a:xfrm>
            <a:off x="4710569" y="1447241"/>
            <a:ext cx="6645088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‒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85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5" name="Google Shape;165;p23"/>
          <p:cNvSpPr txBox="1">
            <a:spLocks noGrp="1"/>
          </p:cNvSpPr>
          <p:nvPr>
            <p:ph type="body" idx="2"/>
          </p:nvPr>
        </p:nvSpPr>
        <p:spPr>
          <a:xfrm>
            <a:off x="4738208" y="2019300"/>
            <a:ext cx="6490449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1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-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6" name="Google Shape;166;p23"/>
          <p:cNvSpPr>
            <a:spLocks noGrp="1"/>
          </p:cNvSpPr>
          <p:nvPr>
            <p:ph type="pic" idx="3"/>
          </p:nvPr>
        </p:nvSpPr>
        <p:spPr>
          <a:xfrm>
            <a:off x="634693" y="1409700"/>
            <a:ext cx="3416300" cy="219075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7" name="Google Shape;167;p23"/>
          <p:cNvSpPr>
            <a:spLocks noGrp="1"/>
          </p:cNvSpPr>
          <p:nvPr>
            <p:ph type="pic" idx="4"/>
          </p:nvPr>
        </p:nvSpPr>
        <p:spPr>
          <a:xfrm>
            <a:off x="634693" y="3762375"/>
            <a:ext cx="3416300" cy="219075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8" name="Google Shape;168;p23"/>
          <p:cNvSpPr>
            <a:spLocks noGrp="1"/>
          </p:cNvSpPr>
          <p:nvPr>
            <p:ph type="pic" idx="5"/>
          </p:nvPr>
        </p:nvSpPr>
        <p:spPr>
          <a:xfrm>
            <a:off x="9080809" y="561976"/>
            <a:ext cx="2476499" cy="466725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9" name="Google Shape;169;p23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0" name="Google Shape;170;p23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77903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solidFill>
          <a:srgbClr val="FFFFFF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4"/>
          <p:cNvSpPr txBox="1">
            <a:spLocks noGrp="1"/>
          </p:cNvSpPr>
          <p:nvPr>
            <p:ph type="title"/>
          </p:nvPr>
        </p:nvSpPr>
        <p:spPr>
          <a:xfrm>
            <a:off x="623888" y="417600"/>
            <a:ext cx="10944225" cy="10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3" name="Google Shape;173;p24"/>
          <p:cNvSpPr txBox="1">
            <a:spLocks noGrp="1"/>
          </p:cNvSpPr>
          <p:nvPr>
            <p:ph type="body" idx="1"/>
          </p:nvPr>
        </p:nvSpPr>
        <p:spPr>
          <a:xfrm>
            <a:off x="623889" y="1704976"/>
            <a:ext cx="8888102" cy="317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4" name="Google Shape;174;p24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5" name="Google Shape;175;p24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54391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ed">
  <p:cSld name="Numbered">
    <p:bg>
      <p:bgPr>
        <a:solidFill>
          <a:srgbClr val="FFFFFF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5"/>
          <p:cNvSpPr txBox="1">
            <a:spLocks noGrp="1"/>
          </p:cNvSpPr>
          <p:nvPr>
            <p:ph type="title"/>
          </p:nvPr>
        </p:nvSpPr>
        <p:spPr>
          <a:xfrm>
            <a:off x="623888" y="417600"/>
            <a:ext cx="10944225" cy="11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8" name="Google Shape;178;p25"/>
          <p:cNvSpPr txBox="1">
            <a:spLocks noGrp="1"/>
          </p:cNvSpPr>
          <p:nvPr>
            <p:ph type="body" idx="1"/>
          </p:nvPr>
        </p:nvSpPr>
        <p:spPr>
          <a:xfrm>
            <a:off x="623887" y="1809750"/>
            <a:ext cx="8910405" cy="3781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22222"/>
              </a:lnSpc>
              <a:spcBef>
                <a:spcPts val="1134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imes New Roman"/>
              <a:buAutoNum type="arabicPeriod"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9" name="Google Shape;179;p25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0" name="Google Shape;180;p25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01434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fographic x3">
  <p:cSld name="Infographic x3">
    <p:bg>
      <p:bgPr>
        <a:solidFill>
          <a:srgbClr val="FFFFFF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6"/>
          <p:cNvSpPr txBox="1">
            <a:spLocks noGrp="1"/>
          </p:cNvSpPr>
          <p:nvPr>
            <p:ph type="title"/>
          </p:nvPr>
        </p:nvSpPr>
        <p:spPr>
          <a:xfrm>
            <a:off x="623888" y="417600"/>
            <a:ext cx="10944225" cy="10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3" name="Google Shape;183;p26"/>
          <p:cNvSpPr>
            <a:spLocks noGrp="1"/>
          </p:cNvSpPr>
          <p:nvPr>
            <p:ph type="pic" idx="2"/>
          </p:nvPr>
        </p:nvSpPr>
        <p:spPr>
          <a:xfrm>
            <a:off x="1115485" y="2514601"/>
            <a:ext cx="2645833" cy="1319213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4" name="Google Shape;184;p26"/>
          <p:cNvSpPr txBox="1">
            <a:spLocks noGrp="1"/>
          </p:cNvSpPr>
          <p:nvPr>
            <p:ph type="body" idx="1"/>
          </p:nvPr>
        </p:nvSpPr>
        <p:spPr>
          <a:xfrm>
            <a:off x="1107018" y="4425950"/>
            <a:ext cx="2654300" cy="979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5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5" name="Google Shape;185;p26"/>
          <p:cNvSpPr txBox="1">
            <a:spLocks noGrp="1"/>
          </p:cNvSpPr>
          <p:nvPr>
            <p:ph type="body" idx="3"/>
          </p:nvPr>
        </p:nvSpPr>
        <p:spPr>
          <a:xfrm>
            <a:off x="1115485" y="3924926"/>
            <a:ext cx="2645833" cy="418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3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6" name="Google Shape;186;p26"/>
          <p:cNvSpPr txBox="1">
            <a:spLocks noGrp="1"/>
          </p:cNvSpPr>
          <p:nvPr>
            <p:ph type="body" idx="4"/>
          </p:nvPr>
        </p:nvSpPr>
        <p:spPr>
          <a:xfrm>
            <a:off x="4718399" y="3924926"/>
            <a:ext cx="2645833" cy="418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7" name="Google Shape;187;p26"/>
          <p:cNvSpPr txBox="1">
            <a:spLocks noGrp="1"/>
          </p:cNvSpPr>
          <p:nvPr>
            <p:ph type="body" idx="5"/>
          </p:nvPr>
        </p:nvSpPr>
        <p:spPr>
          <a:xfrm>
            <a:off x="8366804" y="3924927"/>
            <a:ext cx="2645833" cy="408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rgbClr val="03873A"/>
              </a:buClr>
              <a:buSzPts val="1400"/>
              <a:buFont typeface="Arial"/>
              <a:buNone/>
              <a:defRPr sz="3400" b="1" i="0" u="none" strike="noStrike" cap="none">
                <a:solidFill>
                  <a:srgbClr val="03873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8" name="Google Shape;188;p26"/>
          <p:cNvSpPr txBox="1">
            <a:spLocks noGrp="1"/>
          </p:cNvSpPr>
          <p:nvPr>
            <p:ph type="body" idx="6"/>
          </p:nvPr>
        </p:nvSpPr>
        <p:spPr>
          <a:xfrm>
            <a:off x="4721563" y="4425950"/>
            <a:ext cx="2654300" cy="979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9" name="Google Shape;189;p26"/>
          <p:cNvSpPr txBox="1">
            <a:spLocks noGrp="1"/>
          </p:cNvSpPr>
          <p:nvPr>
            <p:ph type="body" idx="7"/>
          </p:nvPr>
        </p:nvSpPr>
        <p:spPr>
          <a:xfrm>
            <a:off x="8376065" y="4425950"/>
            <a:ext cx="2654300" cy="979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03873A"/>
              </a:buClr>
              <a:buSzPts val="1400"/>
              <a:buFont typeface="Arial"/>
              <a:buNone/>
              <a:defRPr sz="1500" b="1" i="0" u="none" strike="noStrike" cap="none">
                <a:solidFill>
                  <a:srgbClr val="03873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0" name="Google Shape;190;p26"/>
          <p:cNvSpPr txBox="1">
            <a:spLocks noGrp="1"/>
          </p:cNvSpPr>
          <p:nvPr>
            <p:ph type="body" idx="8"/>
          </p:nvPr>
        </p:nvSpPr>
        <p:spPr>
          <a:xfrm>
            <a:off x="7023100" y="6172201"/>
            <a:ext cx="4529329" cy="228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1" name="Google Shape;191;p26"/>
          <p:cNvSpPr>
            <a:spLocks noGrp="1"/>
          </p:cNvSpPr>
          <p:nvPr>
            <p:ph type="pic" idx="9"/>
          </p:nvPr>
        </p:nvSpPr>
        <p:spPr>
          <a:xfrm>
            <a:off x="4716814" y="2514601"/>
            <a:ext cx="2645833" cy="1319213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2" name="Google Shape;192;p26"/>
          <p:cNvSpPr>
            <a:spLocks noGrp="1"/>
          </p:cNvSpPr>
          <p:nvPr>
            <p:ph type="pic" idx="13"/>
          </p:nvPr>
        </p:nvSpPr>
        <p:spPr>
          <a:xfrm>
            <a:off x="8374414" y="2514601"/>
            <a:ext cx="2645833" cy="1319213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93" name="Google Shape;193;p26"/>
          <p:cNvCxnSpPr/>
          <p:nvPr/>
        </p:nvCxnSpPr>
        <p:spPr>
          <a:xfrm>
            <a:off x="621993" y="6124575"/>
            <a:ext cx="10944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4" name="Google Shape;194;p26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5" name="Google Shape;195;p26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37528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bg>
      <p:bgPr>
        <a:solidFill>
          <a:srgbClr val="FFFFFF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7"/>
          <p:cNvSpPr txBox="1">
            <a:spLocks noGrp="1"/>
          </p:cNvSpPr>
          <p:nvPr>
            <p:ph type="title"/>
          </p:nvPr>
        </p:nvSpPr>
        <p:spPr>
          <a:xfrm>
            <a:off x="623888" y="417600"/>
            <a:ext cx="10944225" cy="77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8" name="Google Shape;198;p27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9" name="Google Shape;199;p27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95016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ple Boxed Text x3">
  <p:cSld name="Sample Boxed Text x3">
    <p:bg>
      <p:bgPr>
        <a:solidFill>
          <a:srgbClr val="FFFFFF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8"/>
          <p:cNvSpPr/>
          <p:nvPr/>
        </p:nvSpPr>
        <p:spPr>
          <a:xfrm>
            <a:off x="629604" y="2669156"/>
            <a:ext cx="3470400" cy="468000"/>
          </a:xfrm>
          <a:prstGeom prst="rect">
            <a:avLst/>
          </a:prstGeom>
          <a:solidFill>
            <a:srgbClr val="03873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28"/>
          <p:cNvSpPr/>
          <p:nvPr/>
        </p:nvSpPr>
        <p:spPr>
          <a:xfrm>
            <a:off x="629604" y="3129775"/>
            <a:ext cx="3470400" cy="21400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8"/>
          <p:cNvSpPr txBox="1">
            <a:spLocks noGrp="1"/>
          </p:cNvSpPr>
          <p:nvPr>
            <p:ph type="title"/>
          </p:nvPr>
        </p:nvSpPr>
        <p:spPr>
          <a:xfrm>
            <a:off x="629605" y="417601"/>
            <a:ext cx="10938728" cy="9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4" name="Google Shape;204;p28"/>
          <p:cNvSpPr txBox="1">
            <a:spLocks noGrp="1"/>
          </p:cNvSpPr>
          <p:nvPr>
            <p:ph type="body" idx="1"/>
          </p:nvPr>
        </p:nvSpPr>
        <p:spPr>
          <a:xfrm>
            <a:off x="876950" y="2687951"/>
            <a:ext cx="2921479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‒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85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5" name="Google Shape;205;p28"/>
          <p:cNvSpPr txBox="1">
            <a:spLocks noGrp="1"/>
          </p:cNvSpPr>
          <p:nvPr>
            <p:ph type="body" idx="2"/>
          </p:nvPr>
        </p:nvSpPr>
        <p:spPr>
          <a:xfrm>
            <a:off x="894018" y="3226998"/>
            <a:ext cx="2994625" cy="1552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6" name="Google Shape;206;p28"/>
          <p:cNvSpPr/>
          <p:nvPr/>
        </p:nvSpPr>
        <p:spPr>
          <a:xfrm>
            <a:off x="4387649" y="2669156"/>
            <a:ext cx="3470400" cy="46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28"/>
          <p:cNvSpPr/>
          <p:nvPr/>
        </p:nvSpPr>
        <p:spPr>
          <a:xfrm>
            <a:off x="4387649" y="3129775"/>
            <a:ext cx="3470400" cy="21400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28"/>
          <p:cNvSpPr txBox="1">
            <a:spLocks noGrp="1"/>
          </p:cNvSpPr>
          <p:nvPr>
            <p:ph type="body" idx="3"/>
          </p:nvPr>
        </p:nvSpPr>
        <p:spPr>
          <a:xfrm>
            <a:off x="4634995" y="2687951"/>
            <a:ext cx="2921479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‒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85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9" name="Google Shape;209;p28"/>
          <p:cNvSpPr txBox="1">
            <a:spLocks noGrp="1"/>
          </p:cNvSpPr>
          <p:nvPr>
            <p:ph type="body" idx="4"/>
          </p:nvPr>
        </p:nvSpPr>
        <p:spPr>
          <a:xfrm>
            <a:off x="4652063" y="3226998"/>
            <a:ext cx="2994625" cy="1552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0" name="Google Shape;210;p28"/>
          <p:cNvSpPr/>
          <p:nvPr/>
        </p:nvSpPr>
        <p:spPr>
          <a:xfrm>
            <a:off x="8097933" y="2669156"/>
            <a:ext cx="3470400" cy="46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8"/>
          <p:cNvSpPr/>
          <p:nvPr/>
        </p:nvSpPr>
        <p:spPr>
          <a:xfrm>
            <a:off x="8097933" y="3129775"/>
            <a:ext cx="3470400" cy="21400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28"/>
          <p:cNvSpPr txBox="1">
            <a:spLocks noGrp="1"/>
          </p:cNvSpPr>
          <p:nvPr>
            <p:ph type="body" idx="5"/>
          </p:nvPr>
        </p:nvSpPr>
        <p:spPr>
          <a:xfrm>
            <a:off x="8345279" y="2687951"/>
            <a:ext cx="2921479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‒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85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3" name="Google Shape;213;p28"/>
          <p:cNvSpPr txBox="1">
            <a:spLocks noGrp="1"/>
          </p:cNvSpPr>
          <p:nvPr>
            <p:ph type="body" idx="6"/>
          </p:nvPr>
        </p:nvSpPr>
        <p:spPr>
          <a:xfrm>
            <a:off x="8362347" y="3226998"/>
            <a:ext cx="2994625" cy="1552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4" name="Google Shape;214;p28"/>
          <p:cNvSpPr txBox="1">
            <a:spLocks noGrp="1"/>
          </p:cNvSpPr>
          <p:nvPr>
            <p:ph type="body" idx="7"/>
          </p:nvPr>
        </p:nvSpPr>
        <p:spPr>
          <a:xfrm>
            <a:off x="635039" y="1685925"/>
            <a:ext cx="10933074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5" name="Google Shape;215;p28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6" name="Google Shape;216;p28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59802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ple Boxed Text with Image x3">
  <p:cSld name="Sample Boxed Text with Image x3">
    <p:bg>
      <p:bgPr>
        <a:solidFill>
          <a:srgbClr val="FFFFFF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9"/>
          <p:cNvSpPr/>
          <p:nvPr/>
        </p:nvSpPr>
        <p:spPr>
          <a:xfrm>
            <a:off x="4376412" y="2477659"/>
            <a:ext cx="3446400" cy="1718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29"/>
          <p:cNvSpPr/>
          <p:nvPr/>
        </p:nvSpPr>
        <p:spPr>
          <a:xfrm>
            <a:off x="8112069" y="2477659"/>
            <a:ext cx="3446400" cy="1718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29"/>
          <p:cNvSpPr/>
          <p:nvPr/>
        </p:nvSpPr>
        <p:spPr>
          <a:xfrm>
            <a:off x="640755" y="2477659"/>
            <a:ext cx="3446400" cy="1718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29"/>
          <p:cNvSpPr txBox="1">
            <a:spLocks noGrp="1"/>
          </p:cNvSpPr>
          <p:nvPr>
            <p:ph type="title"/>
          </p:nvPr>
        </p:nvSpPr>
        <p:spPr>
          <a:xfrm>
            <a:off x="624468" y="417601"/>
            <a:ext cx="10934001" cy="9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2" name="Google Shape;222;p29"/>
          <p:cNvSpPr txBox="1">
            <a:spLocks noGrp="1"/>
          </p:cNvSpPr>
          <p:nvPr>
            <p:ph type="body" idx="1"/>
          </p:nvPr>
        </p:nvSpPr>
        <p:spPr>
          <a:xfrm>
            <a:off x="823643" y="3603583"/>
            <a:ext cx="3149600" cy="440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ctr" rtl="0">
              <a:lnSpc>
                <a:spcPct val="8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3" name="Google Shape;223;p29"/>
          <p:cNvSpPr txBox="1">
            <a:spLocks noGrp="1"/>
          </p:cNvSpPr>
          <p:nvPr>
            <p:ph type="body" idx="2"/>
          </p:nvPr>
        </p:nvSpPr>
        <p:spPr>
          <a:xfrm>
            <a:off x="635040" y="1685925"/>
            <a:ext cx="1092343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4" name="Google Shape;224;p29"/>
          <p:cNvSpPr>
            <a:spLocks noGrp="1"/>
          </p:cNvSpPr>
          <p:nvPr>
            <p:ph type="pic" idx="3"/>
          </p:nvPr>
        </p:nvSpPr>
        <p:spPr>
          <a:xfrm>
            <a:off x="640755" y="4167534"/>
            <a:ext cx="3446400" cy="17526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5" name="Google Shape;225;p29"/>
          <p:cNvSpPr txBox="1">
            <a:spLocks noGrp="1"/>
          </p:cNvSpPr>
          <p:nvPr>
            <p:ph type="body" idx="4"/>
          </p:nvPr>
        </p:nvSpPr>
        <p:spPr>
          <a:xfrm>
            <a:off x="4559300" y="3603583"/>
            <a:ext cx="3149600" cy="440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ctr" rtl="0">
              <a:lnSpc>
                <a:spcPct val="8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6" name="Google Shape;226;p29"/>
          <p:cNvSpPr>
            <a:spLocks noGrp="1"/>
          </p:cNvSpPr>
          <p:nvPr>
            <p:ph type="pic" idx="5"/>
          </p:nvPr>
        </p:nvSpPr>
        <p:spPr>
          <a:xfrm>
            <a:off x="4376412" y="4167534"/>
            <a:ext cx="3446400" cy="17526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7" name="Google Shape;227;p29"/>
          <p:cNvSpPr txBox="1">
            <a:spLocks noGrp="1"/>
          </p:cNvSpPr>
          <p:nvPr>
            <p:ph type="body" idx="6"/>
          </p:nvPr>
        </p:nvSpPr>
        <p:spPr>
          <a:xfrm>
            <a:off x="8294957" y="3603583"/>
            <a:ext cx="3149600" cy="440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ctr" rtl="0">
              <a:lnSpc>
                <a:spcPct val="8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8" name="Google Shape;228;p29"/>
          <p:cNvSpPr>
            <a:spLocks noGrp="1"/>
          </p:cNvSpPr>
          <p:nvPr>
            <p:ph type="pic" idx="7"/>
          </p:nvPr>
        </p:nvSpPr>
        <p:spPr>
          <a:xfrm>
            <a:off x="8112069" y="4167534"/>
            <a:ext cx="3446400" cy="17526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9" name="Google Shape;229;p29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0" name="Google Shape;230;p29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1" name="Google Shape;231;p29"/>
          <p:cNvSpPr txBox="1">
            <a:spLocks noGrp="1"/>
          </p:cNvSpPr>
          <p:nvPr>
            <p:ph type="body" idx="8"/>
          </p:nvPr>
        </p:nvSpPr>
        <p:spPr>
          <a:xfrm>
            <a:off x="823643" y="2554853"/>
            <a:ext cx="3149599" cy="1149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73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2" name="Google Shape;232;p29"/>
          <p:cNvSpPr txBox="1">
            <a:spLocks noGrp="1"/>
          </p:cNvSpPr>
          <p:nvPr>
            <p:ph type="body" idx="9"/>
          </p:nvPr>
        </p:nvSpPr>
        <p:spPr>
          <a:xfrm>
            <a:off x="4559300" y="2555413"/>
            <a:ext cx="3149599" cy="1149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873A"/>
              </a:buClr>
              <a:buSzPts val="1400"/>
              <a:buFont typeface="Arial"/>
              <a:buNone/>
              <a:defRPr sz="7300" b="1" i="0" u="none" strike="noStrike" cap="none">
                <a:solidFill>
                  <a:srgbClr val="03873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3" name="Google Shape;233;p29"/>
          <p:cNvSpPr txBox="1">
            <a:spLocks noGrp="1"/>
          </p:cNvSpPr>
          <p:nvPr>
            <p:ph type="body" idx="13"/>
          </p:nvPr>
        </p:nvSpPr>
        <p:spPr>
          <a:xfrm>
            <a:off x="8282109" y="2554853"/>
            <a:ext cx="3149599" cy="1149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73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773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heading">
  <p:cSld name="Title and Subheading">
    <p:bg>
      <p:bgPr>
        <a:solidFill>
          <a:srgbClr val="FFFFFF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0"/>
          <p:cNvSpPr txBox="1">
            <a:spLocks noGrp="1"/>
          </p:cNvSpPr>
          <p:nvPr>
            <p:ph type="title"/>
          </p:nvPr>
        </p:nvSpPr>
        <p:spPr>
          <a:xfrm>
            <a:off x="623888" y="417600"/>
            <a:ext cx="10944225" cy="77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6" name="Google Shape;236;p30"/>
          <p:cNvSpPr txBox="1">
            <a:spLocks noGrp="1"/>
          </p:cNvSpPr>
          <p:nvPr>
            <p:ph type="body" idx="1"/>
          </p:nvPr>
        </p:nvSpPr>
        <p:spPr>
          <a:xfrm>
            <a:off x="623889" y="1685925"/>
            <a:ext cx="6356774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7" name="Google Shape;237;p30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8" name="Google Shape;238;p30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299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bg>
      <p:bgPr>
        <a:solidFill>
          <a:srgbClr val="FFFFFF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1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41" name="Google Shape;241;p31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746662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ore to Learn">
  <p:cSld name="More to Learn">
    <p:bg>
      <p:bgPr>
        <a:solidFill>
          <a:schemeClr val="lt2"/>
        </a:soli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32"/>
          <p:cNvPicPr preferRelativeResize="0"/>
          <p:nvPr/>
        </p:nvPicPr>
        <p:blipFill rotWithShape="1">
          <a:blip r:embed="rId2">
            <a:alphaModFix/>
          </a:blip>
          <a:srcRect t="5771" b="5310"/>
          <a:stretch/>
        </p:blipFill>
        <p:spPr>
          <a:xfrm>
            <a:off x="2441349" y="0"/>
            <a:ext cx="75492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2"/>
          <p:cNvSpPr txBox="1">
            <a:spLocks noGrp="1"/>
          </p:cNvSpPr>
          <p:nvPr>
            <p:ph type="ctrTitle"/>
          </p:nvPr>
        </p:nvSpPr>
        <p:spPr>
          <a:xfrm>
            <a:off x="3111499" y="2728867"/>
            <a:ext cx="6208900" cy="985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5" name="Google Shape;245;p32"/>
          <p:cNvSpPr txBox="1">
            <a:spLocks noGrp="1"/>
          </p:cNvSpPr>
          <p:nvPr>
            <p:ph type="body" idx="1"/>
          </p:nvPr>
        </p:nvSpPr>
        <p:spPr>
          <a:xfrm>
            <a:off x="3124200" y="3829050"/>
            <a:ext cx="6324600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02372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inal Slide Option1" type="blank">
  <p:cSld name="Final Slide Option1">
    <p:bg>
      <p:bgPr>
        <a:solidFill>
          <a:schemeClr val="lt2"/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33178" y="3558921"/>
            <a:ext cx="3380239" cy="216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18480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inal Slide Option2">
  <p:cSld name="Final Slide Option2">
    <p:bg>
      <p:bgPr>
        <a:solidFill>
          <a:schemeClr val="lt1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33176" y="3558921"/>
            <a:ext cx="3380239" cy="216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77421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inal Slide Option3">
  <p:cSld name="Final Slide Option3">
    <p:bg>
      <p:bgPr>
        <a:solidFill>
          <a:srgbClr val="595959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33178" y="3558921"/>
            <a:ext cx="3380239" cy="216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3834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lIns="121900" tIns="121900" rIns="121900" bIns="121900" anchor="b" anchorCtr="0"/>
          <a:lstStyle>
            <a:lvl1pPr lvl="0">
              <a:spcBef>
                <a:spcPts val="0"/>
              </a:spcBef>
              <a:buSzPct val="100000"/>
              <a:defRPr sz="3200"/>
            </a:lvl1pPr>
            <a:lvl2pPr lvl="1">
              <a:spcBef>
                <a:spcPts val="0"/>
              </a:spcBef>
              <a:buSzPct val="100000"/>
              <a:defRPr sz="3200"/>
            </a:lvl2pPr>
            <a:lvl3pPr lvl="2">
              <a:spcBef>
                <a:spcPts val="0"/>
              </a:spcBef>
              <a:buSzPct val="100000"/>
              <a:defRPr sz="3200"/>
            </a:lvl3pPr>
            <a:lvl4pPr lvl="3">
              <a:spcBef>
                <a:spcPts val="0"/>
              </a:spcBef>
              <a:buSzPct val="100000"/>
              <a:defRPr sz="3200"/>
            </a:lvl4pPr>
            <a:lvl5pPr lvl="4">
              <a:spcBef>
                <a:spcPts val="0"/>
              </a:spcBef>
              <a:buSzPct val="100000"/>
              <a:defRPr sz="3200"/>
            </a:lvl5pPr>
            <a:lvl6pPr lvl="5">
              <a:spcBef>
                <a:spcPts val="0"/>
              </a:spcBef>
              <a:buSzPct val="100000"/>
              <a:defRPr sz="3200"/>
            </a:lvl6pPr>
            <a:lvl7pPr lvl="6">
              <a:spcBef>
                <a:spcPts val="0"/>
              </a:spcBef>
              <a:buSzPct val="100000"/>
              <a:defRPr sz="3200"/>
            </a:lvl7pPr>
            <a:lvl8pPr lvl="7">
              <a:spcBef>
                <a:spcPts val="0"/>
              </a:spcBef>
              <a:buSzPct val="100000"/>
              <a:defRPr sz="3200"/>
            </a:lvl8pPr>
            <a:lvl9pPr lvl="8">
              <a:spcBef>
                <a:spcPts val="0"/>
              </a:spcBef>
              <a:buSzPct val="100000"/>
              <a:defRPr sz="3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buSzPct val="100000"/>
              <a:defRPr sz="16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653666" y="600200"/>
            <a:ext cx="8490300" cy="5454300"/>
          </a:xfrm>
          <a:prstGeom prst="rect">
            <a:avLst/>
          </a:prstGeom>
        </p:spPr>
        <p:txBody>
          <a:bodyPr lIns="121900" tIns="121900" rIns="121900" bIns="121900" anchor="ctr" anchorCtr="0"/>
          <a:lstStyle>
            <a:lvl1pPr lvl="0">
              <a:spcBef>
                <a:spcPts val="0"/>
              </a:spcBef>
              <a:buSzPct val="100000"/>
              <a:defRPr sz="6400"/>
            </a:lvl1pPr>
            <a:lvl2pPr lvl="1">
              <a:spcBef>
                <a:spcPts val="0"/>
              </a:spcBef>
              <a:buSzPct val="100000"/>
              <a:defRPr sz="6400"/>
            </a:lvl2pPr>
            <a:lvl3pPr lvl="2">
              <a:spcBef>
                <a:spcPts val="0"/>
              </a:spcBef>
              <a:buSzPct val="100000"/>
              <a:defRPr sz="6400"/>
            </a:lvl3pPr>
            <a:lvl4pPr lvl="3">
              <a:spcBef>
                <a:spcPts val="0"/>
              </a:spcBef>
              <a:buSzPct val="100000"/>
              <a:defRPr sz="6400"/>
            </a:lvl4pPr>
            <a:lvl5pPr lvl="4">
              <a:spcBef>
                <a:spcPts val="0"/>
              </a:spcBef>
              <a:buSzPct val="100000"/>
              <a:defRPr sz="6400"/>
            </a:lvl5pPr>
            <a:lvl6pPr lvl="5">
              <a:spcBef>
                <a:spcPts val="0"/>
              </a:spcBef>
              <a:buSzPct val="100000"/>
              <a:defRPr sz="6400"/>
            </a:lvl6pPr>
            <a:lvl7pPr lvl="6">
              <a:spcBef>
                <a:spcPts val="0"/>
              </a:spcBef>
              <a:buSzPct val="100000"/>
              <a:defRPr sz="6400"/>
            </a:lvl7pPr>
            <a:lvl8pPr lvl="7">
              <a:spcBef>
                <a:spcPts val="0"/>
              </a:spcBef>
              <a:buSzPct val="100000"/>
              <a:defRPr sz="6400"/>
            </a:lvl8pPr>
            <a:lvl9pPr lvl="8">
              <a:spcBef>
                <a:spcPts val="0"/>
              </a:spcBef>
              <a:buSzPct val="100000"/>
              <a:defRPr sz="64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6096000" y="-166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lIns="121900" tIns="121900" rIns="121900" bIns="121900" anchor="b" anchorCtr="0"/>
          <a:lstStyle>
            <a:lvl1pPr lvl="0" algn="ctr">
              <a:spcBef>
                <a:spcPts val="0"/>
              </a:spcBef>
              <a:buSzPct val="100000"/>
              <a:defRPr sz="5600"/>
            </a:lvl1pPr>
            <a:lvl2pPr lvl="1" algn="ctr">
              <a:spcBef>
                <a:spcPts val="0"/>
              </a:spcBef>
              <a:buSzPct val="100000"/>
              <a:defRPr sz="5600"/>
            </a:lvl2pPr>
            <a:lvl3pPr lvl="2" algn="ctr">
              <a:spcBef>
                <a:spcPts val="0"/>
              </a:spcBef>
              <a:buSzPct val="100000"/>
              <a:defRPr sz="5600"/>
            </a:lvl3pPr>
            <a:lvl4pPr lvl="3" algn="ctr">
              <a:spcBef>
                <a:spcPts val="0"/>
              </a:spcBef>
              <a:buSzPct val="100000"/>
              <a:defRPr sz="5600"/>
            </a:lvl4pPr>
            <a:lvl5pPr lvl="4" algn="ctr">
              <a:spcBef>
                <a:spcPts val="0"/>
              </a:spcBef>
              <a:buSzPct val="100000"/>
              <a:defRPr sz="5600"/>
            </a:lvl5pPr>
            <a:lvl6pPr lvl="5" algn="ctr">
              <a:spcBef>
                <a:spcPts val="0"/>
              </a:spcBef>
              <a:buSzPct val="100000"/>
              <a:defRPr sz="5600"/>
            </a:lvl6pPr>
            <a:lvl7pPr lvl="6" algn="ctr">
              <a:spcBef>
                <a:spcPts val="0"/>
              </a:spcBef>
              <a:buSzPct val="100000"/>
              <a:defRPr sz="5600"/>
            </a:lvl7pPr>
            <a:lvl8pPr lvl="7" algn="ctr">
              <a:spcBef>
                <a:spcPts val="0"/>
              </a:spcBef>
              <a:buSzPct val="100000"/>
              <a:defRPr sz="5600"/>
            </a:lvl8pPr>
            <a:lvl9pPr lvl="8" algn="ctr">
              <a:spcBef>
                <a:spcPts val="0"/>
              </a:spcBef>
              <a:buSzPct val="100000"/>
              <a:defRPr sz="56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lIns="121900" tIns="121900" rIns="121900" bIns="121900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15600" y="5640766"/>
            <a:ext cx="7998300" cy="806700"/>
          </a:xfrm>
          <a:prstGeom prst="rect">
            <a:avLst/>
          </a:prstGeom>
        </p:spPr>
        <p:txBody>
          <a:bodyPr lIns="121900" tIns="121900" rIns="121900" bIns="121900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lIns="121900" tIns="121900" rIns="121900" bIns="121900" anchor="b" anchorCtr="0"/>
          <a:lstStyle>
            <a:lvl1pPr lvl="0" algn="ctr">
              <a:spcBef>
                <a:spcPts val="0"/>
              </a:spcBef>
              <a:buSzPct val="100000"/>
              <a:defRPr sz="16000"/>
            </a:lvl1pPr>
            <a:lvl2pPr lvl="1" algn="ctr">
              <a:spcBef>
                <a:spcPts val="0"/>
              </a:spcBef>
              <a:buSzPct val="100000"/>
              <a:defRPr sz="16000"/>
            </a:lvl2pPr>
            <a:lvl3pPr lvl="2" algn="ctr">
              <a:spcBef>
                <a:spcPts val="0"/>
              </a:spcBef>
              <a:buSzPct val="100000"/>
              <a:defRPr sz="16000"/>
            </a:lvl3pPr>
            <a:lvl4pPr lvl="3" algn="ctr">
              <a:spcBef>
                <a:spcPts val="0"/>
              </a:spcBef>
              <a:buSzPct val="100000"/>
              <a:defRPr sz="16000"/>
            </a:lvl4pPr>
            <a:lvl5pPr lvl="4" algn="ctr">
              <a:spcBef>
                <a:spcPts val="0"/>
              </a:spcBef>
              <a:buSzPct val="100000"/>
              <a:defRPr sz="16000"/>
            </a:lvl5pPr>
            <a:lvl6pPr lvl="5" algn="ctr">
              <a:spcBef>
                <a:spcPts val="0"/>
              </a:spcBef>
              <a:buSzPct val="100000"/>
              <a:defRPr sz="16000"/>
            </a:lvl6pPr>
            <a:lvl7pPr lvl="6" algn="ctr">
              <a:spcBef>
                <a:spcPts val="0"/>
              </a:spcBef>
              <a:buSzPct val="100000"/>
              <a:defRPr sz="16000"/>
            </a:lvl7pPr>
            <a:lvl8pPr lvl="7" algn="ctr">
              <a:spcBef>
                <a:spcPts val="0"/>
              </a:spcBef>
              <a:buSzPct val="100000"/>
              <a:defRPr sz="16000"/>
            </a:lvl8pPr>
            <a:lvl9pPr lvl="8" algn="ctr">
              <a:spcBef>
                <a:spcPts val="0"/>
              </a:spcBef>
              <a:buSzPct val="100000"/>
              <a:defRPr sz="16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15600" y="4202966"/>
            <a:ext cx="11360700" cy="17343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24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1900"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1900"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300">
                <a:solidFill>
                  <a:schemeClr val="dk2"/>
                </a:solidFill>
              </a:rPr>
              <a:t>‹#›</a:t>
            </a:fld>
            <a:endParaRPr lang="en-US" sz="13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623888" y="417600"/>
            <a:ext cx="10944225" cy="906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623888" y="1704975"/>
            <a:ext cx="10944225" cy="4285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9" name="Google Shape;9;p1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" name="Google Shape;11;p1"/>
          <p:cNvPicPr preferRelativeResize="0"/>
          <p:nvPr/>
        </p:nvPicPr>
        <p:blipFill rotWithShape="1">
          <a:blip r:embed="rId36">
            <a:alphaModFix/>
          </a:blip>
          <a:srcRect/>
          <a:stretch/>
        </p:blipFill>
        <p:spPr>
          <a:xfrm>
            <a:off x="622609" y="6376789"/>
            <a:ext cx="926438" cy="28248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900293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  <p:sldLayoutId id="2147483689" r:id="rId27"/>
    <p:sldLayoutId id="2147483690" r:id="rId28"/>
    <p:sldLayoutId id="2147483691" r:id="rId29"/>
    <p:sldLayoutId id="2147483692" r:id="rId30"/>
    <p:sldLayoutId id="2147483693" r:id="rId31"/>
    <p:sldLayoutId id="2147483694" r:id="rId32"/>
    <p:sldLayoutId id="2147483695" r:id="rId33"/>
    <p:sldLayoutId id="2147483696" r:id="rId3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72"/>
          <p:cNvSpPr txBox="1">
            <a:spLocks noGrp="1"/>
          </p:cNvSpPr>
          <p:nvPr>
            <p:ph type="ctrTitle"/>
          </p:nvPr>
        </p:nvSpPr>
        <p:spPr>
          <a:xfrm>
            <a:off x="630353" y="1681201"/>
            <a:ext cx="4978400" cy="2063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imes New Roman"/>
              <a:buNone/>
            </a:pPr>
            <a:r>
              <a:rPr lang="pl-PL" sz="3800" b="1" u="none" strike="noStrike" cap="none" dirty="0" err="1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Grammar</a:t>
            </a:r>
            <a:br>
              <a:rPr lang="pl-PL" dirty="0"/>
            </a:br>
            <a:r>
              <a:rPr lang="pl-PL" dirty="0"/>
              <a:t>A2</a:t>
            </a:r>
            <a:br>
              <a:rPr lang="pl-PL" dirty="0"/>
            </a:br>
            <a:r>
              <a:rPr lang="pl-PL" dirty="0"/>
              <a:t>past </a:t>
            </a:r>
            <a:r>
              <a:rPr lang="pl-PL" dirty="0" err="1"/>
              <a:t>simple</a:t>
            </a:r>
            <a:br>
              <a:rPr lang="pl-PL" dirty="0"/>
            </a:br>
            <a:endParaRPr sz="3800" b="1" u="none" strike="noStrike" cap="none" dirty="0"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6" name="Google Shape;516;p72"/>
          <p:cNvSpPr txBox="1">
            <a:spLocks noGrp="1"/>
          </p:cNvSpPr>
          <p:nvPr>
            <p:ph type="subTitle" idx="1"/>
          </p:nvPr>
        </p:nvSpPr>
        <p:spPr>
          <a:xfrm>
            <a:off x="628654" y="4534278"/>
            <a:ext cx="4592145" cy="1130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pl-PL" sz="1800" b="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Recommended</a:t>
            </a:r>
            <a:r>
              <a:rPr lang="pl-PL" sz="18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for:</a:t>
            </a:r>
          </a:p>
          <a:p>
            <a: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pl-PL" b="1" dirty="0"/>
              <a:t>Gold </a:t>
            </a:r>
            <a:r>
              <a:rPr lang="pl-PL" b="1" dirty="0" err="1"/>
              <a:t>Experience</a:t>
            </a:r>
            <a:endParaRPr lang="pl-PL" b="1" dirty="0"/>
          </a:p>
          <a:p>
            <a: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pl-PL" b="1" dirty="0"/>
              <a:t>Focus</a:t>
            </a:r>
          </a:p>
          <a:p>
            <a: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pl-PL" b="1" dirty="0"/>
              <a:t>High </a:t>
            </a:r>
            <a:r>
              <a:rPr lang="pl-PL" b="1" dirty="0" err="1"/>
              <a:t>Note</a:t>
            </a:r>
            <a:endParaRPr b="1" dirty="0"/>
          </a:p>
          <a:p>
            <a: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endParaRPr sz="1800" b="0" i="0" u="none" strike="noStrike" cap="none" dirty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72"/>
          <p:cNvSpPr txBox="1">
            <a:spLocks noGrp="1"/>
          </p:cNvSpPr>
          <p:nvPr>
            <p:ph type="body" idx="2"/>
          </p:nvPr>
        </p:nvSpPr>
        <p:spPr>
          <a:xfrm>
            <a:off x="626150" y="6371879"/>
            <a:ext cx="5287404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pl-PL" sz="18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2019</a:t>
            </a:r>
            <a:endParaRPr sz="1800" b="0" i="0" u="none" strike="noStrike" cap="none" dirty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72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800" b="1" i="0" u="none" strike="noStrike" kern="0" cap="none" spc="0" normalizeH="0" baseline="0" noProof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sz="800" b="1" i="0" u="none" strike="noStrike" kern="0" cap="none" spc="0" normalizeH="0" baseline="0" noProof="0">
              <a:ln>
                <a:noFill/>
              </a:ln>
              <a:solidFill>
                <a:srgbClr val="003057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2" name="Google Shape;522;p72"/>
          <p:cNvCxnSpPr/>
          <p:nvPr/>
        </p:nvCxnSpPr>
        <p:spPr>
          <a:xfrm>
            <a:off x="11339674" y="6520813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8C61F1FC-170E-49C8-A65C-9763D1CAD3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57" y="170583"/>
            <a:ext cx="1629740" cy="128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811523"/>
      </p:ext>
    </p:extLst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6F9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 idx="4294967295"/>
          </p:nvPr>
        </p:nvSpPr>
        <p:spPr>
          <a:xfrm>
            <a:off x="450601" y="229387"/>
            <a:ext cx="10685972" cy="1312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SzPct val="25000"/>
              <a:buFont typeface="Rokkitt"/>
              <a:buNone/>
            </a:pPr>
            <a:r>
              <a:rPr lang="en-US" sz="4400" b="1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Irregular verbs</a:t>
            </a:r>
            <a:endParaRPr lang="en-US" sz="4400" i="0" u="none" strike="noStrike" cap="none" dirty="0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151" y="443286"/>
            <a:ext cx="1339344" cy="1339344"/>
          </a:xfrm>
          <a:prstGeom prst="rect">
            <a:avLst/>
          </a:prstGeom>
        </p:spPr>
      </p:pic>
      <p:sp>
        <p:nvSpPr>
          <p:cNvPr id="21" name="Rounded Rectangular Callout 20"/>
          <p:cNvSpPr/>
          <p:nvPr/>
        </p:nvSpPr>
        <p:spPr>
          <a:xfrm>
            <a:off x="8985857" y="2023825"/>
            <a:ext cx="3051467" cy="1169751"/>
          </a:xfrm>
          <a:prstGeom prst="wedgeRoundRectCallout">
            <a:avLst>
              <a:gd name="adj1" fmla="val -7225"/>
              <a:gd name="adj2" fmla="val -56595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Look at this part of the conversation. How many irregular past simple verbs can you find?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01" y="1042086"/>
            <a:ext cx="1239894" cy="1239894"/>
          </a:xfrm>
          <a:prstGeom prst="rect">
            <a:avLst/>
          </a:prstGeom>
        </p:spPr>
      </p:pic>
      <p:sp>
        <p:nvSpPr>
          <p:cNvPr id="19" name="Rounded Rectangular Callout 18"/>
          <p:cNvSpPr/>
          <p:nvPr/>
        </p:nvSpPr>
        <p:spPr>
          <a:xfrm>
            <a:off x="2370676" y="923306"/>
            <a:ext cx="5081002" cy="1517664"/>
          </a:xfrm>
          <a:prstGeom prst="wedgeRoundRectCallout">
            <a:avLst>
              <a:gd name="adj1" fmla="val -60936"/>
              <a:gd name="adj2" fmla="val 14005"/>
              <a:gd name="adj3" fmla="val 16667"/>
            </a:avLst>
          </a:prstGeom>
          <a:solidFill>
            <a:srgbClr val="A27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When I went to Paris, I ate a lot of different food. I visited lots of places and saw the famous Eiffel Tower too! I met new friends and really liked the city. I had a great time and bought lots of souvenirs!</a:t>
            </a:r>
          </a:p>
        </p:txBody>
      </p:sp>
      <p:sp>
        <p:nvSpPr>
          <p:cNvPr id="20" name="Shape 87"/>
          <p:cNvSpPr/>
          <p:nvPr/>
        </p:nvSpPr>
        <p:spPr>
          <a:xfrm>
            <a:off x="8254260" y="3362853"/>
            <a:ext cx="1911891" cy="1220793"/>
          </a:xfrm>
          <a:prstGeom prst="cloudCallout">
            <a:avLst>
              <a:gd name="adj1" fmla="val 73097"/>
              <a:gd name="adj2" fmla="val -59029"/>
            </a:avLst>
          </a:prstGeom>
          <a:solidFill>
            <a:schemeClr val="bg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R="0" lvl="0" algn="ctr" rtl="0">
              <a:spcBef>
                <a:spcPts val="0"/>
              </a:spcBef>
              <a:buSzPct val="25000"/>
            </a:pPr>
            <a:r>
              <a:rPr lang="en-US" sz="1600" i="1" dirty="0">
                <a:solidFill>
                  <a:srgbClr val="C9D522"/>
                </a:solidFill>
                <a:latin typeface="Open Sans"/>
                <a:ea typeface="Open Sans"/>
                <a:cs typeface="Open Sans"/>
                <a:sym typeface="Open Sans"/>
              </a:rPr>
              <a:t>Six.</a:t>
            </a:r>
            <a:endParaRPr lang="en-US" sz="1600" i="1" u="none" strike="noStrike" cap="none" dirty="0">
              <a:solidFill>
                <a:srgbClr val="F49C4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" name="Rounded Rectangular Callout 21"/>
          <p:cNvSpPr/>
          <p:nvPr/>
        </p:nvSpPr>
        <p:spPr>
          <a:xfrm>
            <a:off x="7670042" y="4830294"/>
            <a:ext cx="3233681" cy="1169751"/>
          </a:xfrm>
          <a:prstGeom prst="wedgeRoundRectCallout">
            <a:avLst>
              <a:gd name="adj1" fmla="val -7225"/>
              <a:gd name="adj2" fmla="val -56595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Can you match the irregular verbs in the conversation to the infinitives in the table? Look at the example.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2526777"/>
              </p:ext>
            </p:extLst>
          </p:nvPr>
        </p:nvGraphicFramePr>
        <p:xfrm>
          <a:off x="450601" y="2662328"/>
          <a:ext cx="6397570" cy="3504082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3198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87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5837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infinitives</a:t>
                      </a:r>
                    </a:p>
                  </a:txBody>
                  <a:tcPr>
                    <a:solidFill>
                      <a:srgbClr val="00A7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irregular</a:t>
                      </a:r>
                      <a:r>
                        <a:rPr lang="en-US" sz="1600" baseline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 past simple</a:t>
                      </a:r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rgbClr val="00A7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686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be</a:t>
                      </a:r>
                      <a:endParaRPr lang="en-GB" sz="1600" dirty="0">
                        <a:solidFill>
                          <a:srgbClr val="00206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rgbClr val="00206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686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meet</a:t>
                      </a:r>
                      <a:endParaRPr lang="en-GB" sz="1600" dirty="0">
                        <a:solidFill>
                          <a:srgbClr val="00206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rgbClr val="00206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686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have</a:t>
                      </a:r>
                      <a:endParaRPr lang="en-GB" sz="1600" dirty="0">
                        <a:solidFill>
                          <a:srgbClr val="00206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rgbClr val="00206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2686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eat</a:t>
                      </a:r>
                      <a:endParaRPr lang="en-GB" sz="1600" dirty="0">
                        <a:solidFill>
                          <a:srgbClr val="00206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rgbClr val="00206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2686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buy</a:t>
                      </a:r>
                      <a:endParaRPr lang="en-GB" sz="1600" dirty="0">
                        <a:solidFill>
                          <a:srgbClr val="00206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rgbClr val="00206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2686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see</a:t>
                      </a:r>
                      <a:endParaRPr lang="en-GB" sz="1600" dirty="0">
                        <a:solidFill>
                          <a:srgbClr val="00206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rgbClr val="00206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2686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go</a:t>
                      </a:r>
                      <a:endParaRPr lang="en-GB" sz="1600" dirty="0">
                        <a:solidFill>
                          <a:srgbClr val="00206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rgbClr val="00206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700972" y="3024299"/>
            <a:ext cx="10512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was/were</a:t>
            </a:r>
            <a:endParaRPr lang="en-GB" sz="1600" dirty="0">
              <a:solidFill>
                <a:srgbClr val="002060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710385" y="3504194"/>
            <a:ext cx="11079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met	</a:t>
            </a:r>
            <a:endParaRPr lang="en-GB" sz="1600" dirty="0">
              <a:solidFill>
                <a:srgbClr val="002060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714620" y="3974388"/>
            <a:ext cx="11079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had	</a:t>
            </a:r>
            <a:endParaRPr lang="en-GB" sz="1600" dirty="0">
              <a:solidFill>
                <a:srgbClr val="002060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737681" y="4426077"/>
            <a:ext cx="20313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ate		</a:t>
            </a:r>
            <a:endParaRPr lang="en-GB" sz="1600" dirty="0">
              <a:solidFill>
                <a:srgbClr val="002060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713095" y="4844554"/>
            <a:ext cx="11079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bought	</a:t>
            </a:r>
            <a:endParaRPr lang="en-GB" sz="1600" dirty="0">
              <a:solidFill>
                <a:srgbClr val="002060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737681" y="5336205"/>
            <a:ext cx="11079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saw	</a:t>
            </a:r>
            <a:endParaRPr lang="en-GB" sz="1600" dirty="0">
              <a:solidFill>
                <a:srgbClr val="002060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718542" y="5825894"/>
            <a:ext cx="11079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went	</a:t>
            </a:r>
            <a:endParaRPr lang="en-GB" sz="1600" dirty="0">
              <a:solidFill>
                <a:srgbClr val="002060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26" name="Google Shape;65;p15">
            <a:extLst>
              <a:ext uri="{FF2B5EF4-FFF2-40B4-BE49-F238E27FC236}">
                <a16:creationId xmlns:a16="http://schemas.microsoft.com/office/drawing/2014/main" id="{95A1E91F-E2F0-41E3-AAFC-87D206014E4A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53601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9" grpId="0" animBg="1"/>
      <p:bldP spid="20" grpId="0" animBg="1"/>
      <p:bldP spid="22" grpId="0" animBg="1"/>
      <p:bldP spid="4" grpId="0"/>
      <p:bldP spid="25" grpId="0"/>
      <p:bldP spid="27" grpId="0"/>
      <p:bldP spid="29" grpId="0"/>
      <p:bldP spid="31" grpId="0"/>
      <p:bldP spid="34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 idx="4294967295"/>
          </p:nvPr>
        </p:nvSpPr>
        <p:spPr>
          <a:xfrm>
            <a:off x="450601" y="229387"/>
            <a:ext cx="10685972" cy="1312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SzPct val="25000"/>
              <a:buFont typeface="Rokkitt"/>
              <a:buNone/>
            </a:pPr>
            <a:r>
              <a:rPr lang="en-US" sz="4400" b="1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Irregular verbs</a:t>
            </a:r>
            <a:endParaRPr lang="en-US" sz="4400" i="0" u="none" strike="noStrike" cap="none" dirty="0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998" y="367587"/>
            <a:ext cx="1339344" cy="1339344"/>
          </a:xfrm>
          <a:prstGeom prst="rect">
            <a:avLst/>
          </a:prstGeom>
        </p:spPr>
      </p:pic>
      <p:sp>
        <p:nvSpPr>
          <p:cNvPr id="21" name="Rounded Rectangular Callout 20"/>
          <p:cNvSpPr/>
          <p:nvPr/>
        </p:nvSpPr>
        <p:spPr>
          <a:xfrm>
            <a:off x="7994509" y="2029761"/>
            <a:ext cx="3233681" cy="1169751"/>
          </a:xfrm>
          <a:prstGeom prst="wedgeRoundRectCallout">
            <a:avLst>
              <a:gd name="adj1" fmla="val -30016"/>
              <a:gd name="adj2" fmla="val -86930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These are just a few examples of past simple irregular verbs.</a:t>
            </a:r>
          </a:p>
        </p:txBody>
      </p:sp>
      <p:sp>
        <p:nvSpPr>
          <p:cNvPr id="22" name="Rounded Rectangular Callout 21"/>
          <p:cNvSpPr/>
          <p:nvPr/>
        </p:nvSpPr>
        <p:spPr>
          <a:xfrm>
            <a:off x="7496570" y="3522342"/>
            <a:ext cx="3233681" cy="1169751"/>
          </a:xfrm>
          <a:prstGeom prst="wedgeRoundRectCallout">
            <a:avLst>
              <a:gd name="adj1" fmla="val -11023"/>
              <a:gd name="adj2" fmla="val -64762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Make a list of all the different irregular verbs you find. You need to learn them!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092431"/>
              </p:ext>
            </p:extLst>
          </p:nvPr>
        </p:nvGraphicFramePr>
        <p:xfrm>
          <a:off x="403126" y="1091272"/>
          <a:ext cx="6397570" cy="4862140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3198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87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5837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infinitives</a:t>
                      </a:r>
                    </a:p>
                  </a:txBody>
                  <a:tcPr>
                    <a:solidFill>
                      <a:srgbClr val="00A7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irregular</a:t>
                      </a:r>
                      <a:r>
                        <a:rPr lang="en-US" sz="1600" baseline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 past simple</a:t>
                      </a:r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rgbClr val="00A7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686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be</a:t>
                      </a:r>
                      <a:endParaRPr lang="en-GB" sz="1600" dirty="0">
                        <a:solidFill>
                          <a:srgbClr val="00206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I </a:t>
                      </a:r>
                      <a:r>
                        <a:rPr lang="es-MX" sz="1600" b="1" dirty="0" err="1">
                          <a:solidFill>
                            <a:srgbClr val="00B0F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was</a:t>
                      </a:r>
                      <a:r>
                        <a:rPr lang="es-MX" sz="1600" dirty="0">
                          <a:solidFill>
                            <a:srgbClr val="00B0F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</a:t>
                      </a:r>
                      <a:r>
                        <a:rPr lang="es-MX" sz="1600" dirty="0" err="1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happy</a:t>
                      </a:r>
                      <a:r>
                        <a:rPr lang="es-MX" sz="160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.</a:t>
                      </a:r>
                      <a:endParaRPr lang="en-GB" sz="1600" dirty="0">
                        <a:solidFill>
                          <a:srgbClr val="00206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686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meet</a:t>
                      </a:r>
                      <a:endParaRPr lang="en-GB" sz="1600" dirty="0">
                        <a:solidFill>
                          <a:srgbClr val="00206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I </a:t>
                      </a:r>
                      <a:r>
                        <a:rPr lang="es-MX" sz="1600" b="1" dirty="0" err="1">
                          <a:solidFill>
                            <a:srgbClr val="00B0F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met</a:t>
                      </a:r>
                      <a:r>
                        <a:rPr lang="es-MX" sz="1600" dirty="0">
                          <a:solidFill>
                            <a:srgbClr val="00B0F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</a:t>
                      </a:r>
                      <a:r>
                        <a:rPr lang="es-MX" sz="160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new </a:t>
                      </a:r>
                      <a:r>
                        <a:rPr lang="es-MX" sz="1600" dirty="0" err="1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friends</a:t>
                      </a:r>
                      <a:r>
                        <a:rPr lang="es-MX" sz="160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.</a:t>
                      </a:r>
                      <a:endParaRPr lang="en-GB" sz="1600" dirty="0">
                        <a:solidFill>
                          <a:srgbClr val="00206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686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have</a:t>
                      </a:r>
                      <a:endParaRPr lang="en-GB" sz="1600" dirty="0">
                        <a:solidFill>
                          <a:srgbClr val="00206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I </a:t>
                      </a:r>
                      <a:r>
                        <a:rPr lang="es-MX" sz="1600" b="1" dirty="0" err="1">
                          <a:solidFill>
                            <a:srgbClr val="00B0F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had</a:t>
                      </a:r>
                      <a:r>
                        <a:rPr lang="es-MX" sz="1600" dirty="0">
                          <a:solidFill>
                            <a:srgbClr val="00B0F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</a:t>
                      </a:r>
                      <a:r>
                        <a:rPr lang="es-MX" sz="160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a </a:t>
                      </a:r>
                      <a:r>
                        <a:rPr lang="es-MX" sz="1600" dirty="0" err="1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great</a:t>
                      </a:r>
                      <a:r>
                        <a:rPr lang="es-MX" sz="160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time.</a:t>
                      </a:r>
                      <a:endParaRPr lang="en-GB" sz="1600" dirty="0">
                        <a:solidFill>
                          <a:srgbClr val="00206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2686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eat</a:t>
                      </a:r>
                      <a:endParaRPr lang="en-GB" sz="1600" dirty="0">
                        <a:solidFill>
                          <a:srgbClr val="00206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I</a:t>
                      </a:r>
                      <a:r>
                        <a:rPr lang="es-MX" sz="1600" baseline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</a:t>
                      </a:r>
                      <a:r>
                        <a:rPr lang="es-MX" sz="1600" b="1" baseline="0" dirty="0">
                          <a:solidFill>
                            <a:srgbClr val="00B0F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ate</a:t>
                      </a:r>
                      <a:r>
                        <a:rPr lang="es-MX" sz="1600" baseline="0" dirty="0">
                          <a:solidFill>
                            <a:srgbClr val="00B0F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</a:t>
                      </a:r>
                      <a:r>
                        <a:rPr lang="es-MX" sz="1600" baseline="0" dirty="0" err="1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different</a:t>
                      </a:r>
                      <a:r>
                        <a:rPr lang="es-MX" sz="1600" baseline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</a:t>
                      </a:r>
                      <a:r>
                        <a:rPr lang="es-MX" sz="1600" baseline="0" dirty="0" err="1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food</a:t>
                      </a:r>
                      <a:r>
                        <a:rPr lang="es-MX" sz="1600" baseline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.</a:t>
                      </a:r>
                      <a:endParaRPr lang="en-GB" sz="1600" dirty="0">
                        <a:solidFill>
                          <a:srgbClr val="00206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2686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buy</a:t>
                      </a:r>
                      <a:endParaRPr lang="en-GB" sz="1600" dirty="0">
                        <a:solidFill>
                          <a:srgbClr val="00206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I </a:t>
                      </a:r>
                      <a:r>
                        <a:rPr lang="es-MX" sz="1600" b="1" dirty="0" err="1">
                          <a:solidFill>
                            <a:srgbClr val="00B0F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bought</a:t>
                      </a:r>
                      <a:r>
                        <a:rPr lang="es-MX" sz="1600" dirty="0">
                          <a:solidFill>
                            <a:srgbClr val="00B0F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</a:t>
                      </a:r>
                      <a:r>
                        <a:rPr lang="es-MX" sz="1600" dirty="0" err="1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souvenirs</a:t>
                      </a:r>
                      <a:r>
                        <a:rPr lang="es-MX" sz="160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.</a:t>
                      </a:r>
                      <a:endParaRPr lang="en-GB" sz="1600" dirty="0">
                        <a:solidFill>
                          <a:srgbClr val="00206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2686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see</a:t>
                      </a:r>
                      <a:endParaRPr lang="en-GB" sz="1600" dirty="0">
                        <a:solidFill>
                          <a:srgbClr val="00206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I </a:t>
                      </a:r>
                      <a:r>
                        <a:rPr lang="es-MX" sz="1600" b="1" dirty="0" err="1">
                          <a:solidFill>
                            <a:srgbClr val="00B0F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saw</a:t>
                      </a:r>
                      <a:r>
                        <a:rPr lang="es-MX" sz="1600" dirty="0">
                          <a:solidFill>
                            <a:srgbClr val="00B0F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</a:t>
                      </a:r>
                      <a:r>
                        <a:rPr lang="es-MX" sz="1600" dirty="0" err="1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the</a:t>
                      </a:r>
                      <a:r>
                        <a:rPr lang="es-MX" sz="160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Eiffel</a:t>
                      </a:r>
                      <a:r>
                        <a:rPr lang="es-MX" sz="1600" baseline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Tower.</a:t>
                      </a:r>
                      <a:endParaRPr lang="en-GB" sz="1600" dirty="0">
                        <a:solidFill>
                          <a:srgbClr val="00206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2686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go</a:t>
                      </a:r>
                      <a:endParaRPr lang="en-GB" sz="1600" dirty="0">
                        <a:solidFill>
                          <a:srgbClr val="00206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I </a:t>
                      </a:r>
                      <a:r>
                        <a:rPr lang="es-MX" sz="1600" b="1" dirty="0" err="1">
                          <a:solidFill>
                            <a:srgbClr val="00B0F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went</a:t>
                      </a:r>
                      <a:r>
                        <a:rPr lang="es-MX" sz="1600" dirty="0">
                          <a:solidFill>
                            <a:srgbClr val="00B0F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</a:t>
                      </a:r>
                      <a:r>
                        <a:rPr lang="es-MX" sz="160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to Paris.</a:t>
                      </a:r>
                      <a:endParaRPr lang="en-GB" sz="1600" dirty="0">
                        <a:solidFill>
                          <a:srgbClr val="00206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2686">
                <a:tc>
                  <a:txBody>
                    <a:bodyPr/>
                    <a:lstStyle/>
                    <a:p>
                      <a:r>
                        <a:rPr lang="es-MX" sz="160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come</a:t>
                      </a:r>
                      <a:endParaRPr lang="en-GB" sz="1600" dirty="0">
                        <a:solidFill>
                          <a:srgbClr val="00206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I </a:t>
                      </a:r>
                      <a:r>
                        <a:rPr lang="es-MX" sz="1600" b="1" dirty="0" err="1">
                          <a:solidFill>
                            <a:srgbClr val="00B0F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came</a:t>
                      </a:r>
                      <a:r>
                        <a:rPr lang="es-MX" sz="1600" dirty="0">
                          <a:solidFill>
                            <a:srgbClr val="00B0F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</a:t>
                      </a:r>
                      <a:r>
                        <a:rPr lang="es-MX" sz="160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home late.</a:t>
                      </a:r>
                      <a:endParaRPr lang="en-GB" sz="1600" dirty="0">
                        <a:solidFill>
                          <a:srgbClr val="00206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2686">
                <a:tc>
                  <a:txBody>
                    <a:bodyPr/>
                    <a:lstStyle/>
                    <a:p>
                      <a:r>
                        <a:rPr lang="es-MX" sz="160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win</a:t>
                      </a:r>
                      <a:endParaRPr lang="en-GB" sz="1600" dirty="0">
                        <a:solidFill>
                          <a:srgbClr val="00206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I </a:t>
                      </a:r>
                      <a:r>
                        <a:rPr lang="es-MX" sz="1600" b="1" dirty="0">
                          <a:solidFill>
                            <a:srgbClr val="00B0F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won</a:t>
                      </a:r>
                      <a:r>
                        <a:rPr lang="es-MX" sz="1600" dirty="0">
                          <a:solidFill>
                            <a:srgbClr val="00B0F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</a:t>
                      </a:r>
                      <a:r>
                        <a:rPr lang="es-MX" sz="1600" dirty="0" err="1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the</a:t>
                      </a:r>
                      <a:r>
                        <a:rPr lang="es-MX" sz="160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</a:t>
                      </a:r>
                      <a:r>
                        <a:rPr lang="es-MX" sz="1600" dirty="0" err="1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competition</a:t>
                      </a:r>
                      <a:r>
                        <a:rPr lang="es-MX" sz="160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.</a:t>
                      </a:r>
                      <a:endParaRPr lang="en-GB" sz="1600" dirty="0">
                        <a:solidFill>
                          <a:srgbClr val="00206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2686">
                <a:tc>
                  <a:txBody>
                    <a:bodyPr/>
                    <a:lstStyle/>
                    <a:p>
                      <a:r>
                        <a:rPr lang="es-MX" sz="160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find</a:t>
                      </a:r>
                      <a:endParaRPr lang="en-GB" sz="1600" dirty="0">
                        <a:solidFill>
                          <a:srgbClr val="00206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I </a:t>
                      </a:r>
                      <a:r>
                        <a:rPr lang="es-MX" sz="1600" b="1" dirty="0" err="1">
                          <a:solidFill>
                            <a:srgbClr val="00B0F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found</a:t>
                      </a:r>
                      <a:r>
                        <a:rPr lang="es-MX" sz="1600" dirty="0">
                          <a:solidFill>
                            <a:srgbClr val="00B0F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</a:t>
                      </a:r>
                      <a:r>
                        <a:rPr lang="es-MX" sz="1600" dirty="0" err="1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some</a:t>
                      </a:r>
                      <a:r>
                        <a:rPr lang="es-MX" sz="160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</a:t>
                      </a:r>
                      <a:r>
                        <a:rPr lang="es-MX" sz="1600" dirty="0" err="1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money</a:t>
                      </a:r>
                      <a:r>
                        <a:rPr lang="es-MX" sz="160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.</a:t>
                      </a:r>
                      <a:endParaRPr lang="en-GB" sz="1600" dirty="0">
                        <a:solidFill>
                          <a:srgbClr val="00206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3" name="Pentagon 22"/>
          <p:cNvSpPr/>
          <p:nvPr/>
        </p:nvSpPr>
        <p:spPr>
          <a:xfrm>
            <a:off x="9335069" y="5316028"/>
            <a:ext cx="2303773" cy="905045"/>
          </a:xfrm>
          <a:prstGeom prst="homePlate">
            <a:avLst/>
          </a:prstGeom>
          <a:solidFill>
            <a:srgbClr val="00A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dirty="0">
                <a:latin typeface="Open Sans"/>
                <a:ea typeface="Open Sans"/>
                <a:cs typeface="Open Sans"/>
                <a:sym typeface="Open Sans"/>
              </a:rPr>
              <a:t>Negative and question forms…</a:t>
            </a:r>
          </a:p>
        </p:txBody>
      </p:sp>
      <p:sp>
        <p:nvSpPr>
          <p:cNvPr id="10" name="Google Shape;65;p15">
            <a:extLst>
              <a:ext uri="{FF2B5EF4-FFF2-40B4-BE49-F238E27FC236}">
                <a16:creationId xmlns:a16="http://schemas.microsoft.com/office/drawing/2014/main" id="{92681542-04CA-4F60-AE1B-AE9BBE153A6E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98396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6F9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 idx="4294967295"/>
          </p:nvPr>
        </p:nvSpPr>
        <p:spPr>
          <a:xfrm>
            <a:off x="450601" y="229387"/>
            <a:ext cx="10685972" cy="1312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SzPct val="25000"/>
              <a:buFont typeface="Rokkitt"/>
              <a:buNone/>
            </a:pPr>
            <a:r>
              <a:rPr lang="en-US" sz="4400" b="1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Negative and question forms</a:t>
            </a:r>
            <a:endParaRPr lang="en-US" sz="4400" i="0" u="none" strike="noStrike" cap="none" dirty="0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151" y="443286"/>
            <a:ext cx="1339344" cy="1339344"/>
          </a:xfrm>
          <a:prstGeom prst="rect">
            <a:avLst/>
          </a:prstGeom>
        </p:spPr>
      </p:pic>
      <p:sp>
        <p:nvSpPr>
          <p:cNvPr id="21" name="Rounded Rectangular Callout 20"/>
          <p:cNvSpPr/>
          <p:nvPr/>
        </p:nvSpPr>
        <p:spPr>
          <a:xfrm>
            <a:off x="8803644" y="2023825"/>
            <a:ext cx="3233681" cy="1169751"/>
          </a:xfrm>
          <a:prstGeom prst="wedgeRoundRectCallout">
            <a:avLst>
              <a:gd name="adj1" fmla="val -7225"/>
              <a:gd name="adj2" fmla="val -56595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Look at the examples in the tables and complete the patterns with the boxes below.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8556850"/>
              </p:ext>
            </p:extLst>
          </p:nvPr>
        </p:nvGraphicFramePr>
        <p:xfrm>
          <a:off x="450601" y="1112958"/>
          <a:ext cx="6687178" cy="1402080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6687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5837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negative</a:t>
                      </a:r>
                      <a:r>
                        <a:rPr lang="en-GB" sz="1600" baseline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 form</a:t>
                      </a:r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rgbClr val="00A7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686">
                <a:tc>
                  <a:txBody>
                    <a:bodyPr/>
                    <a:lstStyle/>
                    <a:p>
                      <a:r>
                        <a:rPr lang="en-US" sz="1600" b="1" baseline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I                       didn’t                          go              to            the party.</a:t>
                      </a:r>
                    </a:p>
                    <a:p>
                      <a:endParaRPr lang="en-US" sz="1600" b="1" baseline="0" dirty="0">
                        <a:solidFill>
                          <a:srgbClr val="00206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  <a:p>
                      <a:r>
                        <a:rPr lang="en-US" sz="1600" b="1" baseline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                  +                           +</a:t>
                      </a:r>
                    </a:p>
                    <a:p>
                      <a:endParaRPr lang="en-GB" sz="1600" b="1" dirty="0">
                        <a:solidFill>
                          <a:srgbClr val="00206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413311"/>
              </p:ext>
            </p:extLst>
          </p:nvPr>
        </p:nvGraphicFramePr>
        <p:xfrm>
          <a:off x="450601" y="2771054"/>
          <a:ext cx="6687178" cy="1889760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6687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5837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question</a:t>
                      </a:r>
                      <a:r>
                        <a:rPr lang="en-GB" sz="1600" baseline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 forms</a:t>
                      </a:r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rgbClr val="00A7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686">
                <a:tc>
                  <a:txBody>
                    <a:bodyPr/>
                    <a:lstStyle/>
                    <a:p>
                      <a:r>
                        <a:rPr lang="en-US" sz="1600" b="1" baseline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Where                        did                   you                         go?</a:t>
                      </a:r>
                    </a:p>
                    <a:p>
                      <a:r>
                        <a:rPr lang="en-US" sz="1600" b="1" baseline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                            </a:t>
                      </a:r>
                    </a:p>
                    <a:p>
                      <a:r>
                        <a:rPr lang="en-US" sz="1600" b="1" baseline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                         +                      +                           +                              ?</a:t>
                      </a:r>
                    </a:p>
                    <a:p>
                      <a:r>
                        <a:rPr lang="en-US" sz="1600" b="1" baseline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Did                    you                     go                      to the party?</a:t>
                      </a:r>
                    </a:p>
                    <a:p>
                      <a:endParaRPr lang="en-US" sz="1600" b="1" baseline="0" dirty="0">
                        <a:solidFill>
                          <a:srgbClr val="00206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  <a:p>
                      <a:r>
                        <a:rPr lang="en-US" sz="1600" b="1" baseline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                  +                       +                                ?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434721"/>
              </p:ext>
            </p:extLst>
          </p:nvPr>
        </p:nvGraphicFramePr>
        <p:xfrm>
          <a:off x="450601" y="4814966"/>
          <a:ext cx="6687178" cy="1402080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6687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5837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short answers</a:t>
                      </a:r>
                    </a:p>
                  </a:txBody>
                  <a:tcPr>
                    <a:solidFill>
                      <a:srgbClr val="00A7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686">
                <a:tc>
                  <a:txBody>
                    <a:bodyPr/>
                    <a:lstStyle/>
                    <a:p>
                      <a:r>
                        <a:rPr lang="en-US" sz="1600" b="1" baseline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Yes,                              I                              did. </a:t>
                      </a:r>
                    </a:p>
                    <a:p>
                      <a:endParaRPr lang="en-US" sz="1600" b="1" baseline="0" dirty="0">
                        <a:solidFill>
                          <a:srgbClr val="00206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  <a:p>
                      <a:r>
                        <a:rPr lang="en-US" sz="1600" b="1" baseline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                         +                          +</a:t>
                      </a:r>
                    </a:p>
                    <a:p>
                      <a:endParaRPr lang="en-US" sz="1600" b="1" baseline="0" dirty="0">
                        <a:solidFill>
                          <a:srgbClr val="00206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0601" y="1928289"/>
            <a:ext cx="1105244" cy="30777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subject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87302" y="4280014"/>
            <a:ext cx="1105244" cy="30777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subject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60192" y="1927138"/>
            <a:ext cx="1461518" cy="3080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          ?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39136" y="1927402"/>
            <a:ext cx="1461518" cy="30777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verb infinitive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891031" y="4125992"/>
            <a:ext cx="1461518" cy="3080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</a:rPr>
              <a:t>didn’t (did not)</a:t>
            </a:r>
            <a:endParaRPr lang="en-GB" b="1" i="1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50601" y="4280015"/>
            <a:ext cx="1105244" cy="30777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       ?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377032" y="4280013"/>
            <a:ext cx="1461518" cy="30777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verb infinitive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165862" y="3569062"/>
            <a:ext cx="1105244" cy="30777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        ?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723999" y="3575989"/>
            <a:ext cx="1105244" cy="30777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subject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430175" y="3561582"/>
            <a:ext cx="1352512" cy="30777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           ?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07801" y="3568798"/>
            <a:ext cx="1461518" cy="3080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question word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67512" y="5625198"/>
            <a:ext cx="1461518" cy="30777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</a:rPr>
              <a:t>Yes/No</a:t>
            </a:r>
            <a:r>
              <a:rPr lang="en-US" b="1" dirty="0">
                <a:solidFill>
                  <a:schemeClr val="bg1"/>
                </a:solidFill>
              </a:rPr>
              <a:t>,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271788" y="5625197"/>
            <a:ext cx="1105244" cy="30777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         ?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980782" y="5625196"/>
            <a:ext cx="1105244" cy="30777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</a:rPr>
              <a:t>did/didn’t</a:t>
            </a:r>
            <a:endParaRPr lang="en-GB" b="1" i="1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891031" y="5208229"/>
            <a:ext cx="1105244" cy="30777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</a:rPr>
              <a:t>Did</a:t>
            </a:r>
            <a:endParaRPr lang="en-GB" b="1" i="1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891031" y="3575989"/>
            <a:ext cx="1374397" cy="30777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verb infinitive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891031" y="4721836"/>
            <a:ext cx="1105244" cy="30777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</a:rPr>
              <a:t>did</a:t>
            </a:r>
            <a:endParaRPr lang="en-GB" b="1" i="1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891031" y="5779084"/>
            <a:ext cx="1105244" cy="30777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subject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9" name="Google Shape;65;p15">
            <a:extLst>
              <a:ext uri="{FF2B5EF4-FFF2-40B4-BE49-F238E27FC236}">
                <a16:creationId xmlns:a16="http://schemas.microsoft.com/office/drawing/2014/main" id="{DD580D31-C765-4755-903C-F2E5A6472CED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09908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03 0.00834 L -0.58463 -0.320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80" y="-1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0.00625 L -0.55078 -0.1685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87" y="-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9779E-6 1.61962E-6 L -0.29474 -0.0032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43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-4.44444E-6 L -0.69076 -0.1354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479" y="-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4 3.7037E-6 L -0.54388 -0.0224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18" y="-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3" grpId="0" animBg="1"/>
      <p:bldP spid="33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 idx="4294967295"/>
          </p:nvPr>
        </p:nvSpPr>
        <p:spPr>
          <a:xfrm>
            <a:off x="450601" y="229387"/>
            <a:ext cx="10685972" cy="1312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SzPct val="25000"/>
              <a:buFont typeface="Rokkitt"/>
              <a:buNone/>
            </a:pPr>
            <a:r>
              <a:rPr lang="en-US" sz="4400" b="1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Negative and question forms</a:t>
            </a:r>
            <a:endParaRPr lang="en-US" sz="4400" i="0" u="none" strike="noStrike" cap="none" dirty="0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291" y="2927240"/>
            <a:ext cx="1339344" cy="1339344"/>
          </a:xfrm>
          <a:prstGeom prst="rect">
            <a:avLst/>
          </a:prstGeom>
        </p:spPr>
      </p:pic>
      <p:sp>
        <p:nvSpPr>
          <p:cNvPr id="21" name="Rounded Rectangular Callout 20"/>
          <p:cNvSpPr/>
          <p:nvPr/>
        </p:nvSpPr>
        <p:spPr>
          <a:xfrm>
            <a:off x="7638520" y="1342262"/>
            <a:ext cx="4204024" cy="1169751"/>
          </a:xfrm>
          <a:prstGeom prst="wedgeRoundRectCallout">
            <a:avLst>
              <a:gd name="adj1" fmla="val -7874"/>
              <a:gd name="adj2" fmla="val 69411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We use the auxiliary verb </a:t>
            </a:r>
            <a:r>
              <a:rPr lang="en-US" sz="1600" i="1" dirty="0">
                <a:latin typeface="Open Sans" charset="0"/>
                <a:ea typeface="Open Sans" charset="0"/>
                <a:cs typeface="Open Sans" charset="0"/>
                <a:sym typeface="Open Sans"/>
              </a:rPr>
              <a:t>didn’t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 with </a:t>
            </a:r>
            <a:r>
              <a:rPr lang="en-US" sz="1600" i="1" dirty="0">
                <a:latin typeface="Open Sans" charset="0"/>
                <a:ea typeface="Open Sans" charset="0"/>
                <a:cs typeface="Open Sans" charset="0"/>
                <a:sym typeface="Open Sans"/>
              </a:rPr>
              <a:t>I, you, he/she/it, we, you 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(pl.), and </a:t>
            </a:r>
            <a:r>
              <a:rPr lang="en-US" sz="1600" i="1" dirty="0">
                <a:latin typeface="Open Sans" charset="0"/>
                <a:ea typeface="Open Sans" charset="0"/>
                <a:cs typeface="Open Sans" charset="0"/>
                <a:sym typeface="Open Sans"/>
              </a:rPr>
              <a:t>they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. It doesn’t change.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936603"/>
              </p:ext>
            </p:extLst>
          </p:nvPr>
        </p:nvGraphicFramePr>
        <p:xfrm>
          <a:off x="450601" y="1000889"/>
          <a:ext cx="6687178" cy="1402080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6687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5837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negative</a:t>
                      </a:r>
                      <a:r>
                        <a:rPr lang="en-GB" sz="1600" baseline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 form</a:t>
                      </a:r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rgbClr val="00A7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686">
                <a:tc>
                  <a:txBody>
                    <a:bodyPr/>
                    <a:lstStyle/>
                    <a:p>
                      <a:r>
                        <a:rPr lang="en-US" sz="1600" b="1" baseline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I                       didn’t                          go              to            the party.</a:t>
                      </a:r>
                    </a:p>
                    <a:p>
                      <a:endParaRPr lang="en-US" sz="1600" b="1" baseline="0" dirty="0">
                        <a:solidFill>
                          <a:srgbClr val="00206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  <a:p>
                      <a:r>
                        <a:rPr lang="en-US" sz="1600" b="1" baseline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                    +                              +</a:t>
                      </a:r>
                    </a:p>
                    <a:p>
                      <a:endParaRPr lang="en-GB" sz="1600" b="1" dirty="0">
                        <a:solidFill>
                          <a:srgbClr val="00206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690876"/>
              </p:ext>
            </p:extLst>
          </p:nvPr>
        </p:nvGraphicFramePr>
        <p:xfrm>
          <a:off x="463051" y="2497108"/>
          <a:ext cx="6687178" cy="2222242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6687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9209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question</a:t>
                      </a:r>
                      <a:r>
                        <a:rPr lang="en-GB" sz="1600" baseline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 forms</a:t>
                      </a:r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rgbClr val="00A7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3033">
                <a:tc>
                  <a:txBody>
                    <a:bodyPr/>
                    <a:lstStyle/>
                    <a:p>
                      <a:r>
                        <a:rPr lang="en-US" sz="1600" b="1" baseline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Where                        did                   you                         go?</a:t>
                      </a:r>
                    </a:p>
                    <a:p>
                      <a:r>
                        <a:rPr lang="en-US" sz="1600" b="1" baseline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                            </a:t>
                      </a:r>
                    </a:p>
                    <a:p>
                      <a:r>
                        <a:rPr lang="en-US" sz="1600" b="1" baseline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                            +                      +                           +                              ?</a:t>
                      </a:r>
                    </a:p>
                    <a:p>
                      <a:endParaRPr lang="en-US" sz="1600" b="1" baseline="0" dirty="0">
                        <a:solidFill>
                          <a:srgbClr val="00206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  <a:p>
                      <a:r>
                        <a:rPr lang="en-US" sz="1600" b="1" baseline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Did                  you                     go                      to the party?</a:t>
                      </a:r>
                    </a:p>
                    <a:p>
                      <a:endParaRPr lang="en-US" sz="1600" b="1" baseline="0" dirty="0">
                        <a:solidFill>
                          <a:srgbClr val="00206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  <a:p>
                      <a:r>
                        <a:rPr lang="en-US" sz="1600" b="1" baseline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                    +                       +                                ?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045780"/>
              </p:ext>
            </p:extLst>
          </p:nvPr>
        </p:nvGraphicFramePr>
        <p:xfrm>
          <a:off x="450601" y="4814966"/>
          <a:ext cx="6687178" cy="1402080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6687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5837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Short answers</a:t>
                      </a:r>
                    </a:p>
                  </a:txBody>
                  <a:tcPr>
                    <a:solidFill>
                      <a:srgbClr val="00A7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686">
                <a:tc>
                  <a:txBody>
                    <a:bodyPr/>
                    <a:lstStyle/>
                    <a:p>
                      <a:r>
                        <a:rPr lang="en-US" sz="1600" b="1" baseline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Yes,                              I                              did. </a:t>
                      </a:r>
                    </a:p>
                    <a:p>
                      <a:endParaRPr lang="en-US" sz="1600" b="1" baseline="0" dirty="0">
                        <a:solidFill>
                          <a:srgbClr val="00206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  <a:p>
                      <a:r>
                        <a:rPr lang="en-US" sz="1600" b="1" baseline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                           +                          +</a:t>
                      </a:r>
                    </a:p>
                    <a:p>
                      <a:endParaRPr lang="en-US" sz="1600" b="1" baseline="0" dirty="0">
                        <a:solidFill>
                          <a:srgbClr val="00206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12853" y="1816220"/>
            <a:ext cx="1105244" cy="30777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subject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86905" y="4342275"/>
            <a:ext cx="1105244" cy="30777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subject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22444" y="1815069"/>
            <a:ext cx="1461518" cy="3080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</a:rPr>
              <a:t>didn’t</a:t>
            </a:r>
            <a:endParaRPr lang="en-GB" b="1" i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01388" y="1815333"/>
            <a:ext cx="1461518" cy="30777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verb infinitive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5304" y="4342276"/>
            <a:ext cx="1105244" cy="30777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</a:rPr>
              <a:t>Did</a:t>
            </a:r>
            <a:endParaRPr lang="en-GB" b="1" i="1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476635" y="4342274"/>
            <a:ext cx="1461518" cy="30777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verb infinitive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178312" y="3295116"/>
            <a:ext cx="1105244" cy="30777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</a:rPr>
              <a:t>didn’t</a:t>
            </a:r>
            <a:endParaRPr lang="en-GB" b="1" i="1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736449" y="3302043"/>
            <a:ext cx="1105244" cy="30777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subject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318122" y="3300088"/>
            <a:ext cx="1461518" cy="30777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verb infinitive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20251" y="3294852"/>
            <a:ext cx="1461518" cy="3080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question word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17313" y="5625198"/>
            <a:ext cx="1461518" cy="30777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</a:rPr>
              <a:t>Yes/no,</a:t>
            </a:r>
            <a:endParaRPr lang="en-GB" b="1" i="1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321589" y="5625197"/>
            <a:ext cx="1105244" cy="30777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subject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030583" y="5625196"/>
            <a:ext cx="1105244" cy="30777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</a:rPr>
              <a:t>did/didn’t</a:t>
            </a:r>
            <a:endParaRPr lang="en-GB" b="1" i="1" dirty="0">
              <a:solidFill>
                <a:schemeClr val="bg1"/>
              </a:solidFill>
            </a:endParaRPr>
          </a:p>
        </p:txBody>
      </p:sp>
      <p:sp>
        <p:nvSpPr>
          <p:cNvPr id="31" name="Arc 30"/>
          <p:cNvSpPr/>
          <p:nvPr/>
        </p:nvSpPr>
        <p:spPr>
          <a:xfrm flipH="1">
            <a:off x="2404910" y="856942"/>
            <a:ext cx="6690904" cy="1209048"/>
          </a:xfrm>
          <a:prstGeom prst="arc">
            <a:avLst>
              <a:gd name="adj1" fmla="val 10902578"/>
              <a:gd name="adj2" fmla="val 21560409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ounded Rectangular Callout 33"/>
          <p:cNvSpPr/>
          <p:nvPr/>
        </p:nvSpPr>
        <p:spPr>
          <a:xfrm>
            <a:off x="7600346" y="4457340"/>
            <a:ext cx="4204024" cy="1169751"/>
          </a:xfrm>
          <a:prstGeom prst="wedgeRoundRectCallout">
            <a:avLst>
              <a:gd name="adj1" fmla="val -10146"/>
              <a:gd name="adj2" fmla="val -78763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We use short answers after closed questions (</a:t>
            </a:r>
            <a:r>
              <a:rPr lang="en-US" sz="1600" i="1" dirty="0">
                <a:latin typeface="Open Sans" charset="0"/>
                <a:ea typeface="Open Sans" charset="0"/>
                <a:cs typeface="Open Sans" charset="0"/>
                <a:sym typeface="Open Sans"/>
              </a:rPr>
              <a:t>yes/no 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questions) like this one.</a:t>
            </a:r>
          </a:p>
        </p:txBody>
      </p:sp>
      <p:sp>
        <p:nvSpPr>
          <p:cNvPr id="35" name="Arc 34"/>
          <p:cNvSpPr/>
          <p:nvPr/>
        </p:nvSpPr>
        <p:spPr>
          <a:xfrm rot="1159637" flipH="1">
            <a:off x="5418404" y="4705397"/>
            <a:ext cx="6690904" cy="1209048"/>
          </a:xfrm>
          <a:prstGeom prst="arc">
            <a:avLst>
              <a:gd name="adj1" fmla="val 19199261"/>
              <a:gd name="adj2" fmla="val 21123353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Pentagon 48"/>
          <p:cNvSpPr/>
          <p:nvPr/>
        </p:nvSpPr>
        <p:spPr>
          <a:xfrm>
            <a:off x="9430693" y="5700750"/>
            <a:ext cx="2303773" cy="905045"/>
          </a:xfrm>
          <a:prstGeom prst="homePlate">
            <a:avLst/>
          </a:prstGeom>
          <a:solidFill>
            <a:srgbClr val="00A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dirty="0">
                <a:latin typeface="Open Sans"/>
                <a:ea typeface="Open Sans"/>
                <a:cs typeface="Open Sans"/>
                <a:sym typeface="Open Sans"/>
              </a:rPr>
              <a:t>Let’s </a:t>
            </a:r>
            <a:r>
              <a:rPr lang="en-US" sz="1600" dirty="0" err="1">
                <a:latin typeface="Open Sans"/>
                <a:ea typeface="Open Sans"/>
                <a:cs typeface="Open Sans"/>
                <a:sym typeface="Open Sans"/>
              </a:rPr>
              <a:t>practise</a:t>
            </a:r>
            <a:r>
              <a:rPr lang="en-US" sz="1600" dirty="0">
                <a:latin typeface="Open Sans"/>
                <a:ea typeface="Open Sans"/>
                <a:cs typeface="Open Sans"/>
                <a:sym typeface="Open Sans"/>
              </a:rPr>
              <a:t>!</a:t>
            </a:r>
          </a:p>
        </p:txBody>
      </p:sp>
      <p:sp>
        <p:nvSpPr>
          <p:cNvPr id="29" name="Google Shape;65;p15">
            <a:extLst>
              <a:ext uri="{FF2B5EF4-FFF2-40B4-BE49-F238E27FC236}">
                <a16:creationId xmlns:a16="http://schemas.microsoft.com/office/drawing/2014/main" id="{5C4FBC08-35A3-4BF5-8DCB-D5667EA1EC9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84955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1" grpId="0" animBg="1"/>
      <p:bldP spid="34" grpId="0" animBg="1"/>
      <p:bldP spid="35" grpId="0" animBg="1"/>
      <p:bldP spid="4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/>
          <p:nvPr/>
        </p:nvSpPr>
        <p:spPr>
          <a:xfrm>
            <a:off x="819783" y="4201121"/>
            <a:ext cx="10058400" cy="480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Font typeface="Noto Sans Symbols"/>
              <a:buNone/>
            </a:pPr>
            <a:endParaRPr sz="1600" i="1" dirty="0">
              <a:solidFill>
                <a:srgbClr val="99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4982" y="1277352"/>
            <a:ext cx="1142996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dirty="0"/>
          </a:p>
          <a:p>
            <a:pPr marL="342900" indent="-342900">
              <a:buAutoNum type="arabicPeriod"/>
            </a:pPr>
            <a:r>
              <a:rPr lang="en-GB" sz="1600" dirty="0"/>
              <a:t>I never……………………………(want) to live in a big city, but I……………………..(move) to New York last year!</a:t>
            </a:r>
          </a:p>
          <a:p>
            <a:pPr marL="342900" indent="-342900">
              <a:buAutoNum type="arabicPeriod"/>
            </a:pPr>
            <a:endParaRPr lang="en-US" sz="1600" dirty="0"/>
          </a:p>
          <a:p>
            <a:pPr marL="342900" indent="-342900">
              <a:buAutoNum type="arabicPeriod"/>
            </a:pPr>
            <a:endParaRPr lang="en-US" sz="1600" dirty="0"/>
          </a:p>
          <a:p>
            <a:pPr marL="342900" indent="-342900">
              <a:buAutoNum type="arabicPeriod"/>
            </a:pPr>
            <a:r>
              <a:rPr lang="en-US" sz="1600" dirty="0"/>
              <a:t>When……………………………(Sophie/go) on holiday? I……………………….(not see) her before </a:t>
            </a:r>
          </a:p>
          <a:p>
            <a:endParaRPr lang="en-US" sz="1600" dirty="0"/>
          </a:p>
          <a:p>
            <a:r>
              <a:rPr lang="en-US" sz="1600" dirty="0"/>
              <a:t>      she………………………..(leave).</a:t>
            </a:r>
          </a:p>
          <a:p>
            <a:endParaRPr lang="en-US" sz="1600" dirty="0"/>
          </a:p>
          <a:p>
            <a:endParaRPr lang="en-US" sz="1600" dirty="0"/>
          </a:p>
          <a:p>
            <a:pPr marL="342900" indent="-342900">
              <a:buAutoNum type="arabicPeriod" startAt="3"/>
            </a:pPr>
            <a:r>
              <a:rPr lang="en-US" sz="1600" dirty="0"/>
              <a:t>Laura………………………(be) hungry, so she……………………….(go) to a café and………………….(eat) a sandwich.</a:t>
            </a:r>
          </a:p>
          <a:p>
            <a:pPr marL="342900" indent="-342900">
              <a:buAutoNum type="arabicPeriod" startAt="3"/>
            </a:pPr>
            <a:endParaRPr lang="en-US" sz="1600" dirty="0"/>
          </a:p>
          <a:p>
            <a:pPr marL="342900" indent="-342900">
              <a:buAutoNum type="arabicPeriod" startAt="3"/>
            </a:pPr>
            <a:endParaRPr lang="en-US" sz="1600" dirty="0"/>
          </a:p>
          <a:p>
            <a:pPr marL="342900" indent="-342900">
              <a:buAutoNum type="arabicPeriod" startAt="3"/>
            </a:pPr>
            <a:r>
              <a:rPr lang="en-US" sz="1600" dirty="0"/>
              <a:t> A</a:t>
            </a:r>
            <a:r>
              <a:rPr lang="es-MX" sz="1600" dirty="0"/>
              <a:t>. ……………..……(</a:t>
            </a:r>
            <a:r>
              <a:rPr lang="en-US" sz="1600" dirty="0"/>
              <a:t>you/speak) to your sister about your mum’s birthday party? B. No. She……….…(not be) at home </a:t>
            </a:r>
          </a:p>
          <a:p>
            <a:r>
              <a:rPr lang="en-US" sz="1600" dirty="0"/>
              <a:t>      </a:t>
            </a:r>
          </a:p>
          <a:p>
            <a:r>
              <a:rPr lang="en-US" sz="1600" dirty="0"/>
              <a:t>      when I………………….(call).</a:t>
            </a:r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5.   Chris and Glen……………………(not buy) anything, but I…………………….(buy) some new shoes.</a:t>
            </a:r>
          </a:p>
          <a:p>
            <a:endParaRPr lang="en-US" sz="1600" dirty="0"/>
          </a:p>
          <a:p>
            <a:pPr marL="342900" indent="-342900">
              <a:buAutoNum type="arabicPeriod"/>
            </a:pPr>
            <a:endParaRPr lang="en-GB" sz="1600" dirty="0"/>
          </a:p>
        </p:txBody>
      </p:sp>
      <p:sp>
        <p:nvSpPr>
          <p:cNvPr id="29" name="Shape 81"/>
          <p:cNvSpPr txBox="1">
            <a:spLocks/>
          </p:cNvSpPr>
          <p:nvPr/>
        </p:nvSpPr>
        <p:spPr>
          <a:xfrm>
            <a:off x="450601" y="229388"/>
            <a:ext cx="6749127" cy="79816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9pPr>
          </a:lstStyle>
          <a:p>
            <a:pPr>
              <a:lnSpc>
                <a:spcPct val="90000"/>
              </a:lnSpc>
              <a:buSzPct val="25000"/>
              <a:buFont typeface="Rokkitt"/>
              <a:buNone/>
            </a:pPr>
            <a:r>
              <a:rPr lang="en-US" sz="4400" b="1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Practice activities</a:t>
            </a:r>
            <a:endParaRPr lang="en-US" sz="4400" dirty="0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" name="Shape 82"/>
          <p:cNvSpPr txBox="1">
            <a:spLocks/>
          </p:cNvSpPr>
          <p:nvPr/>
        </p:nvSpPr>
        <p:spPr>
          <a:xfrm>
            <a:off x="464551" y="905812"/>
            <a:ext cx="11480401" cy="4141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90000"/>
              </a:lnSpc>
              <a:spcAft>
                <a:spcPts val="0"/>
              </a:spcAft>
              <a:buClr>
                <a:srgbClr val="9E3611"/>
              </a:buClr>
              <a:buSzPct val="25000"/>
              <a:buNone/>
            </a:pPr>
            <a:r>
              <a:rPr lang="en-US" sz="2000" b="1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Complete the gaps in the past simple.</a:t>
            </a:r>
          </a:p>
          <a:p>
            <a:pPr lvl="0"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25000"/>
              <a:buNone/>
            </a:pPr>
            <a:endParaRPr lang="en-US" sz="2000" b="1" i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79419" y="1400513"/>
            <a:ext cx="8915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>
                <a:solidFill>
                  <a:srgbClr val="00B0F0"/>
                </a:solidFill>
              </a:rPr>
              <a:t>wanted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753932" y="1400513"/>
            <a:ext cx="8451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>
                <a:solidFill>
                  <a:srgbClr val="00B0F0"/>
                </a:solidFill>
              </a:rPr>
              <a:t>moved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965842" y="2143482"/>
            <a:ext cx="15408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>
                <a:solidFill>
                  <a:srgbClr val="00B0F0"/>
                </a:solidFill>
              </a:rPr>
              <a:t>did Sophie go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84993" y="2137903"/>
            <a:ext cx="11432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>
                <a:solidFill>
                  <a:srgbClr val="00B0F0"/>
                </a:solidFill>
              </a:rPr>
              <a:t>didn’t see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932396" y="2631540"/>
            <a:ext cx="4940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>
                <a:solidFill>
                  <a:srgbClr val="00B0F0"/>
                </a:solidFill>
              </a:rPr>
              <a:t>left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898330" y="3374509"/>
            <a:ext cx="5725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>
                <a:solidFill>
                  <a:srgbClr val="00B0F0"/>
                </a:solidFill>
              </a:rPr>
              <a:t>was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577223" y="3370232"/>
            <a:ext cx="6527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>
                <a:solidFill>
                  <a:srgbClr val="00B0F0"/>
                </a:solidFill>
              </a:rPr>
              <a:t>went</a:t>
            </a:r>
          </a:p>
        </p:txBody>
      </p:sp>
      <p:sp>
        <p:nvSpPr>
          <p:cNvPr id="37" name="Rectangle 36"/>
          <p:cNvSpPr/>
          <p:nvPr/>
        </p:nvSpPr>
        <p:spPr>
          <a:xfrm>
            <a:off x="9018465" y="3370232"/>
            <a:ext cx="4812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>
                <a:solidFill>
                  <a:srgbClr val="00B0F0"/>
                </a:solidFill>
              </a:rPr>
              <a:t>ate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61775" y="4114306"/>
            <a:ext cx="16321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>
                <a:solidFill>
                  <a:srgbClr val="00B0F0"/>
                </a:solidFill>
              </a:rPr>
              <a:t>Did you speak</a:t>
            </a:r>
          </a:p>
        </p:txBody>
      </p:sp>
      <p:sp>
        <p:nvSpPr>
          <p:cNvPr id="39" name="Rectangle 38"/>
          <p:cNvSpPr/>
          <p:nvPr/>
        </p:nvSpPr>
        <p:spPr>
          <a:xfrm>
            <a:off x="9216014" y="4135782"/>
            <a:ext cx="8242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>
                <a:solidFill>
                  <a:srgbClr val="00B0F0"/>
                </a:solidFill>
              </a:rPr>
              <a:t>wasn’t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773699" y="4612607"/>
            <a:ext cx="7665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>
                <a:solidFill>
                  <a:srgbClr val="00B0F0"/>
                </a:solidFill>
              </a:rPr>
              <a:t>called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470923" y="5317294"/>
            <a:ext cx="11657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>
                <a:solidFill>
                  <a:srgbClr val="00B0F0"/>
                </a:solidFill>
              </a:rPr>
              <a:t>didn’t buy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276564" y="5357586"/>
            <a:ext cx="8787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>
                <a:solidFill>
                  <a:srgbClr val="00B0F0"/>
                </a:solidFill>
              </a:rPr>
              <a:t>bought</a:t>
            </a:r>
          </a:p>
        </p:txBody>
      </p:sp>
      <p:sp>
        <p:nvSpPr>
          <p:cNvPr id="21" name="Google Shape;65;p15">
            <a:extLst>
              <a:ext uri="{FF2B5EF4-FFF2-40B4-BE49-F238E27FC236}">
                <a16:creationId xmlns:a16="http://schemas.microsoft.com/office/drawing/2014/main" id="{6D9DD574-4D11-4107-99C0-7C908994A54C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 idx="4294967295"/>
          </p:nvPr>
        </p:nvSpPr>
        <p:spPr>
          <a:xfrm>
            <a:off x="684838" y="766348"/>
            <a:ext cx="10058399" cy="16093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SzPct val="25000"/>
              <a:buFont typeface="Rokkitt"/>
              <a:buNone/>
            </a:pPr>
            <a:r>
              <a:rPr lang="en-US" sz="44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The past simple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body" idx="4294967295"/>
          </p:nvPr>
        </p:nvSpPr>
        <p:spPr>
          <a:xfrm>
            <a:off x="684838" y="2247810"/>
            <a:ext cx="10058400" cy="2270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E3611"/>
              </a:buClr>
              <a:buSzPct val="25000"/>
              <a:buFont typeface="Noto Sans Symbols"/>
              <a:buNone/>
            </a:pPr>
            <a:r>
              <a:rPr lang="en-US" sz="2000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Let’s look at:</a:t>
            </a:r>
          </a:p>
          <a:p>
            <a:pPr marL="457200" marR="0" lvl="0" indent="-4572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4587"/>
              </a:buClr>
              <a:buSzPct val="85000"/>
              <a:buFont typeface="Open Sans"/>
              <a:buAutoNum type="arabicPeriod"/>
            </a:pPr>
            <a:r>
              <a:rPr lang="en-US" sz="20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When we use the past simple.</a:t>
            </a:r>
            <a:endParaRPr lang="en-US" sz="2000" i="0" u="none" strike="noStrike" cap="none" dirty="0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4587"/>
              </a:buClr>
              <a:buSzPct val="85000"/>
              <a:buFont typeface="Open Sans"/>
              <a:buAutoNum type="arabicPeriod"/>
            </a:pPr>
            <a:r>
              <a:rPr lang="en-US" sz="20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The verb </a:t>
            </a:r>
            <a:r>
              <a:rPr lang="en-US" sz="2000" i="1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to be</a:t>
            </a:r>
            <a:r>
              <a:rPr lang="en-US" sz="20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 in the past simple.</a:t>
            </a:r>
          </a:p>
          <a:p>
            <a:pPr marL="457200" marR="0" lvl="0" indent="-4572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4587"/>
              </a:buClr>
              <a:buSzPct val="85000"/>
              <a:buFont typeface="Open Sans"/>
              <a:buAutoNum type="arabicPeriod"/>
            </a:pPr>
            <a:r>
              <a:rPr lang="en-US" sz="2000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Regular verbs in the past simple.</a:t>
            </a:r>
          </a:p>
          <a:p>
            <a:pPr marL="457200" marR="0" lvl="0" indent="-4572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4587"/>
              </a:buClr>
              <a:buSzPct val="85000"/>
              <a:buFont typeface="Open Sans"/>
              <a:buAutoNum type="arabicPeriod"/>
            </a:pPr>
            <a:r>
              <a:rPr lang="en-US" sz="20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Irregular verbs in the past simple.</a:t>
            </a:r>
          </a:p>
          <a:p>
            <a:pPr marL="457200" marR="0" lvl="0" indent="-4572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4587"/>
              </a:buClr>
              <a:buSzPct val="85000"/>
              <a:buFont typeface="Open Sans"/>
              <a:buAutoNum type="arabicPeriod"/>
            </a:pPr>
            <a:r>
              <a:rPr lang="en-US" sz="2000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Negative, question and short answer forms in the past simple.</a:t>
            </a:r>
          </a:p>
          <a:p>
            <a:pPr marL="457200" marR="0" lvl="0" indent="-457200" algn="l" rtl="0"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Noto Sans Symbols"/>
              <a:buNone/>
            </a:pPr>
            <a:endParaRPr sz="2000" i="0" u="none" strike="noStrike" cap="none" dirty="0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8903368" y="5226518"/>
            <a:ext cx="2791327" cy="1117385"/>
          </a:xfrm>
          <a:prstGeom prst="homePlate">
            <a:avLst/>
          </a:prstGeom>
          <a:solidFill>
            <a:srgbClr val="00A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dirty="0">
                <a:latin typeface="Open Sans"/>
                <a:ea typeface="Open Sans"/>
                <a:cs typeface="Open Sans"/>
                <a:sym typeface="Open Sans"/>
              </a:rPr>
              <a:t>When do we use it?</a:t>
            </a:r>
          </a:p>
        </p:txBody>
      </p:sp>
      <p:sp>
        <p:nvSpPr>
          <p:cNvPr id="7" name="Google Shape;65;p15">
            <a:extLst>
              <a:ext uri="{FF2B5EF4-FFF2-40B4-BE49-F238E27FC236}">
                <a16:creationId xmlns:a16="http://schemas.microsoft.com/office/drawing/2014/main" id="{B0DDEB68-AC4E-4C62-AAFC-4BFF7917D32E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uiExpand="1" build="p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6F9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 idx="4294967295"/>
          </p:nvPr>
        </p:nvSpPr>
        <p:spPr>
          <a:xfrm>
            <a:off x="450601" y="229387"/>
            <a:ext cx="10685972" cy="1312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SzPct val="25000"/>
              <a:buFont typeface="Rokkitt"/>
              <a:buNone/>
            </a:pPr>
            <a:r>
              <a:rPr lang="en-US" sz="4400" b="1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Function: </a:t>
            </a:r>
            <a:r>
              <a:rPr lang="en-US" sz="4400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When do</a:t>
            </a:r>
            <a:r>
              <a:rPr lang="en-US" sz="44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400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we use </a:t>
            </a:r>
            <a:r>
              <a:rPr lang="en-US" sz="44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it</a:t>
            </a:r>
            <a:r>
              <a:rPr lang="en-US" sz="4400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?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229" y="1112958"/>
            <a:ext cx="1239894" cy="1239894"/>
          </a:xfrm>
          <a:prstGeom prst="rect">
            <a:avLst/>
          </a:prstGeom>
        </p:spPr>
      </p:pic>
      <p:sp>
        <p:nvSpPr>
          <p:cNvPr id="19" name="Rounded Rectangular Callout 18"/>
          <p:cNvSpPr/>
          <p:nvPr/>
        </p:nvSpPr>
        <p:spPr>
          <a:xfrm>
            <a:off x="3561966" y="982640"/>
            <a:ext cx="4312792" cy="1433014"/>
          </a:xfrm>
          <a:prstGeom prst="wedgeRoundRectCallout">
            <a:avLst>
              <a:gd name="adj1" fmla="val -59871"/>
              <a:gd name="adj2" fmla="val -5342"/>
              <a:gd name="adj3" fmla="val 16667"/>
            </a:avLst>
          </a:prstGeom>
          <a:solidFill>
            <a:srgbClr val="ED6F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Last year, I travelled to Paris because I wanted to visit the Eiffel Tower. I really liked it, but it was very busy and there were many people.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010" y="3908127"/>
            <a:ext cx="1239894" cy="1239894"/>
          </a:xfrm>
          <a:prstGeom prst="rect">
            <a:avLst/>
          </a:prstGeom>
        </p:spPr>
      </p:pic>
      <p:sp>
        <p:nvSpPr>
          <p:cNvPr id="22" name="Rounded Rectangular Callout 21"/>
          <p:cNvSpPr/>
          <p:nvPr/>
        </p:nvSpPr>
        <p:spPr>
          <a:xfrm>
            <a:off x="6602936" y="4553641"/>
            <a:ext cx="3520645" cy="797021"/>
          </a:xfrm>
          <a:prstGeom prst="wedgeRoundRectCallout">
            <a:avLst>
              <a:gd name="adj1" fmla="val -57569"/>
              <a:gd name="adj2" fmla="val -24892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Is the girl talking about the present or the past?</a:t>
            </a:r>
          </a:p>
        </p:txBody>
      </p:sp>
      <p:sp>
        <p:nvSpPr>
          <p:cNvPr id="24" name="Rounded Rectangular Callout 23"/>
          <p:cNvSpPr/>
          <p:nvPr/>
        </p:nvSpPr>
        <p:spPr>
          <a:xfrm>
            <a:off x="5675591" y="2763380"/>
            <a:ext cx="3520645" cy="797021"/>
          </a:xfrm>
          <a:prstGeom prst="wedgeRoundRectCallout">
            <a:avLst>
              <a:gd name="adj1" fmla="val -37024"/>
              <a:gd name="adj2" fmla="val 79561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She mentions a time in the past. What is it? </a:t>
            </a:r>
          </a:p>
        </p:txBody>
      </p:sp>
      <p:sp>
        <p:nvSpPr>
          <p:cNvPr id="25" name="Rounded Rectangular Callout 24"/>
          <p:cNvSpPr/>
          <p:nvPr/>
        </p:nvSpPr>
        <p:spPr>
          <a:xfrm>
            <a:off x="869019" y="4173416"/>
            <a:ext cx="3520645" cy="797021"/>
          </a:xfrm>
          <a:prstGeom prst="wedgeRoundRectCallout">
            <a:avLst>
              <a:gd name="adj1" fmla="val 57562"/>
              <a:gd name="adj2" fmla="val 11067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Does this time period have any relation to the present or is it finished/completed?</a:t>
            </a:r>
          </a:p>
        </p:txBody>
      </p:sp>
      <p:sp>
        <p:nvSpPr>
          <p:cNvPr id="27" name="Shape 87"/>
          <p:cNvSpPr/>
          <p:nvPr/>
        </p:nvSpPr>
        <p:spPr>
          <a:xfrm>
            <a:off x="9413257" y="3255673"/>
            <a:ext cx="2210711" cy="1373992"/>
          </a:xfrm>
          <a:prstGeom prst="cloudCallout">
            <a:avLst>
              <a:gd name="adj1" fmla="val -49137"/>
              <a:gd name="adj2" fmla="val 46260"/>
            </a:avLst>
          </a:prstGeom>
          <a:solidFill>
            <a:schemeClr val="bg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R="0" lvl="0" algn="ctr" rtl="0">
              <a:spcBef>
                <a:spcPts val="0"/>
              </a:spcBef>
              <a:buSzPct val="25000"/>
            </a:pPr>
            <a:r>
              <a:rPr lang="en-US" sz="1600" i="1" u="none" strike="noStrike" cap="none" dirty="0">
                <a:solidFill>
                  <a:srgbClr val="C9D522"/>
                </a:solidFill>
                <a:latin typeface="Open Sans"/>
                <a:ea typeface="Open Sans"/>
                <a:cs typeface="Open Sans"/>
                <a:sym typeface="Open Sans"/>
              </a:rPr>
              <a:t>The past.</a:t>
            </a:r>
            <a:endParaRPr lang="en-US" sz="1600" i="1" u="none" strike="noStrike" cap="none" dirty="0">
              <a:solidFill>
                <a:srgbClr val="F49C4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" name="Shape 87"/>
          <p:cNvSpPr/>
          <p:nvPr/>
        </p:nvSpPr>
        <p:spPr>
          <a:xfrm>
            <a:off x="8925862" y="1463746"/>
            <a:ext cx="2210711" cy="1373992"/>
          </a:xfrm>
          <a:prstGeom prst="cloudCallout">
            <a:avLst>
              <a:gd name="adj1" fmla="val -49137"/>
              <a:gd name="adj2" fmla="val 46260"/>
            </a:avLst>
          </a:prstGeom>
          <a:solidFill>
            <a:schemeClr val="bg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R="0" lvl="0" algn="ctr" rtl="0">
              <a:spcBef>
                <a:spcPts val="0"/>
              </a:spcBef>
              <a:buSzPct val="25000"/>
            </a:pPr>
            <a:r>
              <a:rPr lang="en-US" sz="1600" i="1" u="none" strike="noStrike" cap="none" dirty="0">
                <a:solidFill>
                  <a:srgbClr val="C9D522"/>
                </a:solidFill>
                <a:latin typeface="Open Sans"/>
                <a:ea typeface="Open Sans"/>
                <a:cs typeface="Open Sans"/>
                <a:sym typeface="Open Sans"/>
              </a:rPr>
              <a:t>Last year.</a:t>
            </a:r>
            <a:endParaRPr lang="en-US" sz="1600" i="1" u="none" strike="noStrike" cap="none" dirty="0">
              <a:solidFill>
                <a:srgbClr val="F49C4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" name="Rounded Rectangular Callout 30"/>
          <p:cNvSpPr/>
          <p:nvPr/>
        </p:nvSpPr>
        <p:spPr>
          <a:xfrm>
            <a:off x="2647666" y="2531252"/>
            <a:ext cx="2320344" cy="1029150"/>
          </a:xfrm>
          <a:prstGeom prst="wedgeRoundRectCallout">
            <a:avLst>
              <a:gd name="adj1" fmla="val 48647"/>
              <a:gd name="adj2" fmla="val 72712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Did all the events and feelings she mentions happen at this time?</a:t>
            </a:r>
          </a:p>
        </p:txBody>
      </p:sp>
      <p:sp>
        <p:nvSpPr>
          <p:cNvPr id="36" name="Shape 87"/>
          <p:cNvSpPr/>
          <p:nvPr/>
        </p:nvSpPr>
        <p:spPr>
          <a:xfrm>
            <a:off x="276424" y="2568677"/>
            <a:ext cx="2210711" cy="1373992"/>
          </a:xfrm>
          <a:prstGeom prst="cloudCallout">
            <a:avLst>
              <a:gd name="adj1" fmla="val 58281"/>
              <a:gd name="adj2" fmla="val -29230"/>
            </a:avLst>
          </a:prstGeom>
          <a:solidFill>
            <a:schemeClr val="bg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R="0" lvl="0" algn="ctr" rtl="0">
              <a:spcBef>
                <a:spcPts val="0"/>
              </a:spcBef>
              <a:buSzPct val="25000"/>
            </a:pPr>
            <a:r>
              <a:rPr lang="en-US" sz="1600" i="1" u="none" strike="noStrike" cap="none" dirty="0">
                <a:solidFill>
                  <a:srgbClr val="C9D522"/>
                </a:solidFill>
                <a:latin typeface="Open Sans"/>
                <a:ea typeface="Open Sans"/>
                <a:cs typeface="Open Sans"/>
                <a:sym typeface="Open Sans"/>
              </a:rPr>
              <a:t>Yes.</a:t>
            </a:r>
            <a:endParaRPr lang="en-US" sz="1600" i="1" u="none" strike="noStrike" cap="none" dirty="0">
              <a:solidFill>
                <a:srgbClr val="F49C4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" name="Shape 87"/>
          <p:cNvSpPr/>
          <p:nvPr/>
        </p:nvSpPr>
        <p:spPr>
          <a:xfrm>
            <a:off x="668740" y="5018073"/>
            <a:ext cx="3732499" cy="1373992"/>
          </a:xfrm>
          <a:prstGeom prst="cloudCallout">
            <a:avLst>
              <a:gd name="adj1" fmla="val 25562"/>
              <a:gd name="adj2" fmla="val -63995"/>
            </a:avLst>
          </a:prstGeom>
          <a:solidFill>
            <a:schemeClr val="bg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R="0" lvl="0" algn="ctr" rtl="0">
              <a:spcBef>
                <a:spcPts val="0"/>
              </a:spcBef>
              <a:buSzPct val="25000"/>
            </a:pPr>
            <a:r>
              <a:rPr lang="en-US" sz="1600" i="1" u="none" strike="noStrike" cap="none" dirty="0">
                <a:solidFill>
                  <a:srgbClr val="C9D522"/>
                </a:solidFill>
                <a:latin typeface="Open Sans"/>
                <a:ea typeface="Open Sans"/>
                <a:cs typeface="Open Sans"/>
                <a:sym typeface="Open Sans"/>
              </a:rPr>
              <a:t>No. The time period (last year) and the events are finished/completed.</a:t>
            </a:r>
            <a:endParaRPr lang="en-US" sz="1600" i="1" u="none" strike="noStrike" cap="none" dirty="0">
              <a:solidFill>
                <a:srgbClr val="F49C4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" name="Google Shape;65;p15">
            <a:extLst>
              <a:ext uri="{FF2B5EF4-FFF2-40B4-BE49-F238E27FC236}">
                <a16:creationId xmlns:a16="http://schemas.microsoft.com/office/drawing/2014/main" id="{26D9A2ED-D857-48C3-8B3A-E279DA9187A1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5" grpId="0" animBg="1"/>
      <p:bldP spid="27" grpId="0" animBg="1"/>
      <p:bldP spid="29" grpId="0" animBg="1"/>
      <p:bldP spid="31" grpId="0" animBg="1"/>
      <p:bldP spid="36" grpId="0" animBg="1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 idx="4294967295"/>
          </p:nvPr>
        </p:nvSpPr>
        <p:spPr>
          <a:xfrm>
            <a:off x="450601" y="229387"/>
            <a:ext cx="10685972" cy="1312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SzPct val="25000"/>
              <a:buFont typeface="Rokkitt"/>
              <a:buNone/>
            </a:pPr>
            <a:r>
              <a:rPr lang="en-US" sz="4400" b="1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Function: </a:t>
            </a:r>
            <a:r>
              <a:rPr lang="en-US" sz="4400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When do</a:t>
            </a:r>
            <a:r>
              <a:rPr lang="en-US" sz="44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400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we use </a:t>
            </a:r>
            <a:r>
              <a:rPr lang="en-US" sz="44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it</a:t>
            </a:r>
            <a:r>
              <a:rPr lang="en-US" sz="4400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?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705965" y="1729827"/>
            <a:ext cx="4822638" cy="716507"/>
          </a:xfrm>
          <a:prstGeom prst="wedgeRoundRectCallout">
            <a:avLst>
              <a:gd name="adj1" fmla="val -55304"/>
              <a:gd name="adj2" fmla="val -23994"/>
              <a:gd name="adj3" fmla="val 16667"/>
            </a:avLst>
          </a:prstGeom>
          <a:solidFill>
            <a:srgbClr val="ED6F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Last year, I travelled to Paris.</a:t>
            </a:r>
          </a:p>
        </p:txBody>
      </p:sp>
      <p:sp>
        <p:nvSpPr>
          <p:cNvPr id="15" name="Shape 82"/>
          <p:cNvSpPr txBox="1">
            <a:spLocks/>
          </p:cNvSpPr>
          <p:nvPr/>
        </p:nvSpPr>
        <p:spPr>
          <a:xfrm>
            <a:off x="450601" y="1134285"/>
            <a:ext cx="10491773" cy="407151"/>
          </a:xfrm>
          <a:prstGeom prst="rect">
            <a:avLst/>
          </a:prstGeom>
          <a:noFill/>
          <a:ln>
            <a:noFill/>
          </a:ln>
          <a:effectLst/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rgbClr val="9E3611"/>
              </a:buClr>
              <a:buSzPct val="25000"/>
              <a:buNone/>
            </a:pPr>
            <a:r>
              <a:rPr lang="en-US" b="1" dirty="0">
                <a:solidFill>
                  <a:srgbClr val="1C4587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1. To talk about completed or finished actions in the past.</a:t>
            </a:r>
          </a:p>
        </p:txBody>
      </p:sp>
      <p:sp>
        <p:nvSpPr>
          <p:cNvPr id="16" name="Shape 82"/>
          <p:cNvSpPr txBox="1">
            <a:spLocks/>
          </p:cNvSpPr>
          <p:nvPr/>
        </p:nvSpPr>
        <p:spPr>
          <a:xfrm>
            <a:off x="450601" y="2781018"/>
            <a:ext cx="10491773" cy="407151"/>
          </a:xfrm>
          <a:prstGeom prst="rect">
            <a:avLst/>
          </a:prstGeom>
          <a:noFill/>
          <a:ln>
            <a:noFill/>
          </a:ln>
          <a:effectLst/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rgbClr val="9E3611"/>
              </a:buClr>
              <a:buSzPct val="25000"/>
              <a:buNone/>
            </a:pPr>
            <a:r>
              <a:rPr lang="en-US" b="1" dirty="0">
                <a:solidFill>
                  <a:srgbClr val="1C4587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2. To describe states or feelings from a specific time in the past.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621557" y="3456360"/>
            <a:ext cx="4822638" cy="716507"/>
          </a:xfrm>
          <a:prstGeom prst="wedgeRoundRectCallout">
            <a:avLst>
              <a:gd name="adj1" fmla="val -55304"/>
              <a:gd name="adj2" fmla="val -23994"/>
              <a:gd name="adj3" fmla="val 16667"/>
            </a:avLst>
          </a:prstGeom>
          <a:solidFill>
            <a:srgbClr val="ED6F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I wanted to visit the Eiffel Tower. I really liked it.</a:t>
            </a:r>
          </a:p>
        </p:txBody>
      </p:sp>
      <p:sp>
        <p:nvSpPr>
          <p:cNvPr id="21" name="Shape 82"/>
          <p:cNvSpPr txBox="1">
            <a:spLocks/>
          </p:cNvSpPr>
          <p:nvPr/>
        </p:nvSpPr>
        <p:spPr>
          <a:xfrm>
            <a:off x="450600" y="4443261"/>
            <a:ext cx="10704909" cy="407151"/>
          </a:xfrm>
          <a:prstGeom prst="rect">
            <a:avLst/>
          </a:prstGeom>
          <a:noFill/>
          <a:ln>
            <a:noFill/>
          </a:ln>
          <a:effectLst/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rgbClr val="9E3611"/>
              </a:buClr>
              <a:buSzPct val="25000"/>
              <a:buNone/>
            </a:pPr>
            <a:r>
              <a:rPr lang="en-US" b="1" dirty="0">
                <a:solidFill>
                  <a:srgbClr val="1C4587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3. Often used with past time expressions (which refer to specific times).</a:t>
            </a:r>
          </a:p>
        </p:txBody>
      </p:sp>
      <p:sp>
        <p:nvSpPr>
          <p:cNvPr id="23" name="Rounded Rectangular Callout 22"/>
          <p:cNvSpPr/>
          <p:nvPr/>
        </p:nvSpPr>
        <p:spPr>
          <a:xfrm>
            <a:off x="612179" y="5271105"/>
            <a:ext cx="4822638" cy="716507"/>
          </a:xfrm>
          <a:prstGeom prst="wedgeRoundRectCallout">
            <a:avLst>
              <a:gd name="adj1" fmla="val -55304"/>
              <a:gd name="adj2" fmla="val -23994"/>
              <a:gd name="adj3" fmla="val 16667"/>
            </a:avLst>
          </a:prstGeom>
          <a:solidFill>
            <a:srgbClr val="ED6F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b="1" dirty="0">
                <a:latin typeface="Open Sans" charset="0"/>
                <a:ea typeface="Open Sans" charset="0"/>
                <a:cs typeface="Open Sans" charset="0"/>
                <a:sym typeface="Open Sans"/>
              </a:rPr>
              <a:t>Last year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, I travelled to Paris.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389" y="331616"/>
            <a:ext cx="1239894" cy="1239894"/>
          </a:xfrm>
          <a:prstGeom prst="rect">
            <a:avLst/>
          </a:prstGeom>
        </p:spPr>
      </p:pic>
      <p:sp>
        <p:nvSpPr>
          <p:cNvPr id="28" name="Rounded Rectangular Callout 27"/>
          <p:cNvSpPr/>
          <p:nvPr/>
        </p:nvSpPr>
        <p:spPr>
          <a:xfrm>
            <a:off x="6130955" y="1729827"/>
            <a:ext cx="3520645" cy="797021"/>
          </a:xfrm>
          <a:prstGeom prst="wedgeRoundRectCallout">
            <a:avLst>
              <a:gd name="adj1" fmla="val 36498"/>
              <a:gd name="adj2" fmla="val -82822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She travelled in the past. The action is completed. She isn’t travelling now.</a:t>
            </a:r>
          </a:p>
        </p:txBody>
      </p:sp>
      <p:sp>
        <p:nvSpPr>
          <p:cNvPr id="30" name="Arc 29"/>
          <p:cNvSpPr/>
          <p:nvPr/>
        </p:nvSpPr>
        <p:spPr>
          <a:xfrm rot="12982159" flipV="1">
            <a:off x="3848813" y="1671748"/>
            <a:ext cx="2937552" cy="2822640"/>
          </a:xfrm>
          <a:prstGeom prst="arc">
            <a:avLst>
              <a:gd name="adj1" fmla="val 16359759"/>
              <a:gd name="adj2" fmla="val 20984353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32" name="Rounded Rectangular Callout 31"/>
          <p:cNvSpPr/>
          <p:nvPr/>
        </p:nvSpPr>
        <p:spPr>
          <a:xfrm>
            <a:off x="6130955" y="3455457"/>
            <a:ext cx="3520645" cy="797021"/>
          </a:xfrm>
          <a:prstGeom prst="wedgeRoundRectCallout">
            <a:avLst>
              <a:gd name="adj1" fmla="val 36498"/>
              <a:gd name="adj2" fmla="val -82822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She had these feelings at this specific time in the past (last year).</a:t>
            </a:r>
          </a:p>
        </p:txBody>
      </p:sp>
      <p:sp>
        <p:nvSpPr>
          <p:cNvPr id="33" name="Arc 32"/>
          <p:cNvSpPr/>
          <p:nvPr/>
        </p:nvSpPr>
        <p:spPr>
          <a:xfrm rot="12982159" flipV="1">
            <a:off x="4113752" y="3333569"/>
            <a:ext cx="2937552" cy="2822640"/>
          </a:xfrm>
          <a:prstGeom prst="arc">
            <a:avLst>
              <a:gd name="adj1" fmla="val 16359759"/>
              <a:gd name="adj2" fmla="val 20984353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34" name="Rounded Rectangular Callout 33"/>
          <p:cNvSpPr/>
          <p:nvPr/>
        </p:nvSpPr>
        <p:spPr>
          <a:xfrm>
            <a:off x="5582528" y="5000203"/>
            <a:ext cx="3547403" cy="1539983"/>
          </a:xfrm>
          <a:prstGeom prst="wedgeRoundRectCallout">
            <a:avLst>
              <a:gd name="adj1" fmla="val 24051"/>
              <a:gd name="adj2" fmla="val -59705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Other past time expressions used with the past simple are:</a:t>
            </a:r>
          </a:p>
          <a:p>
            <a:pPr lvl="0">
              <a:buSzPct val="25000"/>
            </a:pPr>
            <a:r>
              <a:rPr lang="en-US" sz="1600" b="1" dirty="0">
                <a:latin typeface="Open Sans" charset="0"/>
                <a:ea typeface="Open Sans" charset="0"/>
                <a:cs typeface="Open Sans" charset="0"/>
                <a:sym typeface="Open Sans"/>
              </a:rPr>
              <a:t>1. Yesterday</a:t>
            </a:r>
          </a:p>
          <a:p>
            <a:pPr lvl="0">
              <a:buSzPct val="25000"/>
            </a:pPr>
            <a:r>
              <a:rPr lang="en-US" sz="1600" b="1" dirty="0">
                <a:latin typeface="Open Sans" charset="0"/>
                <a:ea typeface="Open Sans" charset="0"/>
                <a:cs typeface="Open Sans" charset="0"/>
                <a:sym typeface="Open Sans"/>
              </a:rPr>
              <a:t>2. Last month/year/week</a:t>
            </a:r>
          </a:p>
          <a:p>
            <a:pPr lvl="0">
              <a:buSzPct val="25000"/>
            </a:pPr>
            <a:r>
              <a:rPr lang="en-US" sz="1600" b="1" dirty="0">
                <a:latin typeface="Open Sans" charset="0"/>
                <a:ea typeface="Open Sans" charset="0"/>
                <a:cs typeface="Open Sans" charset="0"/>
                <a:sym typeface="Open Sans"/>
              </a:rPr>
              <a:t>3. Two days/a month ago</a:t>
            </a:r>
          </a:p>
          <a:p>
            <a:pPr lvl="0">
              <a:buSzPct val="25000"/>
            </a:pPr>
            <a:r>
              <a:rPr lang="en-US" sz="1600" b="1" dirty="0">
                <a:latin typeface="Open Sans" charset="0"/>
                <a:ea typeface="Open Sans" charset="0"/>
                <a:cs typeface="Open Sans" charset="0"/>
                <a:sym typeface="Open Sans"/>
              </a:rPr>
              <a:t>4. In 1997</a:t>
            </a:r>
          </a:p>
        </p:txBody>
      </p:sp>
      <p:sp>
        <p:nvSpPr>
          <p:cNvPr id="35" name="Pentagon 34"/>
          <p:cNvSpPr/>
          <p:nvPr/>
        </p:nvSpPr>
        <p:spPr>
          <a:xfrm>
            <a:off x="9425354" y="5226518"/>
            <a:ext cx="2269341" cy="1117385"/>
          </a:xfrm>
          <a:prstGeom prst="homePlate">
            <a:avLst/>
          </a:prstGeom>
          <a:solidFill>
            <a:srgbClr val="00A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dirty="0">
                <a:latin typeface="Open Sans"/>
                <a:ea typeface="Open Sans"/>
                <a:cs typeface="Open Sans"/>
                <a:sym typeface="Open Sans"/>
              </a:rPr>
              <a:t>The verb </a:t>
            </a:r>
            <a:r>
              <a:rPr lang="en-US" sz="1600" i="1" dirty="0">
                <a:latin typeface="Open Sans"/>
                <a:ea typeface="Open Sans"/>
                <a:cs typeface="Open Sans"/>
                <a:sym typeface="Open Sans"/>
              </a:rPr>
              <a:t>to be</a:t>
            </a:r>
            <a:r>
              <a:rPr lang="en-US" sz="1600" dirty="0">
                <a:latin typeface="Open Sans"/>
                <a:ea typeface="Open Sans"/>
                <a:cs typeface="Open Sans"/>
                <a:sym typeface="Open Sans"/>
              </a:rPr>
              <a:t> in the past simple.</a:t>
            </a:r>
          </a:p>
        </p:txBody>
      </p:sp>
      <p:sp>
        <p:nvSpPr>
          <p:cNvPr id="20" name="Google Shape;65;p15">
            <a:extLst>
              <a:ext uri="{FF2B5EF4-FFF2-40B4-BE49-F238E27FC236}">
                <a16:creationId xmlns:a16="http://schemas.microsoft.com/office/drawing/2014/main" id="{D6FFDE12-ED1A-4FEA-95AE-CDCAD632A8C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7684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5" grpId="0"/>
      <p:bldP spid="16" grpId="0"/>
      <p:bldP spid="17" grpId="0" animBg="1"/>
      <p:bldP spid="21" grpId="0"/>
      <p:bldP spid="23" grpId="0" animBg="1"/>
      <p:bldP spid="28" grpId="0" animBg="1"/>
      <p:bldP spid="30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6F9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 idx="4294967295"/>
          </p:nvPr>
        </p:nvSpPr>
        <p:spPr>
          <a:xfrm>
            <a:off x="450601" y="229387"/>
            <a:ext cx="10685972" cy="1312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SzPct val="25000"/>
              <a:buFont typeface="Rokkitt"/>
              <a:buNone/>
            </a:pPr>
            <a:r>
              <a:rPr lang="en-US" sz="4400" b="1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Form: </a:t>
            </a:r>
            <a:r>
              <a:rPr lang="en-US" sz="44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t</a:t>
            </a:r>
            <a:r>
              <a:rPr lang="en-US" sz="4400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he verb </a:t>
            </a:r>
            <a:r>
              <a:rPr lang="en-US" sz="4400" i="1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to be</a:t>
            </a:r>
            <a:r>
              <a:rPr lang="en-US" sz="440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 in the past simple</a:t>
            </a:r>
            <a:endParaRPr lang="en-US" sz="4400" i="0" u="none" strike="noStrike" cap="none" dirty="0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432" y="1079200"/>
            <a:ext cx="1239894" cy="1239894"/>
          </a:xfrm>
          <a:prstGeom prst="rect">
            <a:avLst/>
          </a:prstGeom>
        </p:spPr>
      </p:pic>
      <p:sp>
        <p:nvSpPr>
          <p:cNvPr id="19" name="Rounded Rectangular Callout 18"/>
          <p:cNvSpPr/>
          <p:nvPr/>
        </p:nvSpPr>
        <p:spPr>
          <a:xfrm>
            <a:off x="5029939" y="1079200"/>
            <a:ext cx="4414311" cy="1433014"/>
          </a:xfrm>
          <a:prstGeom prst="wedgeRoundRectCallout">
            <a:avLst>
              <a:gd name="adj1" fmla="val 58164"/>
              <a:gd name="adj2" fmla="val -19628"/>
              <a:gd name="adj3" fmla="val 16667"/>
            </a:avLst>
          </a:prstGeom>
          <a:solidFill>
            <a:srgbClr val="ED6F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I was at the Tower early, but my friends were late. It was 2pm when we climbed to the top and we were very hot! I wasn’t very happy!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22" y="1175760"/>
            <a:ext cx="1239894" cy="1239894"/>
          </a:xfrm>
          <a:prstGeom prst="rect">
            <a:avLst/>
          </a:prstGeom>
        </p:spPr>
      </p:pic>
      <p:sp>
        <p:nvSpPr>
          <p:cNvPr id="16" name="Rounded Rectangular Callout 15"/>
          <p:cNvSpPr/>
          <p:nvPr/>
        </p:nvSpPr>
        <p:spPr>
          <a:xfrm>
            <a:off x="2138690" y="1141584"/>
            <a:ext cx="2638027" cy="1274070"/>
          </a:xfrm>
          <a:prstGeom prst="wedgeRoundRectCallout">
            <a:avLst>
              <a:gd name="adj1" fmla="val -62585"/>
              <a:gd name="adj2" fmla="val 23819"/>
              <a:gd name="adj3" fmla="val 16667"/>
            </a:avLst>
          </a:prstGeom>
          <a:solidFill>
            <a:srgbClr val="EA4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The Eiffel Tower is always very busy in the afternoons. What time were you there?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431" y="2512214"/>
            <a:ext cx="1239894" cy="1239894"/>
          </a:xfrm>
          <a:prstGeom prst="rect">
            <a:avLst/>
          </a:prstGeom>
        </p:spPr>
      </p:pic>
      <p:sp>
        <p:nvSpPr>
          <p:cNvPr id="21" name="Rounded Rectangular Callout 20"/>
          <p:cNvSpPr/>
          <p:nvPr/>
        </p:nvSpPr>
        <p:spPr>
          <a:xfrm>
            <a:off x="10080735" y="3947159"/>
            <a:ext cx="1896240" cy="2734459"/>
          </a:xfrm>
          <a:prstGeom prst="wedgeRoundRectCallout">
            <a:avLst>
              <a:gd name="adj1" fmla="val -7225"/>
              <a:gd name="adj2" fmla="val -56595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Look at the continuation of the conversation above about Paris. Find examples of the verb </a:t>
            </a:r>
            <a:r>
              <a:rPr lang="en-US" sz="1600" i="1" dirty="0">
                <a:latin typeface="Open Sans" charset="0"/>
                <a:ea typeface="Open Sans" charset="0"/>
                <a:cs typeface="Open Sans" charset="0"/>
                <a:sym typeface="Open Sans"/>
              </a:rPr>
              <a:t>to be 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in the past and complete the table.</a:t>
            </a: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422952"/>
              </p:ext>
            </p:extLst>
          </p:nvPr>
        </p:nvGraphicFramePr>
        <p:xfrm>
          <a:off x="450599" y="2694645"/>
          <a:ext cx="3504360" cy="3474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52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I</a:t>
                      </a:r>
                    </a:p>
                    <a:p>
                      <a:pPr algn="ctr"/>
                      <a:endParaRPr lang="en-GB" sz="1600" b="1" dirty="0">
                        <a:solidFill>
                          <a:schemeClr val="bg1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468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you</a:t>
                      </a:r>
                      <a:endParaRPr lang="en-GB" sz="1600" b="1" dirty="0">
                        <a:solidFill>
                          <a:schemeClr val="bg1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468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he/she/it</a:t>
                      </a:r>
                      <a:endParaRPr lang="en-GB" sz="1600" b="1" dirty="0">
                        <a:solidFill>
                          <a:schemeClr val="bg1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468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we</a:t>
                      </a:r>
                      <a:endParaRPr lang="en-GB" sz="1600" b="1" dirty="0">
                        <a:solidFill>
                          <a:schemeClr val="bg1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468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you 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(plural)</a:t>
                      </a:r>
                      <a:endParaRPr lang="en-GB" sz="1600" b="1" dirty="0">
                        <a:solidFill>
                          <a:schemeClr val="bg1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468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they</a:t>
                      </a:r>
                      <a:endParaRPr lang="en-GB" sz="1600" b="1" dirty="0">
                        <a:solidFill>
                          <a:schemeClr val="bg1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468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2319250"/>
              </p:ext>
            </p:extLst>
          </p:nvPr>
        </p:nvGraphicFramePr>
        <p:xfrm>
          <a:off x="6602935" y="3462548"/>
          <a:ext cx="1844155" cy="579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44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was</a:t>
                      </a:r>
                      <a:endParaRPr lang="en-GB" sz="1600" b="1" dirty="0">
                        <a:solidFill>
                          <a:srgbClr val="00206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409136"/>
              </p:ext>
            </p:extLst>
          </p:nvPr>
        </p:nvGraphicFramePr>
        <p:xfrm>
          <a:off x="6602935" y="2782907"/>
          <a:ext cx="1844155" cy="579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44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was</a:t>
                      </a:r>
                      <a:endParaRPr lang="en-GB" sz="1600" b="1" dirty="0">
                        <a:solidFill>
                          <a:srgbClr val="00206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3235578"/>
              </p:ext>
            </p:extLst>
          </p:nvPr>
        </p:nvGraphicFramePr>
        <p:xfrm>
          <a:off x="6602935" y="4138498"/>
          <a:ext cx="1844155" cy="579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44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were</a:t>
                      </a:r>
                      <a:endParaRPr lang="en-GB" sz="1600" b="1" dirty="0">
                        <a:solidFill>
                          <a:srgbClr val="00206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6841"/>
              </p:ext>
            </p:extLst>
          </p:nvPr>
        </p:nvGraphicFramePr>
        <p:xfrm>
          <a:off x="6602935" y="4770293"/>
          <a:ext cx="1844155" cy="579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44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were</a:t>
                      </a:r>
                      <a:endParaRPr lang="en-GB" sz="1600" b="1" dirty="0">
                        <a:solidFill>
                          <a:srgbClr val="00206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1610373"/>
              </p:ext>
            </p:extLst>
          </p:nvPr>
        </p:nvGraphicFramePr>
        <p:xfrm>
          <a:off x="6602935" y="5420111"/>
          <a:ext cx="1844155" cy="579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44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were</a:t>
                      </a:r>
                      <a:endParaRPr lang="en-GB" sz="1600" b="1" dirty="0">
                        <a:solidFill>
                          <a:srgbClr val="00206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406111"/>
              </p:ext>
            </p:extLst>
          </p:nvPr>
        </p:nvGraphicFramePr>
        <p:xfrm>
          <a:off x="6602935" y="6102498"/>
          <a:ext cx="1844155" cy="579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44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were</a:t>
                      </a:r>
                      <a:endParaRPr lang="en-GB" sz="1600" b="1" dirty="0">
                        <a:solidFill>
                          <a:srgbClr val="00206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5" name="Rounded Rectangular Callout 34"/>
          <p:cNvSpPr/>
          <p:nvPr/>
        </p:nvSpPr>
        <p:spPr>
          <a:xfrm>
            <a:off x="8331641" y="2782907"/>
            <a:ext cx="1520091" cy="1417798"/>
          </a:xfrm>
          <a:prstGeom prst="wedgeRoundRectCallout">
            <a:avLst>
              <a:gd name="adj1" fmla="val 62022"/>
              <a:gd name="adj2" fmla="val -30605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Now add the negatives. Look at the example first…</a:t>
            </a:r>
          </a:p>
        </p:txBody>
      </p:sp>
      <p:sp>
        <p:nvSpPr>
          <p:cNvPr id="3" name="Rectangle 2"/>
          <p:cNvSpPr/>
          <p:nvPr/>
        </p:nvSpPr>
        <p:spPr>
          <a:xfrm>
            <a:off x="2207365" y="2893000"/>
            <a:ext cx="16674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wasn’t (was not)</a:t>
            </a:r>
            <a:endParaRPr lang="en-GB" sz="1600" dirty="0">
              <a:solidFill>
                <a:srgbClr val="002060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140863" y="3519156"/>
            <a:ext cx="18277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weren’t (were not)</a:t>
            </a:r>
            <a:endParaRPr lang="en-GB" sz="1600" dirty="0">
              <a:solidFill>
                <a:srgbClr val="002060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221014" y="4101046"/>
            <a:ext cx="16674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wasn’t (was not)</a:t>
            </a:r>
            <a:endParaRPr lang="en-GB" sz="1600" dirty="0">
              <a:solidFill>
                <a:srgbClr val="002060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142501" y="4681005"/>
            <a:ext cx="18277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weren’t (were not)</a:t>
            </a:r>
            <a:endParaRPr lang="en-GB" sz="1600" dirty="0">
              <a:solidFill>
                <a:srgbClr val="002060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127215" y="5223377"/>
            <a:ext cx="18277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weren’t (were not)</a:t>
            </a:r>
            <a:endParaRPr lang="en-GB" sz="1600" dirty="0">
              <a:solidFill>
                <a:srgbClr val="002060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140863" y="5844772"/>
            <a:ext cx="18277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weren’t (were not)</a:t>
            </a:r>
            <a:endParaRPr lang="en-GB" sz="1600" dirty="0">
              <a:solidFill>
                <a:srgbClr val="002060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43" name="Rounded Rectangular Callout 42"/>
          <p:cNvSpPr/>
          <p:nvPr/>
        </p:nvSpPr>
        <p:spPr>
          <a:xfrm>
            <a:off x="4001669" y="3033995"/>
            <a:ext cx="2578980" cy="2132958"/>
          </a:xfrm>
          <a:prstGeom prst="wedgeRoundRectCallout">
            <a:avLst>
              <a:gd name="adj1" fmla="val 62022"/>
              <a:gd name="adj2" fmla="val -44054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Look at the example of a question in the conversation above. Do we use an auxiliary verb with the verb </a:t>
            </a:r>
            <a:r>
              <a:rPr lang="en-US" sz="1600" i="1" dirty="0">
                <a:latin typeface="Open Sans" charset="0"/>
                <a:ea typeface="Open Sans" charset="0"/>
                <a:cs typeface="Open Sans" charset="0"/>
                <a:sym typeface="Open Sans"/>
              </a:rPr>
              <a:t>to be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?</a:t>
            </a:r>
          </a:p>
        </p:txBody>
      </p:sp>
      <p:sp>
        <p:nvSpPr>
          <p:cNvPr id="44" name="Shape 87"/>
          <p:cNvSpPr/>
          <p:nvPr/>
        </p:nvSpPr>
        <p:spPr>
          <a:xfrm>
            <a:off x="4348535" y="5085528"/>
            <a:ext cx="2210711" cy="1373992"/>
          </a:xfrm>
          <a:prstGeom prst="cloudCallout">
            <a:avLst>
              <a:gd name="adj1" fmla="val -29240"/>
              <a:gd name="adj2" fmla="val -57699"/>
            </a:avLst>
          </a:prstGeom>
          <a:solidFill>
            <a:schemeClr val="bg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R="0" lvl="0" algn="ctr" rtl="0">
              <a:spcBef>
                <a:spcPts val="0"/>
              </a:spcBef>
              <a:buSzPct val="25000"/>
            </a:pPr>
            <a:r>
              <a:rPr lang="en-US" sz="1600" i="1" u="none" strike="noStrike" cap="none" dirty="0">
                <a:solidFill>
                  <a:srgbClr val="C9D522"/>
                </a:solidFill>
                <a:latin typeface="Open Sans"/>
                <a:ea typeface="Open Sans"/>
                <a:cs typeface="Open Sans"/>
                <a:sym typeface="Open Sans"/>
              </a:rPr>
              <a:t>No. We invert the subject and the verb to be.</a:t>
            </a:r>
            <a:endParaRPr lang="en-US" sz="1600" i="1" u="none" strike="noStrike" cap="none" dirty="0">
              <a:solidFill>
                <a:srgbClr val="F49C4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" name="Google Shape;65;p15">
            <a:extLst>
              <a:ext uri="{FF2B5EF4-FFF2-40B4-BE49-F238E27FC236}">
                <a16:creationId xmlns:a16="http://schemas.microsoft.com/office/drawing/2014/main" id="{AD6F8E05-C95F-48C4-8D76-3065EBC9BF46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59069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3.33333E-6 L -0.36861 -0.0120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20" y="-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1.85185E-6 L -0.36861 -0.12523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38" y="-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5 -7.40741E-7 L -0.36848 0.0564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42" y="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8 -1.48148E-6 L -0.36848 -0.04977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90" y="-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8 -0.00209 L -0.36848 -0.05926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90" y="-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8 -4.44444E-6 L -0.36848 -0.0743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90" y="-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6" grpId="0" animBg="1"/>
      <p:bldP spid="21" grpId="0" animBg="1"/>
      <p:bldP spid="35" grpId="0" animBg="1"/>
      <p:bldP spid="3" grpId="0"/>
      <p:bldP spid="37" grpId="0"/>
      <p:bldP spid="39" grpId="0"/>
      <p:bldP spid="40" grpId="0"/>
      <p:bldP spid="41" grpId="0"/>
      <p:bldP spid="42" grpId="0"/>
      <p:bldP spid="43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 idx="4294967295"/>
          </p:nvPr>
        </p:nvSpPr>
        <p:spPr>
          <a:xfrm>
            <a:off x="450601" y="229387"/>
            <a:ext cx="10685972" cy="1312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SzPct val="25000"/>
              <a:buFont typeface="Rokkitt"/>
              <a:buNone/>
            </a:pPr>
            <a:r>
              <a:rPr lang="en-US" sz="4400" b="1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Form: </a:t>
            </a:r>
            <a:r>
              <a:rPr lang="en-US" sz="44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t</a:t>
            </a:r>
            <a:r>
              <a:rPr lang="en-US" sz="4400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he verb </a:t>
            </a:r>
            <a:r>
              <a:rPr lang="en-US" sz="4400" i="1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to be</a:t>
            </a:r>
            <a:r>
              <a:rPr lang="en-US" sz="440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 in the past simple</a:t>
            </a:r>
            <a:endParaRPr lang="en-US" sz="4400" i="0" u="none" strike="noStrike" cap="none" dirty="0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2517" y="202092"/>
            <a:ext cx="857758" cy="857758"/>
          </a:xfrm>
          <a:prstGeom prst="rect">
            <a:avLst/>
          </a:prstGeom>
        </p:spPr>
      </p:pic>
      <p:sp>
        <p:nvSpPr>
          <p:cNvPr id="21" name="Rounded Rectangular Callout 20"/>
          <p:cNvSpPr/>
          <p:nvPr/>
        </p:nvSpPr>
        <p:spPr>
          <a:xfrm>
            <a:off x="9218424" y="1210302"/>
            <a:ext cx="2701851" cy="1614865"/>
          </a:xfrm>
          <a:prstGeom prst="wedgeRoundRectCallout">
            <a:avLst>
              <a:gd name="adj1" fmla="val -7225"/>
              <a:gd name="adj2" fmla="val -56595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We make questions with the verb </a:t>
            </a:r>
            <a:r>
              <a:rPr lang="en-US" sz="1600" i="1" dirty="0">
                <a:latin typeface="Open Sans" charset="0"/>
                <a:ea typeface="Open Sans" charset="0"/>
                <a:cs typeface="Open Sans" charset="0"/>
                <a:sym typeface="Open Sans"/>
              </a:rPr>
              <a:t>to be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 by inverting the subject and the verb. Look at the example below.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78075"/>
              </p:ext>
            </p:extLst>
          </p:nvPr>
        </p:nvGraphicFramePr>
        <p:xfrm>
          <a:off x="450601" y="1000495"/>
          <a:ext cx="8625160" cy="3810000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1064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04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804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0135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subject</a:t>
                      </a:r>
                    </a:p>
                  </a:txBody>
                  <a:tcPr>
                    <a:solidFill>
                      <a:srgbClr val="00A7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positive</a:t>
                      </a:r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rgbClr val="00A7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negative</a:t>
                      </a:r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rgbClr val="00A7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413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I</a:t>
                      </a:r>
                      <a:endParaRPr lang="en-GB" sz="1600" b="1" dirty="0">
                        <a:solidFill>
                          <a:srgbClr val="00206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rgbClr val="CBE6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was</a:t>
                      </a:r>
                    </a:p>
                    <a:p>
                      <a:r>
                        <a:rPr lang="en-US" sz="1600" b="1" dirty="0">
                          <a:solidFill>
                            <a:srgbClr val="00A7E3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e.g.</a:t>
                      </a:r>
                      <a:r>
                        <a:rPr lang="en-US" sz="1600" b="1" baseline="0" dirty="0">
                          <a:solidFill>
                            <a:srgbClr val="00A7E3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I was early.</a:t>
                      </a:r>
                      <a:endParaRPr lang="en-GB" sz="1600" b="1" dirty="0">
                        <a:solidFill>
                          <a:srgbClr val="00A7E3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rgbClr val="CBE6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wasn’t (was not)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A7E3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e.g.</a:t>
                      </a:r>
                      <a:r>
                        <a:rPr lang="en-US" sz="1600" b="1" baseline="0" dirty="0">
                          <a:solidFill>
                            <a:srgbClr val="00A7E3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I wasn’t on time.</a:t>
                      </a:r>
                      <a:endParaRPr lang="en-GB" sz="1600" b="1" dirty="0">
                        <a:solidFill>
                          <a:srgbClr val="00A7E3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rgbClr val="CBE6F9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413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you</a:t>
                      </a:r>
                      <a:endParaRPr lang="en-GB" sz="1600" b="1" dirty="0">
                        <a:solidFill>
                          <a:srgbClr val="00206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rgbClr val="CBE6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were</a:t>
                      </a:r>
                    </a:p>
                    <a:p>
                      <a:r>
                        <a:rPr lang="en-US" sz="1600" b="1" dirty="0">
                          <a:solidFill>
                            <a:srgbClr val="00A7E3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e.g. You were tired.</a:t>
                      </a:r>
                      <a:endParaRPr lang="en-GB" sz="1600" b="1" dirty="0">
                        <a:solidFill>
                          <a:srgbClr val="00A7E3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rgbClr val="CBE6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weren’t (were not)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A7E3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e.g.</a:t>
                      </a:r>
                      <a:r>
                        <a:rPr lang="en-US" sz="1600" b="1" baseline="0" dirty="0">
                          <a:solidFill>
                            <a:srgbClr val="00A7E3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You weren’t there.</a:t>
                      </a:r>
                      <a:endParaRPr lang="en-GB" sz="1600" b="1" dirty="0">
                        <a:solidFill>
                          <a:srgbClr val="00A7E3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rgbClr val="CBE6F9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413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he/she/it</a:t>
                      </a:r>
                      <a:endParaRPr lang="en-GB" sz="1600" b="1" dirty="0">
                        <a:solidFill>
                          <a:srgbClr val="00206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rgbClr val="CBE6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was</a:t>
                      </a:r>
                    </a:p>
                    <a:p>
                      <a:r>
                        <a:rPr lang="en-US" sz="1600" b="1" dirty="0">
                          <a:solidFill>
                            <a:srgbClr val="00A7E3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e.g. It was busy.</a:t>
                      </a:r>
                      <a:endParaRPr lang="en-GB" sz="1600" b="1" dirty="0">
                        <a:solidFill>
                          <a:srgbClr val="00A7E3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rgbClr val="CBE6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wasn’t (was not)</a:t>
                      </a:r>
                      <a:endParaRPr lang="en-GB" sz="1600" dirty="0">
                        <a:solidFill>
                          <a:srgbClr val="00206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A7E3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e.g.</a:t>
                      </a:r>
                      <a:r>
                        <a:rPr lang="en-US" sz="1600" b="1" baseline="0" dirty="0">
                          <a:solidFill>
                            <a:srgbClr val="00A7E3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She wasn’t tired.</a:t>
                      </a:r>
                      <a:endParaRPr lang="en-GB" sz="1600" b="1" dirty="0">
                        <a:solidFill>
                          <a:srgbClr val="00A7E3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rgbClr val="CBE6F9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413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we</a:t>
                      </a:r>
                      <a:endParaRPr lang="en-GB" sz="1600" b="1" dirty="0">
                        <a:solidFill>
                          <a:srgbClr val="00206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rgbClr val="CBE6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were</a:t>
                      </a:r>
                    </a:p>
                    <a:p>
                      <a:r>
                        <a:rPr lang="en-US" sz="1600" b="1" dirty="0">
                          <a:solidFill>
                            <a:srgbClr val="00A7E3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e.g. We</a:t>
                      </a:r>
                      <a:r>
                        <a:rPr lang="en-US" sz="1600" b="1" baseline="0" dirty="0">
                          <a:solidFill>
                            <a:srgbClr val="00A7E3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were hot.</a:t>
                      </a:r>
                      <a:endParaRPr lang="en-GB" sz="1600" b="1" dirty="0">
                        <a:solidFill>
                          <a:srgbClr val="00A7E3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rgbClr val="CBE6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weren’t (were not)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A7E3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e.g.</a:t>
                      </a:r>
                      <a:r>
                        <a:rPr lang="en-US" sz="1600" b="1" baseline="0" dirty="0">
                          <a:solidFill>
                            <a:srgbClr val="00A7E3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We weren’t there early.</a:t>
                      </a:r>
                      <a:endParaRPr lang="en-GB" sz="1600" b="1" dirty="0">
                        <a:solidFill>
                          <a:srgbClr val="00A7E3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rgbClr val="CBE6F9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4413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you (pl.)</a:t>
                      </a:r>
                      <a:endParaRPr lang="en-GB" sz="1600" b="1" dirty="0">
                        <a:solidFill>
                          <a:srgbClr val="00206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rgbClr val="CBE6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were</a:t>
                      </a:r>
                    </a:p>
                    <a:p>
                      <a:r>
                        <a:rPr lang="en-US" sz="1600" b="1" dirty="0">
                          <a:solidFill>
                            <a:srgbClr val="00A7E3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e.g.</a:t>
                      </a:r>
                      <a:r>
                        <a:rPr lang="en-US" sz="1600" b="1" baseline="0" dirty="0">
                          <a:solidFill>
                            <a:srgbClr val="00A7E3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You were happy.</a:t>
                      </a:r>
                      <a:endParaRPr lang="en-GB" sz="1600" b="1" dirty="0">
                        <a:solidFill>
                          <a:srgbClr val="00A7E3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rgbClr val="CBE6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weren’t (were not)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A7E3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e.g.</a:t>
                      </a:r>
                      <a:r>
                        <a:rPr lang="en-US" sz="1600" b="1" baseline="0" dirty="0">
                          <a:solidFill>
                            <a:srgbClr val="00A7E3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You weren’t tired.</a:t>
                      </a:r>
                      <a:endParaRPr lang="en-GB" sz="1600" b="1" dirty="0">
                        <a:solidFill>
                          <a:srgbClr val="00A7E3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rgbClr val="CBE6F9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4413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they</a:t>
                      </a:r>
                      <a:endParaRPr lang="en-GB" sz="1600" b="1" dirty="0">
                        <a:solidFill>
                          <a:srgbClr val="00206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rgbClr val="CBE6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were</a:t>
                      </a:r>
                    </a:p>
                    <a:p>
                      <a:r>
                        <a:rPr lang="en-US" sz="1600" b="1" dirty="0">
                          <a:solidFill>
                            <a:srgbClr val="00A7E3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e.g. They were late.</a:t>
                      </a:r>
                      <a:endParaRPr lang="en-GB" sz="1600" b="1" dirty="0">
                        <a:solidFill>
                          <a:srgbClr val="00A7E3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rgbClr val="CBE6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weren’t (were not)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A7E3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e.g.</a:t>
                      </a:r>
                      <a:r>
                        <a:rPr lang="en-US" sz="1600" b="1" baseline="0" dirty="0">
                          <a:solidFill>
                            <a:srgbClr val="00A7E3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They weren’t there on time.</a:t>
                      </a:r>
                      <a:endParaRPr lang="en-GB" sz="1600" b="1" dirty="0">
                        <a:solidFill>
                          <a:srgbClr val="00A7E3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rgbClr val="CBE6F9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846923"/>
              </p:ext>
            </p:extLst>
          </p:nvPr>
        </p:nvGraphicFramePr>
        <p:xfrm>
          <a:off x="450600" y="4957298"/>
          <a:ext cx="8625161" cy="1164820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20332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76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71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871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1860">
                <a:tc gridSpan="3"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question form</a:t>
                      </a:r>
                    </a:p>
                  </a:txBody>
                  <a:tcPr>
                    <a:solidFill>
                      <a:srgbClr val="00A7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rgbClr val="00A7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rgbClr val="00A7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short answer</a:t>
                      </a:r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rgbClr val="00A7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957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1B4686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(question word)  +</a:t>
                      </a:r>
                    </a:p>
                    <a:p>
                      <a:r>
                        <a:rPr lang="en-US" sz="1600" b="1" dirty="0">
                          <a:solidFill>
                            <a:srgbClr val="00A7E3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e.g.</a:t>
                      </a:r>
                      <a:r>
                        <a:rPr lang="en-US" sz="1600" b="1" baseline="0" dirty="0">
                          <a:solidFill>
                            <a:srgbClr val="00A7E3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Where</a:t>
                      </a:r>
                    </a:p>
                    <a:p>
                      <a:r>
                        <a:rPr lang="en-US" sz="1600" b="1" baseline="0" dirty="0">
                          <a:solidFill>
                            <a:srgbClr val="00A7E3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          - </a:t>
                      </a:r>
                      <a:endParaRPr lang="en-GB" sz="1600" b="1" dirty="0">
                        <a:solidFill>
                          <a:srgbClr val="00A7E3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rgbClr val="CBE6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1B4686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verb</a:t>
                      </a:r>
                      <a:r>
                        <a:rPr lang="en-US" sz="1600" b="1" baseline="0" dirty="0">
                          <a:solidFill>
                            <a:srgbClr val="1B4686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</a:t>
                      </a:r>
                      <a:r>
                        <a:rPr lang="en-US" sz="1600" b="1" i="1" baseline="0" dirty="0">
                          <a:solidFill>
                            <a:srgbClr val="1B4686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to be</a:t>
                      </a:r>
                      <a:r>
                        <a:rPr lang="en-US" sz="1600" b="1" baseline="0" dirty="0">
                          <a:solidFill>
                            <a:srgbClr val="1B4686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 + </a:t>
                      </a:r>
                    </a:p>
                    <a:p>
                      <a:r>
                        <a:rPr lang="en-US" sz="1600" b="1" baseline="0" dirty="0">
                          <a:solidFill>
                            <a:srgbClr val="00A7E3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were </a:t>
                      </a:r>
                    </a:p>
                    <a:p>
                      <a:r>
                        <a:rPr lang="en-US" sz="1600" b="1" baseline="0" dirty="0">
                          <a:solidFill>
                            <a:srgbClr val="00A7E3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Were</a:t>
                      </a:r>
                      <a:endParaRPr lang="en-GB" sz="1600" b="1" dirty="0">
                        <a:solidFill>
                          <a:srgbClr val="00A7E3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rgbClr val="CBE6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1B4686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subject         ?</a:t>
                      </a:r>
                    </a:p>
                    <a:p>
                      <a:r>
                        <a:rPr lang="en-US" sz="1600" b="1" dirty="0">
                          <a:solidFill>
                            <a:srgbClr val="00A7E3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you?</a:t>
                      </a:r>
                    </a:p>
                    <a:p>
                      <a:r>
                        <a:rPr lang="en-US" sz="1600" b="1" dirty="0">
                          <a:solidFill>
                            <a:srgbClr val="00A7E3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you        tired?</a:t>
                      </a:r>
                    </a:p>
                  </a:txBody>
                  <a:tcPr>
                    <a:solidFill>
                      <a:srgbClr val="CBE6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Yes/No, + subject +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verb </a:t>
                      </a:r>
                      <a:r>
                        <a:rPr lang="en-US" sz="1600" b="1" i="1" baseline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to be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.</a:t>
                      </a:r>
                    </a:p>
                    <a:p>
                      <a:r>
                        <a:rPr lang="en-US" sz="1600" b="1" baseline="0" dirty="0">
                          <a:solidFill>
                            <a:srgbClr val="00B0F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                      -</a:t>
                      </a:r>
                    </a:p>
                    <a:p>
                      <a:r>
                        <a:rPr lang="en-US" sz="1600" b="1" baseline="0" dirty="0">
                          <a:solidFill>
                            <a:srgbClr val="00A7E3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Yes, I was./No, I wasn’t.</a:t>
                      </a:r>
                      <a:endParaRPr lang="en-US" sz="1600" b="1" dirty="0">
                        <a:solidFill>
                          <a:srgbClr val="00A7E3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rgbClr val="CBE6F9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6" name="Rounded Rectangular Callout 35"/>
          <p:cNvSpPr/>
          <p:nvPr/>
        </p:nvSpPr>
        <p:spPr>
          <a:xfrm>
            <a:off x="9218424" y="3029701"/>
            <a:ext cx="2807303" cy="1726783"/>
          </a:xfrm>
          <a:prstGeom prst="wedgeRoundRectCallout">
            <a:avLst>
              <a:gd name="adj1" fmla="val -7225"/>
              <a:gd name="adj2" fmla="val -56595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Remember, there are two types of questions – open questions (which need long answers) and closed questions (which need </a:t>
            </a:r>
            <a:r>
              <a:rPr lang="en-US" sz="1600" i="1" dirty="0">
                <a:latin typeface="Open Sans" charset="0"/>
                <a:ea typeface="Open Sans" charset="0"/>
                <a:cs typeface="Open Sans" charset="0"/>
                <a:sym typeface="Open Sans"/>
              </a:rPr>
              <a:t>yes/no 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answers).</a:t>
            </a:r>
          </a:p>
        </p:txBody>
      </p:sp>
      <p:sp>
        <p:nvSpPr>
          <p:cNvPr id="38" name="Rounded Rectangular Callout 37"/>
          <p:cNvSpPr/>
          <p:nvPr/>
        </p:nvSpPr>
        <p:spPr>
          <a:xfrm>
            <a:off x="9383315" y="4957298"/>
            <a:ext cx="2372068" cy="717475"/>
          </a:xfrm>
          <a:prstGeom prst="wedgeRoundRectCallout">
            <a:avLst>
              <a:gd name="adj1" fmla="val -10677"/>
              <a:gd name="adj2" fmla="val -73715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We use short answers with closed questions.</a:t>
            </a:r>
          </a:p>
        </p:txBody>
      </p:sp>
      <p:sp>
        <p:nvSpPr>
          <p:cNvPr id="45" name="Arc 44"/>
          <p:cNvSpPr/>
          <p:nvPr/>
        </p:nvSpPr>
        <p:spPr>
          <a:xfrm rot="21305976" flipH="1" flipV="1">
            <a:off x="7455072" y="5026808"/>
            <a:ext cx="2234060" cy="1239514"/>
          </a:xfrm>
          <a:prstGeom prst="arc">
            <a:avLst>
              <a:gd name="adj1" fmla="val 11128412"/>
              <a:gd name="adj2" fmla="val 2002396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46" name="Pentagon 45"/>
          <p:cNvSpPr/>
          <p:nvPr/>
        </p:nvSpPr>
        <p:spPr>
          <a:xfrm>
            <a:off x="9737991" y="5875587"/>
            <a:ext cx="2269341" cy="778497"/>
          </a:xfrm>
          <a:prstGeom prst="homePlate">
            <a:avLst/>
          </a:prstGeom>
          <a:solidFill>
            <a:srgbClr val="00A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dirty="0">
                <a:latin typeface="Open Sans"/>
                <a:ea typeface="Open Sans"/>
                <a:cs typeface="Open Sans"/>
                <a:sym typeface="Open Sans"/>
              </a:rPr>
              <a:t>Regular verbs…</a:t>
            </a:r>
          </a:p>
        </p:txBody>
      </p:sp>
      <p:sp>
        <p:nvSpPr>
          <p:cNvPr id="47" name="Arc 46"/>
          <p:cNvSpPr/>
          <p:nvPr/>
        </p:nvSpPr>
        <p:spPr>
          <a:xfrm rot="187366" flipH="1" flipV="1">
            <a:off x="2416466" y="5055015"/>
            <a:ext cx="2234060" cy="1239514"/>
          </a:xfrm>
          <a:prstGeom prst="arc">
            <a:avLst>
              <a:gd name="adj1" fmla="val 12640730"/>
              <a:gd name="adj2" fmla="val 19171766"/>
            </a:avLst>
          </a:prstGeom>
          <a:ln w="12700">
            <a:solidFill>
              <a:srgbClr val="EA4E34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4" name="Google Shape;65;p15">
            <a:extLst>
              <a:ext uri="{FF2B5EF4-FFF2-40B4-BE49-F238E27FC236}">
                <a16:creationId xmlns:a16="http://schemas.microsoft.com/office/drawing/2014/main" id="{BB8BF5A0-EF68-4D3D-9916-9C2BBCB011ED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5844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6" grpId="0" animBg="1"/>
      <p:bldP spid="38" grpId="0" animBg="1"/>
      <p:bldP spid="45" grpId="0" animBg="1"/>
      <p:bldP spid="46" grpId="0" animBg="1"/>
      <p:bldP spid="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6F9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 idx="4294967295"/>
          </p:nvPr>
        </p:nvSpPr>
        <p:spPr>
          <a:xfrm>
            <a:off x="450601" y="229387"/>
            <a:ext cx="10685972" cy="1312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SzPct val="25000"/>
              <a:buFont typeface="Rokkitt"/>
              <a:buNone/>
            </a:pPr>
            <a:r>
              <a:rPr lang="en-US" sz="4400" b="1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Regular verbs</a:t>
            </a:r>
            <a:endParaRPr lang="en-US" sz="4400" i="0" u="none" strike="noStrike" cap="none" dirty="0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90" y="1403878"/>
            <a:ext cx="1239894" cy="1239894"/>
          </a:xfrm>
          <a:prstGeom prst="rect">
            <a:avLst/>
          </a:prstGeom>
        </p:spPr>
      </p:pic>
      <p:sp>
        <p:nvSpPr>
          <p:cNvPr id="16" name="Rounded Rectangular Callout 15"/>
          <p:cNvSpPr/>
          <p:nvPr/>
        </p:nvSpPr>
        <p:spPr>
          <a:xfrm>
            <a:off x="2784044" y="1307318"/>
            <a:ext cx="4312792" cy="1433014"/>
          </a:xfrm>
          <a:prstGeom prst="wedgeRoundRectCallout">
            <a:avLst>
              <a:gd name="adj1" fmla="val -59871"/>
              <a:gd name="adj2" fmla="val -5342"/>
              <a:gd name="adj3" fmla="val 16667"/>
            </a:avLst>
          </a:prstGeom>
          <a:solidFill>
            <a:srgbClr val="ED6F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Last year, I travelled to Paris because I wanted to visit the Eiffel Tower. I really liked it, but it was very busy and there were many people.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151" y="443286"/>
            <a:ext cx="1339344" cy="1339344"/>
          </a:xfrm>
          <a:prstGeom prst="rect">
            <a:avLst/>
          </a:prstGeom>
        </p:spPr>
      </p:pic>
      <p:sp>
        <p:nvSpPr>
          <p:cNvPr id="21" name="Rounded Rectangular Callout 20"/>
          <p:cNvSpPr/>
          <p:nvPr/>
        </p:nvSpPr>
        <p:spPr>
          <a:xfrm>
            <a:off x="8803644" y="2023825"/>
            <a:ext cx="3233681" cy="1786521"/>
          </a:xfrm>
          <a:prstGeom prst="wedgeRoundRectCallout">
            <a:avLst>
              <a:gd name="adj1" fmla="val -7225"/>
              <a:gd name="adj2" fmla="val -56595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Look at the conversation you read earlier. There are three examples of regular verbs in the past simple. Can you find them?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85062" y="1461935"/>
            <a:ext cx="875496" cy="292388"/>
          </a:xfrm>
          <a:prstGeom prst="rect">
            <a:avLst/>
          </a:prstGeom>
          <a:solidFill>
            <a:srgbClr val="C9D522"/>
          </a:solidFill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chemeClr val="bg1"/>
                </a:solidFill>
              </a:rPr>
              <a:t>travelled</a:t>
            </a:r>
            <a:endParaRPr lang="en-GB" sz="13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53891" y="1763196"/>
            <a:ext cx="770489" cy="292388"/>
          </a:xfrm>
          <a:prstGeom prst="rect">
            <a:avLst/>
          </a:prstGeom>
          <a:solidFill>
            <a:srgbClr val="C9D522"/>
          </a:solidFill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chemeClr val="bg1"/>
                </a:solidFill>
              </a:rPr>
              <a:t>wanted</a:t>
            </a:r>
            <a:endParaRPr lang="en-GB" sz="13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76018" y="2023825"/>
            <a:ext cx="566493" cy="292388"/>
          </a:xfrm>
          <a:prstGeom prst="rect">
            <a:avLst/>
          </a:prstGeom>
          <a:solidFill>
            <a:srgbClr val="C9D522"/>
          </a:solidFill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chemeClr val="bg1"/>
                </a:solidFill>
              </a:rPr>
              <a:t>liked</a:t>
            </a:r>
            <a:endParaRPr lang="en-GB" sz="1300" b="1" dirty="0">
              <a:solidFill>
                <a:schemeClr val="bg1"/>
              </a:solidFill>
            </a:endParaRPr>
          </a:p>
        </p:txBody>
      </p:sp>
      <p:sp>
        <p:nvSpPr>
          <p:cNvPr id="28" name="Rounded Rectangular Callout 27"/>
          <p:cNvSpPr/>
          <p:nvPr/>
        </p:nvSpPr>
        <p:spPr>
          <a:xfrm>
            <a:off x="1343705" y="3365755"/>
            <a:ext cx="2880677" cy="1153829"/>
          </a:xfrm>
          <a:prstGeom prst="wedgeRoundRectCallout">
            <a:avLst>
              <a:gd name="adj1" fmla="val 63840"/>
              <a:gd name="adj2" fmla="val -48315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What do we add to the verb to create a regular conjugation in the past simple?</a:t>
            </a:r>
          </a:p>
        </p:txBody>
      </p:sp>
      <p:sp>
        <p:nvSpPr>
          <p:cNvPr id="30" name="Shape 87"/>
          <p:cNvSpPr/>
          <p:nvPr/>
        </p:nvSpPr>
        <p:spPr>
          <a:xfrm>
            <a:off x="4828954" y="3131267"/>
            <a:ext cx="2210711" cy="1373992"/>
          </a:xfrm>
          <a:prstGeom prst="cloudCallout">
            <a:avLst>
              <a:gd name="adj1" fmla="val -71362"/>
              <a:gd name="adj2" fmla="val 15468"/>
            </a:avLst>
          </a:prstGeom>
          <a:solidFill>
            <a:schemeClr val="bg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R="0" lvl="0" algn="ctr" rtl="0">
              <a:spcBef>
                <a:spcPts val="0"/>
              </a:spcBef>
              <a:buSzPct val="25000"/>
            </a:pPr>
            <a:r>
              <a:rPr lang="en-US" sz="1600" i="1" u="none" strike="noStrike" cap="none" dirty="0">
                <a:solidFill>
                  <a:srgbClr val="C9D522"/>
                </a:solidFill>
                <a:latin typeface="Open Sans"/>
                <a:ea typeface="Open Sans"/>
                <a:cs typeface="Open Sans"/>
                <a:sym typeface="Open Sans"/>
              </a:rPr>
              <a:t>We add -ed.</a:t>
            </a:r>
            <a:endParaRPr lang="en-US" sz="1600" i="1" u="none" strike="noStrike" cap="none" dirty="0">
              <a:solidFill>
                <a:srgbClr val="F49C4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" name="Rounded Rectangular Callout 31"/>
          <p:cNvSpPr/>
          <p:nvPr/>
        </p:nvSpPr>
        <p:spPr>
          <a:xfrm>
            <a:off x="2194922" y="4854829"/>
            <a:ext cx="2880677" cy="1153829"/>
          </a:xfrm>
          <a:prstGeom prst="wedgeRoundRectCallout">
            <a:avLst>
              <a:gd name="adj1" fmla="val 63840"/>
              <a:gd name="adj2" fmla="val -48315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Sometimes the spelling changes a little. Is there an example here?</a:t>
            </a:r>
          </a:p>
        </p:txBody>
      </p:sp>
      <p:sp>
        <p:nvSpPr>
          <p:cNvPr id="33" name="Shape 87"/>
          <p:cNvSpPr/>
          <p:nvPr/>
        </p:nvSpPr>
        <p:spPr>
          <a:xfrm>
            <a:off x="5811305" y="4712869"/>
            <a:ext cx="2571061" cy="1472332"/>
          </a:xfrm>
          <a:prstGeom prst="cloudCallout">
            <a:avLst>
              <a:gd name="adj1" fmla="val -71362"/>
              <a:gd name="adj2" fmla="val 15468"/>
            </a:avLst>
          </a:prstGeom>
          <a:solidFill>
            <a:schemeClr val="bg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R="0" lvl="0" algn="ctr" rtl="0">
              <a:spcBef>
                <a:spcPts val="0"/>
              </a:spcBef>
              <a:buSzPct val="25000"/>
            </a:pPr>
            <a:r>
              <a:rPr lang="en-US" sz="1600" i="1" u="none" strike="noStrike" cap="none" dirty="0">
                <a:solidFill>
                  <a:srgbClr val="C9D522"/>
                </a:solidFill>
                <a:latin typeface="Open Sans"/>
                <a:ea typeface="Open Sans"/>
                <a:cs typeface="Open Sans"/>
                <a:sym typeface="Open Sans"/>
              </a:rPr>
              <a:t>Yes - ‘travelled’. Double the consonant ‘l’ + </a:t>
            </a:r>
          </a:p>
          <a:p>
            <a:pPr marR="0" lvl="0" algn="ctr" rtl="0">
              <a:spcBef>
                <a:spcPts val="0"/>
              </a:spcBef>
              <a:buSzPct val="25000"/>
            </a:pPr>
            <a:r>
              <a:rPr lang="en-US" sz="1600" i="1" u="none" strike="noStrike" cap="none" dirty="0">
                <a:solidFill>
                  <a:srgbClr val="C9D522"/>
                </a:solidFill>
                <a:latin typeface="Open Sans"/>
                <a:ea typeface="Open Sans"/>
                <a:cs typeface="Open Sans"/>
                <a:sym typeface="Open Sans"/>
              </a:rPr>
              <a:t>-ed.</a:t>
            </a:r>
            <a:endParaRPr lang="en-US" sz="1600" i="1" u="none" strike="noStrike" cap="none" dirty="0">
              <a:solidFill>
                <a:srgbClr val="F49C4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" name="Google Shape;65;p15">
            <a:extLst>
              <a:ext uri="{FF2B5EF4-FFF2-40B4-BE49-F238E27FC236}">
                <a16:creationId xmlns:a16="http://schemas.microsoft.com/office/drawing/2014/main" id="{415309AA-1A2E-46CB-A220-A9BBB3CD5ACD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5894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73 -0.0044 L 0.4776 0.41181 " pathEditMode="relative" rAng="0" ptsTypes="AA">
                                      <p:cBhvr>
                                        <p:cTn id="26" dur="20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10" y="2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11111E-6 L 0.57513 0.45371 " pathEditMode="relative" rAng="0" ptsTypes="AA">
                                      <p:cBhvr>
                                        <p:cTn id="34" dur="2000" spd="-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76" y="2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81481E-6 L 0.5905 0.50509 " pathEditMode="relative" rAng="0" ptsTypes="AA">
                                      <p:cBhvr>
                                        <p:cTn id="42" dur="20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18" y="2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 animBg="1"/>
      <p:bldP spid="3" grpId="0" animBg="1"/>
      <p:bldP spid="3" grpId="1" animBg="1"/>
      <p:bldP spid="23" grpId="0" animBg="1"/>
      <p:bldP spid="23" grpId="1" animBg="1"/>
      <p:bldP spid="26" grpId="0" animBg="1"/>
      <p:bldP spid="26" grpId="1" animBg="1"/>
      <p:bldP spid="28" grpId="0" animBg="1"/>
      <p:bldP spid="30" grpId="0" animBg="1"/>
      <p:bldP spid="32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 idx="4294967295"/>
          </p:nvPr>
        </p:nvSpPr>
        <p:spPr>
          <a:xfrm>
            <a:off x="450601" y="229387"/>
            <a:ext cx="10685972" cy="1312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SzPct val="25000"/>
              <a:buFont typeface="Rokkitt"/>
              <a:buNone/>
            </a:pPr>
            <a:r>
              <a:rPr lang="en-US" sz="4400" b="1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Regular verbs</a:t>
            </a:r>
            <a:endParaRPr lang="en-US" sz="4400" i="0" u="none" strike="noStrike" cap="none" dirty="0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" name="Shape 82"/>
          <p:cNvSpPr txBox="1">
            <a:spLocks/>
          </p:cNvSpPr>
          <p:nvPr/>
        </p:nvSpPr>
        <p:spPr>
          <a:xfrm>
            <a:off x="450601" y="1134285"/>
            <a:ext cx="10491773" cy="407151"/>
          </a:xfrm>
          <a:prstGeom prst="rect">
            <a:avLst/>
          </a:prstGeom>
          <a:noFill/>
          <a:ln>
            <a:noFill/>
          </a:ln>
          <a:effectLst/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rgbClr val="9E3611"/>
              </a:buClr>
              <a:buSzPct val="25000"/>
              <a:buNone/>
            </a:pPr>
            <a:r>
              <a:rPr lang="en-US" b="1" dirty="0">
                <a:solidFill>
                  <a:srgbClr val="1C4587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We add -</a:t>
            </a:r>
            <a:r>
              <a:rPr lang="en-US" b="1" i="1" dirty="0" err="1">
                <a:solidFill>
                  <a:srgbClr val="1C4587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ed</a:t>
            </a:r>
            <a:r>
              <a:rPr lang="en-US" b="1" dirty="0">
                <a:solidFill>
                  <a:srgbClr val="1C4587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 to the verb to make a regular past simple conjugation.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801" y="1134285"/>
            <a:ext cx="1239894" cy="1239894"/>
          </a:xfrm>
          <a:prstGeom prst="rect">
            <a:avLst/>
          </a:prstGeom>
        </p:spPr>
      </p:pic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818240"/>
              </p:ext>
            </p:extLst>
          </p:nvPr>
        </p:nvGraphicFramePr>
        <p:xfrm>
          <a:off x="641669" y="1804105"/>
          <a:ext cx="8625159" cy="2264364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28750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50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50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7394">
                <a:tc gridSpan="3">
                  <a:txBody>
                    <a:bodyPr/>
                    <a:lstStyle/>
                    <a:p>
                      <a:r>
                        <a:rPr lang="es-MX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regular verbs in the </a:t>
                      </a:r>
                      <a:r>
                        <a:rPr lang="en-US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past simple</a:t>
                      </a:r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rgbClr val="00A7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rgbClr val="00A7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rgbClr val="00A7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394">
                <a:tc>
                  <a:txBody>
                    <a:bodyPr/>
                    <a:lstStyle/>
                    <a:p>
                      <a:endParaRPr lang="en-GB" sz="1600" b="1" dirty="0">
                        <a:solidFill>
                          <a:srgbClr val="00206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b="1" dirty="0">
                        <a:solidFill>
                          <a:srgbClr val="00A7E3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b="1" dirty="0">
                        <a:solidFill>
                          <a:srgbClr val="00A7E3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rgbClr val="0070C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394">
                <a:tc>
                  <a:txBody>
                    <a:bodyPr/>
                    <a:lstStyle/>
                    <a:p>
                      <a:r>
                        <a:rPr lang="es-MX" sz="1600" b="1" dirty="0">
                          <a:solidFill>
                            <a:srgbClr val="00A7E3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wanted</a:t>
                      </a:r>
                    </a:p>
                  </a:txBody>
                  <a:tcPr>
                    <a:solidFill>
                      <a:srgbClr val="CBE6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A7E3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liked</a:t>
                      </a:r>
                      <a:endParaRPr lang="en-GB" sz="1600" b="1" dirty="0">
                        <a:solidFill>
                          <a:srgbClr val="00A7E3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rgbClr val="CBE6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b="1" dirty="0">
                          <a:solidFill>
                            <a:srgbClr val="00A7E3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travelled</a:t>
                      </a:r>
                      <a:endParaRPr lang="en-GB" sz="1600" b="1" dirty="0">
                        <a:solidFill>
                          <a:srgbClr val="00A7E3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rgbClr val="CBE6F9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394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A7E3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visited</a:t>
                      </a:r>
                      <a:endParaRPr lang="en-GB" sz="1600" b="1" dirty="0">
                        <a:solidFill>
                          <a:srgbClr val="00A7E3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rgbClr val="CBE6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A7E3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cooked</a:t>
                      </a:r>
                      <a:endParaRPr lang="en-GB" sz="1600" b="1" dirty="0">
                        <a:solidFill>
                          <a:srgbClr val="00A7E3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rgbClr val="CBE6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A7E3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arrived</a:t>
                      </a:r>
                      <a:endParaRPr lang="en-GB" sz="1600" b="1" dirty="0">
                        <a:solidFill>
                          <a:srgbClr val="00A7E3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rgbClr val="CBE6F9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394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A7E3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decided</a:t>
                      </a:r>
                      <a:endParaRPr lang="en-GB" sz="1600" b="1" dirty="0">
                        <a:solidFill>
                          <a:srgbClr val="00A7E3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rgbClr val="CBE6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A7E3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danced</a:t>
                      </a:r>
                      <a:endParaRPr lang="en-GB" sz="1600" b="1" dirty="0">
                        <a:solidFill>
                          <a:srgbClr val="00A7E3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rgbClr val="CBE6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A7E3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lived</a:t>
                      </a:r>
                      <a:endParaRPr lang="en-GB" sz="1600" b="1" dirty="0">
                        <a:solidFill>
                          <a:srgbClr val="00A7E3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rgbClr val="CBE6F9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7394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A7E3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studied</a:t>
                      </a:r>
                      <a:endParaRPr lang="en-GB" sz="1600" b="1" dirty="0">
                        <a:solidFill>
                          <a:srgbClr val="00A7E3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rgbClr val="CBE6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A7E3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watched</a:t>
                      </a:r>
                      <a:endParaRPr lang="en-GB" sz="1600" b="1" dirty="0">
                        <a:solidFill>
                          <a:srgbClr val="00A7E3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rgbClr val="CBE6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A7E3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played</a:t>
                      </a:r>
                      <a:endParaRPr lang="en-GB" sz="1600" b="1" dirty="0">
                        <a:solidFill>
                          <a:srgbClr val="00A7E3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rgbClr val="CBE6F9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0" name="Rounded Rectangular Callout 19"/>
          <p:cNvSpPr/>
          <p:nvPr/>
        </p:nvSpPr>
        <p:spPr>
          <a:xfrm>
            <a:off x="9878196" y="2762648"/>
            <a:ext cx="2128356" cy="1305821"/>
          </a:xfrm>
          <a:prstGeom prst="wedgeRoundRectCallout">
            <a:avLst>
              <a:gd name="adj1" fmla="val 20236"/>
              <a:gd name="adj2" fmla="val -71308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Here are some examples of regular past simple verbs.</a:t>
            </a:r>
          </a:p>
        </p:txBody>
      </p:sp>
      <p:sp>
        <p:nvSpPr>
          <p:cNvPr id="22" name="Rounded Rectangular Callout 21"/>
          <p:cNvSpPr/>
          <p:nvPr/>
        </p:nvSpPr>
        <p:spPr>
          <a:xfrm>
            <a:off x="9188354" y="4331139"/>
            <a:ext cx="2206829" cy="1048174"/>
          </a:xfrm>
          <a:prstGeom prst="wedgeRoundRectCallout">
            <a:avLst>
              <a:gd name="adj1" fmla="val 65122"/>
              <a:gd name="adj2" fmla="val -54586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Notice how some of the verbs have small changes in spelling.</a:t>
            </a:r>
          </a:p>
        </p:txBody>
      </p:sp>
      <p:sp>
        <p:nvSpPr>
          <p:cNvPr id="24" name="Rounded Rectangular Callout 23"/>
          <p:cNvSpPr/>
          <p:nvPr/>
        </p:nvSpPr>
        <p:spPr>
          <a:xfrm>
            <a:off x="6362129" y="4221957"/>
            <a:ext cx="2031244" cy="595704"/>
          </a:xfrm>
          <a:prstGeom prst="wedgeRoundRectCallout">
            <a:avLst>
              <a:gd name="adj1" fmla="val 65122"/>
              <a:gd name="adj2" fmla="val -54586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Double consonant + -</a:t>
            </a:r>
            <a:r>
              <a:rPr lang="en-US" sz="1600" i="1" dirty="0">
                <a:latin typeface="Open Sans" charset="0"/>
                <a:ea typeface="Open Sans" charset="0"/>
                <a:cs typeface="Open Sans" charset="0"/>
                <a:sym typeface="Open Sans"/>
              </a:rPr>
              <a:t>ed.</a:t>
            </a:r>
          </a:p>
        </p:txBody>
      </p:sp>
      <p:sp>
        <p:nvSpPr>
          <p:cNvPr id="25" name="Arc 24"/>
          <p:cNvSpPr/>
          <p:nvPr/>
        </p:nvSpPr>
        <p:spPr>
          <a:xfrm rot="11237588" flipV="1">
            <a:off x="5805866" y="2678753"/>
            <a:ext cx="2089380" cy="1856400"/>
          </a:xfrm>
          <a:prstGeom prst="arc">
            <a:avLst>
              <a:gd name="adj1" fmla="val 8688625"/>
              <a:gd name="adj2" fmla="val 14418928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27" name="Rounded Rectangular Callout 26"/>
          <p:cNvSpPr/>
          <p:nvPr/>
        </p:nvSpPr>
        <p:spPr>
          <a:xfrm>
            <a:off x="3552964" y="4261403"/>
            <a:ext cx="2420417" cy="595704"/>
          </a:xfrm>
          <a:prstGeom prst="wedgeRoundRectCallout">
            <a:avLst>
              <a:gd name="adj1" fmla="val 65122"/>
              <a:gd name="adj2" fmla="val -54586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Verb ends in the letter </a:t>
            </a:r>
          </a:p>
          <a:p>
            <a:pPr lvl="0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-</a:t>
            </a:r>
            <a:r>
              <a:rPr lang="en-US" sz="1600" i="1" dirty="0">
                <a:latin typeface="Open Sans" charset="0"/>
                <a:ea typeface="Open Sans" charset="0"/>
                <a:cs typeface="Open Sans" charset="0"/>
                <a:sym typeface="Open Sans"/>
              </a:rPr>
              <a:t>e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 so just + </a:t>
            </a:r>
            <a:r>
              <a:rPr lang="en-US" sz="1600" i="1" dirty="0">
                <a:latin typeface="Open Sans" charset="0"/>
                <a:ea typeface="Open Sans" charset="0"/>
                <a:cs typeface="Open Sans" charset="0"/>
                <a:sym typeface="Open Sans"/>
              </a:rPr>
              <a:t>-d.</a:t>
            </a:r>
          </a:p>
        </p:txBody>
      </p:sp>
      <p:sp>
        <p:nvSpPr>
          <p:cNvPr id="29" name="Arc 28"/>
          <p:cNvSpPr/>
          <p:nvPr/>
        </p:nvSpPr>
        <p:spPr>
          <a:xfrm rot="8459568" flipV="1">
            <a:off x="2903889" y="3706013"/>
            <a:ext cx="2089380" cy="1031889"/>
          </a:xfrm>
          <a:prstGeom prst="arc">
            <a:avLst>
              <a:gd name="adj1" fmla="val 8134380"/>
              <a:gd name="adj2" fmla="val 12173665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31" name="Arc 30"/>
          <p:cNvSpPr/>
          <p:nvPr/>
        </p:nvSpPr>
        <p:spPr>
          <a:xfrm rot="13991241" flipH="1" flipV="1">
            <a:off x="5518727" y="2994233"/>
            <a:ext cx="2097283" cy="2534337"/>
          </a:xfrm>
          <a:prstGeom prst="arc">
            <a:avLst>
              <a:gd name="adj1" fmla="val 7555732"/>
              <a:gd name="adj2" fmla="val 12622152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37" name="Arc 36"/>
          <p:cNvSpPr/>
          <p:nvPr/>
        </p:nvSpPr>
        <p:spPr>
          <a:xfrm rot="2167374" flipV="1">
            <a:off x="764783" y="3843057"/>
            <a:ext cx="3353590" cy="1406834"/>
          </a:xfrm>
          <a:prstGeom prst="arc">
            <a:avLst>
              <a:gd name="adj1" fmla="val 1862262"/>
              <a:gd name="adj2" fmla="val 9615839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38" name="Arc 37"/>
          <p:cNvSpPr/>
          <p:nvPr/>
        </p:nvSpPr>
        <p:spPr>
          <a:xfrm rot="13991241" flipH="1" flipV="1">
            <a:off x="5882097" y="3063970"/>
            <a:ext cx="2097283" cy="2534337"/>
          </a:xfrm>
          <a:prstGeom prst="arc">
            <a:avLst>
              <a:gd name="adj1" fmla="val 7555732"/>
              <a:gd name="adj2" fmla="val 11350361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39" name="Arc 38"/>
          <p:cNvSpPr/>
          <p:nvPr/>
        </p:nvSpPr>
        <p:spPr>
          <a:xfrm rot="8459568" flipV="1">
            <a:off x="2521986" y="2611428"/>
            <a:ext cx="2590802" cy="2684637"/>
          </a:xfrm>
          <a:prstGeom prst="arc">
            <a:avLst>
              <a:gd name="adj1" fmla="val 7428108"/>
              <a:gd name="adj2" fmla="val 1275487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40" name="Rounded Rectangular Callout 39"/>
          <p:cNvSpPr/>
          <p:nvPr/>
        </p:nvSpPr>
        <p:spPr>
          <a:xfrm>
            <a:off x="486138" y="4261403"/>
            <a:ext cx="2530017" cy="1375556"/>
          </a:xfrm>
          <a:prstGeom prst="wedgeRoundRectCallout">
            <a:avLst>
              <a:gd name="adj1" fmla="val 55952"/>
              <a:gd name="adj2" fmla="val -36727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Here, the verb ends in </a:t>
            </a:r>
          </a:p>
          <a:p>
            <a:pPr lvl="0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-</a:t>
            </a:r>
            <a:r>
              <a:rPr lang="en-US" sz="1600" i="1" dirty="0">
                <a:latin typeface="Open Sans" charset="0"/>
                <a:ea typeface="Open Sans" charset="0"/>
                <a:cs typeface="Open Sans" charset="0"/>
                <a:sym typeface="Open Sans"/>
              </a:rPr>
              <a:t>y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 (</a:t>
            </a:r>
            <a:r>
              <a:rPr lang="en-US" sz="1600" i="1" dirty="0">
                <a:latin typeface="Open Sans" charset="0"/>
                <a:ea typeface="Open Sans" charset="0"/>
                <a:cs typeface="Open Sans" charset="0"/>
                <a:sym typeface="Open Sans"/>
              </a:rPr>
              <a:t>study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) and it changes to -</a:t>
            </a:r>
            <a:r>
              <a:rPr lang="en-US" sz="1600" i="1" dirty="0" err="1">
                <a:latin typeface="Open Sans" charset="0"/>
                <a:ea typeface="Open Sans" charset="0"/>
                <a:cs typeface="Open Sans" charset="0"/>
                <a:sym typeface="Open Sans"/>
              </a:rPr>
              <a:t>ied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. This doesn’t always happen, e.g. </a:t>
            </a:r>
            <a:r>
              <a:rPr lang="en-US" sz="1600" i="1" dirty="0">
                <a:latin typeface="Open Sans" charset="0"/>
                <a:ea typeface="Open Sans" charset="0"/>
                <a:cs typeface="Open Sans" charset="0"/>
                <a:sym typeface="Open Sans"/>
              </a:rPr>
              <a:t>play – played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.</a:t>
            </a:r>
            <a:endParaRPr lang="en-US" sz="1600" i="1" dirty="0">
              <a:latin typeface="Open Sans" charset="0"/>
              <a:ea typeface="Open Sans" charset="0"/>
              <a:cs typeface="Open Sans" charset="0"/>
              <a:sym typeface="Open Sans"/>
            </a:endParaRPr>
          </a:p>
        </p:txBody>
      </p:sp>
      <p:sp>
        <p:nvSpPr>
          <p:cNvPr id="41" name="Arc 40"/>
          <p:cNvSpPr/>
          <p:nvPr/>
        </p:nvSpPr>
        <p:spPr>
          <a:xfrm rot="8459568" flipV="1">
            <a:off x="359531" y="4094684"/>
            <a:ext cx="1684112" cy="691831"/>
          </a:xfrm>
          <a:prstGeom prst="arc">
            <a:avLst>
              <a:gd name="adj1" fmla="val 9098393"/>
              <a:gd name="adj2" fmla="val 12173665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42" name="Rounded Rectangular Callout 41"/>
          <p:cNvSpPr/>
          <p:nvPr/>
        </p:nvSpPr>
        <p:spPr>
          <a:xfrm>
            <a:off x="6187821" y="5097935"/>
            <a:ext cx="2140830" cy="901770"/>
          </a:xfrm>
          <a:prstGeom prst="wedgeRoundRectCallout">
            <a:avLst>
              <a:gd name="adj1" fmla="val 65122"/>
              <a:gd name="adj2" fmla="val -54586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In American English, ‘</a:t>
            </a:r>
            <a:r>
              <a:rPr lang="en-US" sz="1600" i="1" dirty="0">
                <a:latin typeface="Open Sans" charset="0"/>
                <a:ea typeface="Open Sans" charset="0"/>
                <a:cs typeface="Open Sans" charset="0"/>
                <a:sym typeface="Open Sans"/>
              </a:rPr>
              <a:t>travelled’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 only has one ‘</a:t>
            </a:r>
            <a:r>
              <a:rPr lang="en-US" sz="1600" i="1" dirty="0">
                <a:latin typeface="Open Sans" charset="0"/>
                <a:ea typeface="Open Sans" charset="0"/>
                <a:cs typeface="Open Sans" charset="0"/>
                <a:sym typeface="Open Sans"/>
              </a:rPr>
              <a:t>l’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.</a:t>
            </a:r>
          </a:p>
        </p:txBody>
      </p:sp>
      <p:sp>
        <p:nvSpPr>
          <p:cNvPr id="43" name="Pentagon 42"/>
          <p:cNvSpPr/>
          <p:nvPr/>
        </p:nvSpPr>
        <p:spPr>
          <a:xfrm>
            <a:off x="9737991" y="5875587"/>
            <a:ext cx="2269341" cy="778497"/>
          </a:xfrm>
          <a:prstGeom prst="homePlate">
            <a:avLst/>
          </a:prstGeom>
          <a:solidFill>
            <a:srgbClr val="00A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dirty="0">
                <a:latin typeface="Open Sans"/>
                <a:ea typeface="Open Sans"/>
                <a:cs typeface="Open Sans"/>
                <a:sym typeface="Open Sans"/>
              </a:rPr>
              <a:t>Let’s consider…</a:t>
            </a:r>
          </a:p>
        </p:txBody>
      </p:sp>
      <p:sp>
        <p:nvSpPr>
          <p:cNvPr id="23" name="Google Shape;65;p15">
            <a:extLst>
              <a:ext uri="{FF2B5EF4-FFF2-40B4-BE49-F238E27FC236}">
                <a16:creationId xmlns:a16="http://schemas.microsoft.com/office/drawing/2014/main" id="{C100605A-229A-47C0-9009-9CCA36245EF9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0882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 animBg="1"/>
      <p:bldP spid="22" grpId="0" animBg="1"/>
      <p:bldP spid="24" grpId="0" animBg="1"/>
      <p:bldP spid="25" grpId="0" animBg="1"/>
      <p:bldP spid="27" grpId="0" animBg="1"/>
      <p:bldP spid="29" grpId="0" animBg="1"/>
      <p:bldP spid="31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 idx="4294967295"/>
          </p:nvPr>
        </p:nvSpPr>
        <p:spPr>
          <a:xfrm>
            <a:off x="450601" y="229387"/>
            <a:ext cx="10685972" cy="1312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SzPct val="25000"/>
              <a:buFont typeface="Rokkitt"/>
              <a:buNone/>
            </a:pPr>
            <a:r>
              <a:rPr lang="en-US" sz="4400" b="1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Let’s consider pronunciation</a:t>
            </a:r>
            <a:endParaRPr lang="en-US" sz="4400" i="0" u="none" strike="noStrike" cap="none" dirty="0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" name="Shape 82"/>
          <p:cNvSpPr txBox="1">
            <a:spLocks/>
          </p:cNvSpPr>
          <p:nvPr/>
        </p:nvSpPr>
        <p:spPr>
          <a:xfrm>
            <a:off x="450601" y="930307"/>
            <a:ext cx="11143846" cy="421972"/>
          </a:xfrm>
          <a:prstGeom prst="rect">
            <a:avLst/>
          </a:prstGeom>
          <a:noFill/>
          <a:ln>
            <a:noFill/>
          </a:ln>
          <a:effectLst/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rgbClr val="9E3611"/>
              </a:buClr>
              <a:buSzPct val="25000"/>
              <a:buNone/>
            </a:pPr>
            <a:r>
              <a:rPr lang="en-US" b="1" dirty="0">
                <a:solidFill>
                  <a:srgbClr val="1C4587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There are three different ways to pronounce the -</a:t>
            </a:r>
            <a:r>
              <a:rPr lang="en-US" b="1" i="1" dirty="0" err="1">
                <a:solidFill>
                  <a:srgbClr val="1C4587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ed</a:t>
            </a:r>
            <a:r>
              <a:rPr lang="en-US" b="1" dirty="0">
                <a:solidFill>
                  <a:srgbClr val="1C4587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 past simple ending.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5965" y="23088"/>
            <a:ext cx="1071994" cy="1071994"/>
          </a:xfrm>
          <a:prstGeom prst="rect">
            <a:avLst/>
          </a:prstGeom>
        </p:spPr>
      </p:pic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2096444"/>
              </p:ext>
            </p:extLst>
          </p:nvPr>
        </p:nvGraphicFramePr>
        <p:xfrm>
          <a:off x="378124" y="1476579"/>
          <a:ext cx="8625159" cy="2466090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28750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50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50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7394">
                <a:tc gridSpan="3">
                  <a:txBody>
                    <a:bodyPr/>
                    <a:lstStyle/>
                    <a:p>
                      <a:r>
                        <a:rPr lang="es-MX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regular verbs in the </a:t>
                      </a:r>
                      <a:r>
                        <a:rPr lang="en-US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past simple</a:t>
                      </a:r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rgbClr val="00A7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rgbClr val="00A7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rgbClr val="00A7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394"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rgbClr val="00206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  <a:p>
                      <a:endParaRPr lang="en-GB" sz="1600" b="1" dirty="0">
                        <a:solidFill>
                          <a:srgbClr val="00206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b="1" dirty="0">
                        <a:solidFill>
                          <a:srgbClr val="00A7E3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b="1" dirty="0">
                        <a:solidFill>
                          <a:srgbClr val="00A7E3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rgbClr val="0070C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394">
                <a:tc>
                  <a:txBody>
                    <a:bodyPr/>
                    <a:lstStyle/>
                    <a:p>
                      <a:r>
                        <a:rPr lang="es-MX" sz="1600" b="1" dirty="0">
                          <a:solidFill>
                            <a:srgbClr val="00A7E3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wanted</a:t>
                      </a:r>
                    </a:p>
                  </a:txBody>
                  <a:tcPr>
                    <a:solidFill>
                      <a:srgbClr val="CBE6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A7E3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liked</a:t>
                      </a:r>
                      <a:endParaRPr lang="en-GB" sz="1600" b="1" dirty="0">
                        <a:solidFill>
                          <a:srgbClr val="00A7E3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rgbClr val="CBE6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b="1" dirty="0">
                          <a:solidFill>
                            <a:srgbClr val="00A7E3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travelled</a:t>
                      </a:r>
                      <a:endParaRPr lang="en-GB" sz="1600" b="1" dirty="0">
                        <a:solidFill>
                          <a:srgbClr val="00A7E3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rgbClr val="CBE6F9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394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A7E3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visited</a:t>
                      </a:r>
                      <a:endParaRPr lang="en-GB" sz="1600" b="1" dirty="0">
                        <a:solidFill>
                          <a:srgbClr val="00A7E3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rgbClr val="CBE6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A7E3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cooked</a:t>
                      </a:r>
                      <a:endParaRPr lang="en-GB" sz="1600" b="1" dirty="0">
                        <a:solidFill>
                          <a:srgbClr val="00A7E3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rgbClr val="CBE6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A7E3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arrived</a:t>
                      </a:r>
                      <a:endParaRPr lang="en-GB" sz="1600" b="1" dirty="0">
                        <a:solidFill>
                          <a:srgbClr val="00A7E3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rgbClr val="CBE6F9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394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A7E3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decided</a:t>
                      </a:r>
                      <a:endParaRPr lang="en-GB" sz="1600" b="1" dirty="0">
                        <a:solidFill>
                          <a:srgbClr val="00A7E3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rgbClr val="CBE6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A7E3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danced</a:t>
                      </a:r>
                      <a:endParaRPr lang="en-GB" sz="1600" b="1" dirty="0">
                        <a:solidFill>
                          <a:srgbClr val="00A7E3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rgbClr val="CBE6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A7E3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lived</a:t>
                      </a:r>
                      <a:endParaRPr lang="en-GB" sz="1600" b="1" dirty="0">
                        <a:solidFill>
                          <a:srgbClr val="00A7E3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rgbClr val="CBE6F9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7394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A7E3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studied</a:t>
                      </a:r>
                      <a:endParaRPr lang="en-GB" sz="1600" b="1" dirty="0">
                        <a:solidFill>
                          <a:srgbClr val="00A7E3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rgbClr val="CBE6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A7E3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watched</a:t>
                      </a:r>
                      <a:endParaRPr lang="en-GB" sz="1600" b="1" dirty="0">
                        <a:solidFill>
                          <a:srgbClr val="00A7E3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rgbClr val="CBE6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A7E3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played</a:t>
                      </a:r>
                      <a:endParaRPr lang="en-GB" sz="1600" b="1" dirty="0">
                        <a:solidFill>
                          <a:srgbClr val="00A7E3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rgbClr val="CBE6F9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0" name="Rounded Rectangular Callout 19"/>
          <p:cNvSpPr/>
          <p:nvPr/>
        </p:nvSpPr>
        <p:spPr>
          <a:xfrm>
            <a:off x="9080694" y="1633581"/>
            <a:ext cx="2910506" cy="737440"/>
          </a:xfrm>
          <a:prstGeom prst="wedgeRoundRectCallout">
            <a:avLst>
              <a:gd name="adj1" fmla="val 31778"/>
              <a:gd name="adj2" fmla="val -74443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Let’s look at this table again. Notice the three different columns.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9080694" y="2550306"/>
            <a:ext cx="2910506" cy="916226"/>
          </a:xfrm>
          <a:prstGeom prst="wedgeRoundRectCallout">
            <a:avLst>
              <a:gd name="adj1" fmla="val 29145"/>
              <a:gd name="adj2" fmla="val -62371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The pronunciation of the -</a:t>
            </a:r>
            <a:r>
              <a:rPr lang="en-US" sz="1600" i="1" u="sng" dirty="0" err="1">
                <a:latin typeface="Open Sans" charset="0"/>
                <a:ea typeface="Open Sans" charset="0"/>
                <a:cs typeface="Open Sans" charset="0"/>
                <a:sym typeface="Open Sans"/>
              </a:rPr>
              <a:t>ed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 ending depends on the last sound in the verb.</a:t>
            </a:r>
          </a:p>
        </p:txBody>
      </p:sp>
      <p:sp>
        <p:nvSpPr>
          <p:cNvPr id="23" name="Rounded Rectangular Callout 22"/>
          <p:cNvSpPr/>
          <p:nvPr/>
        </p:nvSpPr>
        <p:spPr>
          <a:xfrm>
            <a:off x="355751" y="4068555"/>
            <a:ext cx="2846023" cy="1183929"/>
          </a:xfrm>
          <a:prstGeom prst="wedgeRoundRectCallout">
            <a:avLst>
              <a:gd name="adj1" fmla="val 27290"/>
              <a:gd name="adj2" fmla="val -55631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Verbs that end in a /t/ or </a:t>
            </a:r>
          </a:p>
          <a:p>
            <a:pPr lvl="0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/d/ sounds = add an extra syllable with /</a:t>
            </a:r>
            <a:r>
              <a:rPr lang="en-GB" dirty="0"/>
              <a:t>ɪ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d/. Look at this example…</a:t>
            </a:r>
          </a:p>
        </p:txBody>
      </p:sp>
      <p:sp>
        <p:nvSpPr>
          <p:cNvPr id="3" name="Rectangle 2"/>
          <p:cNvSpPr/>
          <p:nvPr/>
        </p:nvSpPr>
        <p:spPr>
          <a:xfrm>
            <a:off x="378124" y="1864890"/>
            <a:ext cx="27566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verbs ending in /t/ or /d/ = + /</a:t>
            </a:r>
            <a:r>
              <a:rPr lang="en-GB" b="1" dirty="0"/>
              <a:t>ɪ</a:t>
            </a:r>
            <a:r>
              <a:rPr lang="en-US" sz="1600" b="1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d/   </a:t>
            </a:r>
            <a:r>
              <a:rPr lang="en-US" sz="1600" b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EXTRA SYLLABLE</a:t>
            </a:r>
            <a:endParaRPr lang="en-GB" sz="1600" b="1" dirty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28" name="Rounded Rectangular Callout 27"/>
          <p:cNvSpPr/>
          <p:nvPr/>
        </p:nvSpPr>
        <p:spPr>
          <a:xfrm>
            <a:off x="275336" y="5328981"/>
            <a:ext cx="3089256" cy="1109823"/>
          </a:xfrm>
          <a:prstGeom prst="wedgeRoundRectCallout">
            <a:avLst>
              <a:gd name="adj1" fmla="val 27290"/>
              <a:gd name="adj2" fmla="val -55631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WANT                 WANTED</a:t>
            </a:r>
          </a:p>
        </p:txBody>
      </p:sp>
      <p:sp>
        <p:nvSpPr>
          <p:cNvPr id="30" name="Arc 29"/>
          <p:cNvSpPr/>
          <p:nvPr/>
        </p:nvSpPr>
        <p:spPr>
          <a:xfrm rot="2538939" flipV="1">
            <a:off x="949937" y="4711797"/>
            <a:ext cx="1206555" cy="2534337"/>
          </a:xfrm>
          <a:prstGeom prst="arc">
            <a:avLst>
              <a:gd name="adj1" fmla="val 10861859"/>
              <a:gd name="adj2" fmla="val 11910066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18625" y="5299839"/>
            <a:ext cx="12202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/t/ sound</a:t>
            </a:r>
            <a:endParaRPr lang="en-GB" sz="1600" b="1" dirty="0">
              <a:solidFill>
                <a:srgbClr val="002060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33" name="Arc 32"/>
          <p:cNvSpPr/>
          <p:nvPr/>
        </p:nvSpPr>
        <p:spPr>
          <a:xfrm rot="2538939" flipV="1">
            <a:off x="2658182" y="4711796"/>
            <a:ext cx="1206555" cy="2534337"/>
          </a:xfrm>
          <a:prstGeom prst="arc">
            <a:avLst>
              <a:gd name="adj1" fmla="val 10861859"/>
              <a:gd name="adj2" fmla="val 11910066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787770" y="5299839"/>
            <a:ext cx="13956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/</a:t>
            </a:r>
            <a:r>
              <a:rPr lang="en-GB" dirty="0"/>
              <a:t>ɪ</a:t>
            </a:r>
            <a:r>
              <a:rPr lang="en-US" sz="1600" b="1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d/ sound</a:t>
            </a:r>
            <a:endParaRPr lang="en-GB" sz="1600" b="1" dirty="0">
              <a:solidFill>
                <a:srgbClr val="002060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35" name="Arc 34"/>
          <p:cNvSpPr/>
          <p:nvPr/>
        </p:nvSpPr>
        <p:spPr>
          <a:xfrm rot="12925871" flipV="1">
            <a:off x="1266227" y="4490375"/>
            <a:ext cx="1206555" cy="2534337"/>
          </a:xfrm>
          <a:prstGeom prst="arc">
            <a:avLst>
              <a:gd name="adj1" fmla="val 10861859"/>
              <a:gd name="adj2" fmla="val 11910066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686690" y="6026919"/>
            <a:ext cx="15835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two syllables</a:t>
            </a:r>
            <a:endParaRPr lang="en-GB" sz="1600" b="1" dirty="0">
              <a:solidFill>
                <a:srgbClr val="002060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43" name="Arc 42"/>
          <p:cNvSpPr/>
          <p:nvPr/>
        </p:nvSpPr>
        <p:spPr>
          <a:xfrm rot="12925871" flipV="1">
            <a:off x="-503186" y="4490374"/>
            <a:ext cx="1206555" cy="2534337"/>
          </a:xfrm>
          <a:prstGeom prst="arc">
            <a:avLst>
              <a:gd name="adj1" fmla="val 10861859"/>
              <a:gd name="adj2" fmla="val 11910066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38879" y="5982594"/>
            <a:ext cx="15559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one syllable</a:t>
            </a:r>
            <a:endParaRPr lang="en-GB" sz="1600" b="1" dirty="0">
              <a:solidFill>
                <a:srgbClr val="002060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45" name="Rounded Rectangular Callout 44"/>
          <p:cNvSpPr/>
          <p:nvPr/>
        </p:nvSpPr>
        <p:spPr>
          <a:xfrm>
            <a:off x="3353855" y="4081790"/>
            <a:ext cx="4029583" cy="1108071"/>
          </a:xfrm>
          <a:prstGeom prst="wedgeRoundRectCallout">
            <a:avLst>
              <a:gd name="adj1" fmla="val 27290"/>
              <a:gd name="adj2" fmla="val -55631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Verbs that end in an </a:t>
            </a:r>
            <a:r>
              <a:rPr lang="en-US" sz="1600" i="1" dirty="0">
                <a:latin typeface="Open Sans" charset="0"/>
                <a:ea typeface="Open Sans" charset="0"/>
                <a:cs typeface="Open Sans" charset="0"/>
                <a:sym typeface="Open Sans"/>
              </a:rPr>
              <a:t>unvoiced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 sound (your throat doesn’t vibrate when you make the sound) = + /t/ sound. </a:t>
            </a:r>
          </a:p>
          <a:p>
            <a:pPr lvl="0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NO EXTRA SYLLABLE. 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261459" y="1864890"/>
            <a:ext cx="27566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verbs ending an unvoiced sound= + /t/</a:t>
            </a:r>
            <a:endParaRPr lang="en-GB" sz="1600" b="1" dirty="0">
              <a:solidFill>
                <a:srgbClr val="002060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48" name="Rounded Rectangular Callout 47"/>
          <p:cNvSpPr/>
          <p:nvPr/>
        </p:nvSpPr>
        <p:spPr>
          <a:xfrm>
            <a:off x="3484963" y="5265862"/>
            <a:ext cx="3529986" cy="1014920"/>
          </a:xfrm>
          <a:prstGeom prst="wedgeRoundRectCallout">
            <a:avLst>
              <a:gd name="adj1" fmla="val 27290"/>
              <a:gd name="adj2" fmla="val -55631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LIKE                                LIKED</a:t>
            </a:r>
          </a:p>
        </p:txBody>
      </p:sp>
      <p:sp>
        <p:nvSpPr>
          <p:cNvPr id="49" name="Arc 48"/>
          <p:cNvSpPr/>
          <p:nvPr/>
        </p:nvSpPr>
        <p:spPr>
          <a:xfrm rot="2538939" flipV="1">
            <a:off x="3940099" y="4629496"/>
            <a:ext cx="1206555" cy="2534337"/>
          </a:xfrm>
          <a:prstGeom prst="arc">
            <a:avLst>
              <a:gd name="adj1" fmla="val 10861859"/>
              <a:gd name="adj2" fmla="val 11910066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508788" y="5217538"/>
            <a:ext cx="25745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/k/ sound (unvoiced)</a:t>
            </a:r>
            <a:endParaRPr lang="en-GB" sz="1600" b="1" dirty="0">
              <a:solidFill>
                <a:srgbClr val="002060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51" name="Arc 50"/>
          <p:cNvSpPr/>
          <p:nvPr/>
        </p:nvSpPr>
        <p:spPr>
          <a:xfrm rot="2538939" flipV="1">
            <a:off x="6345105" y="4629496"/>
            <a:ext cx="1206555" cy="2534337"/>
          </a:xfrm>
          <a:prstGeom prst="arc">
            <a:avLst>
              <a:gd name="adj1" fmla="val 10861859"/>
              <a:gd name="adj2" fmla="val 11910066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913794" y="5217538"/>
            <a:ext cx="25745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/t/ sound</a:t>
            </a:r>
            <a:endParaRPr lang="en-GB" sz="1600" b="1" dirty="0">
              <a:solidFill>
                <a:srgbClr val="002060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53" name="Arc 52"/>
          <p:cNvSpPr/>
          <p:nvPr/>
        </p:nvSpPr>
        <p:spPr>
          <a:xfrm rot="14381724" flipV="1">
            <a:off x="4567135" y="4267542"/>
            <a:ext cx="1206555" cy="2534337"/>
          </a:xfrm>
          <a:prstGeom prst="arc">
            <a:avLst>
              <a:gd name="adj1" fmla="val 10861859"/>
              <a:gd name="adj2" fmla="val 1304474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433498" y="5948908"/>
            <a:ext cx="14181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one syllable</a:t>
            </a:r>
            <a:endParaRPr lang="en-GB" sz="1600" b="1" dirty="0">
              <a:solidFill>
                <a:srgbClr val="002060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55" name="Arc 54"/>
          <p:cNvSpPr/>
          <p:nvPr/>
        </p:nvSpPr>
        <p:spPr>
          <a:xfrm rot="4679416" flipH="1" flipV="1">
            <a:off x="3132868" y="3479324"/>
            <a:ext cx="2643033" cy="2534337"/>
          </a:xfrm>
          <a:prstGeom prst="arc">
            <a:avLst>
              <a:gd name="adj1" fmla="val 11447822"/>
              <a:gd name="adj2" fmla="val 1304474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56" name="Rounded Rectangular Callout 55"/>
          <p:cNvSpPr/>
          <p:nvPr/>
        </p:nvSpPr>
        <p:spPr>
          <a:xfrm>
            <a:off x="7564864" y="4073514"/>
            <a:ext cx="4029583" cy="1108071"/>
          </a:xfrm>
          <a:prstGeom prst="wedgeRoundRectCallout">
            <a:avLst>
              <a:gd name="adj1" fmla="val -29839"/>
              <a:gd name="adj2" fmla="val -59911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Verbs that end in an </a:t>
            </a:r>
            <a:r>
              <a:rPr lang="en-US" sz="1600" i="1" dirty="0">
                <a:latin typeface="Open Sans" charset="0"/>
                <a:ea typeface="Open Sans" charset="0"/>
                <a:cs typeface="Open Sans" charset="0"/>
                <a:sym typeface="Open Sans"/>
              </a:rPr>
              <a:t>voiced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 sound (your throat vibrates when you make the sound) = + /d/ sound. </a:t>
            </a:r>
          </a:p>
          <a:p>
            <a:pPr lvl="0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NO EXTRA SYLLABLE. </a:t>
            </a:r>
          </a:p>
        </p:txBody>
      </p:sp>
      <p:sp>
        <p:nvSpPr>
          <p:cNvPr id="57" name="Rectangle 56"/>
          <p:cNvSpPr/>
          <p:nvPr/>
        </p:nvSpPr>
        <p:spPr>
          <a:xfrm>
            <a:off x="6149870" y="1835313"/>
            <a:ext cx="27566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verbs ending an voiced sound= + /d/</a:t>
            </a:r>
            <a:endParaRPr lang="en-GB" sz="1600" b="1" dirty="0">
              <a:solidFill>
                <a:srgbClr val="002060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58" name="Rounded Rectangular Callout 57"/>
          <p:cNvSpPr/>
          <p:nvPr/>
        </p:nvSpPr>
        <p:spPr>
          <a:xfrm>
            <a:off x="7102408" y="5278225"/>
            <a:ext cx="3168455" cy="1109708"/>
          </a:xfrm>
          <a:prstGeom prst="wedgeRoundRectCallout">
            <a:avLst>
              <a:gd name="adj1" fmla="val -18605"/>
              <a:gd name="adj2" fmla="val -57806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LIVE		LIVED</a:t>
            </a:r>
          </a:p>
        </p:txBody>
      </p:sp>
      <p:sp>
        <p:nvSpPr>
          <p:cNvPr id="59" name="Arc 58"/>
          <p:cNvSpPr/>
          <p:nvPr/>
        </p:nvSpPr>
        <p:spPr>
          <a:xfrm rot="2538939" flipV="1">
            <a:off x="7488693" y="4638648"/>
            <a:ext cx="1206555" cy="2534337"/>
          </a:xfrm>
          <a:prstGeom prst="arc">
            <a:avLst>
              <a:gd name="adj1" fmla="val 10861859"/>
              <a:gd name="adj2" fmla="val 11910066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7057382" y="5226690"/>
            <a:ext cx="25745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/v/ sound (voiced)</a:t>
            </a:r>
            <a:endParaRPr lang="en-GB" sz="1600" b="1" dirty="0">
              <a:solidFill>
                <a:srgbClr val="002060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61" name="Arc 60"/>
          <p:cNvSpPr/>
          <p:nvPr/>
        </p:nvSpPr>
        <p:spPr>
          <a:xfrm rot="2538939" flipV="1">
            <a:off x="9512005" y="4638648"/>
            <a:ext cx="1206555" cy="2534337"/>
          </a:xfrm>
          <a:prstGeom prst="arc">
            <a:avLst>
              <a:gd name="adj1" fmla="val 10861859"/>
              <a:gd name="adj2" fmla="val 11910066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9080694" y="5226690"/>
            <a:ext cx="25745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/d/ sound</a:t>
            </a:r>
            <a:endParaRPr lang="en-GB" sz="1600" b="1" dirty="0">
              <a:solidFill>
                <a:srgbClr val="002060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72" name="Arc 71"/>
          <p:cNvSpPr/>
          <p:nvPr/>
        </p:nvSpPr>
        <p:spPr>
          <a:xfrm rot="14381724" flipV="1">
            <a:off x="8193812" y="4256252"/>
            <a:ext cx="1206555" cy="2534337"/>
          </a:xfrm>
          <a:prstGeom prst="arc">
            <a:avLst>
              <a:gd name="adj1" fmla="val 9877665"/>
              <a:gd name="adj2" fmla="val 12030331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8010375" y="6063817"/>
            <a:ext cx="15763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one syllable</a:t>
            </a:r>
            <a:endParaRPr lang="en-GB" sz="1600" b="1" dirty="0">
              <a:solidFill>
                <a:srgbClr val="002060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74" name="Arc 73"/>
          <p:cNvSpPr/>
          <p:nvPr/>
        </p:nvSpPr>
        <p:spPr>
          <a:xfrm rot="4679416" flipH="1" flipV="1">
            <a:off x="6703056" y="3622490"/>
            <a:ext cx="2718312" cy="2461608"/>
          </a:xfrm>
          <a:prstGeom prst="arc">
            <a:avLst>
              <a:gd name="adj1" fmla="val 11513381"/>
              <a:gd name="adj2" fmla="val 13132483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75" name="Pentagon 74"/>
          <p:cNvSpPr/>
          <p:nvPr/>
        </p:nvSpPr>
        <p:spPr>
          <a:xfrm>
            <a:off x="10315889" y="5875587"/>
            <a:ext cx="1691443" cy="778497"/>
          </a:xfrm>
          <a:prstGeom prst="homePlate">
            <a:avLst/>
          </a:prstGeom>
          <a:solidFill>
            <a:srgbClr val="00A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dirty="0">
                <a:latin typeface="Open Sans"/>
                <a:ea typeface="Open Sans"/>
                <a:cs typeface="Open Sans"/>
                <a:sym typeface="Open Sans"/>
              </a:rPr>
              <a:t>Irregular verbs…</a:t>
            </a:r>
          </a:p>
        </p:txBody>
      </p:sp>
      <p:sp>
        <p:nvSpPr>
          <p:cNvPr id="47" name="Google Shape;65;p15">
            <a:extLst>
              <a:ext uri="{FF2B5EF4-FFF2-40B4-BE49-F238E27FC236}">
                <a16:creationId xmlns:a16="http://schemas.microsoft.com/office/drawing/2014/main" id="{4BC448F2-B802-41B9-B059-6D20E6637100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77517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  <p:bldP spid="3" grpId="0"/>
      <p:bldP spid="28" grpId="0" animBg="1"/>
      <p:bldP spid="30" grpId="0" animBg="1"/>
      <p:bldP spid="32" grpId="0"/>
      <p:bldP spid="33" grpId="0" animBg="1"/>
      <p:bldP spid="34" grpId="0"/>
      <p:bldP spid="35" grpId="0" animBg="1"/>
      <p:bldP spid="36" grpId="0"/>
      <p:bldP spid="43" grpId="0" animBg="1"/>
      <p:bldP spid="44" grpId="0"/>
      <p:bldP spid="45" grpId="0" animBg="1"/>
      <p:bldP spid="46" grpId="0"/>
      <p:bldP spid="48" grpId="0" animBg="1"/>
      <p:bldP spid="49" grpId="0" animBg="1"/>
      <p:bldP spid="50" grpId="0"/>
      <p:bldP spid="51" grpId="0" animBg="1"/>
      <p:bldP spid="52" grpId="0"/>
      <p:bldP spid="53" grpId="0" animBg="1"/>
      <p:bldP spid="54" grpId="0"/>
      <p:bldP spid="55" grpId="0" animBg="1"/>
      <p:bldP spid="56" grpId="0" animBg="1"/>
      <p:bldP spid="57" grpId="0"/>
      <p:bldP spid="58" grpId="0" animBg="1"/>
      <p:bldP spid="59" grpId="0" animBg="1"/>
      <p:bldP spid="60" grpId="0"/>
      <p:bldP spid="61" grpId="0" animBg="1"/>
      <p:bldP spid="62" grpId="0"/>
      <p:bldP spid="72" grpId="0" animBg="1"/>
      <p:bldP spid="73" grpId="0"/>
      <p:bldP spid="74" grpId="0" animBg="1"/>
      <p:bldP spid="75" grpId="0" animBg="1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arson">
  <a:themeElements>
    <a:clrScheme name="Pearson colors">
      <a:dk1>
        <a:srgbClr val="000000"/>
      </a:dk1>
      <a:lt1>
        <a:srgbClr val="D4EAE4"/>
      </a:lt1>
      <a:dk2>
        <a:srgbClr val="007FA3"/>
      </a:dk2>
      <a:lt2>
        <a:srgbClr val="003057"/>
      </a:lt2>
      <a:accent1>
        <a:srgbClr val="D2DB0E"/>
      </a:accent1>
      <a:accent2>
        <a:srgbClr val="12B2A6"/>
      </a:accent2>
      <a:accent3>
        <a:srgbClr val="DB0020"/>
      </a:accent3>
      <a:accent4>
        <a:srgbClr val="9E007E"/>
      </a:accent4>
      <a:accent5>
        <a:srgbClr val="EA7600"/>
      </a:accent5>
      <a:accent6>
        <a:srgbClr val="005A70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4486</TotalTime>
  <Words>1940</Words>
  <Application>Microsoft Office PowerPoint</Application>
  <PresentationFormat>Widescreen</PresentationFormat>
  <Paragraphs>353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Noto Sans Symbols</vt:lpstr>
      <vt:lpstr>Open Sans</vt:lpstr>
      <vt:lpstr>Rockwell</vt:lpstr>
      <vt:lpstr>Rokkitt</vt:lpstr>
      <vt:lpstr>Times New Roman</vt:lpstr>
      <vt:lpstr>Simple Light</vt:lpstr>
      <vt:lpstr>Pearson</vt:lpstr>
      <vt:lpstr>Grammar A2 past simple </vt:lpstr>
      <vt:lpstr>The past simple</vt:lpstr>
      <vt:lpstr>Function: When do we use it?</vt:lpstr>
      <vt:lpstr>Function: When do we use it?</vt:lpstr>
      <vt:lpstr>Form: the verb to be in the past simple</vt:lpstr>
      <vt:lpstr>Form: the verb to be in the past simple</vt:lpstr>
      <vt:lpstr>Regular verbs</vt:lpstr>
      <vt:lpstr>Regular verbs</vt:lpstr>
      <vt:lpstr>Let’s consider pronunciation</vt:lpstr>
      <vt:lpstr>Irregular verbs</vt:lpstr>
      <vt:lpstr>Irregular verbs</vt:lpstr>
      <vt:lpstr>Negative and question forms</vt:lpstr>
      <vt:lpstr>Negative and question forms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Emphatic structures</dc:title>
  <dc:creator>Louise Manicolo</dc:creator>
  <cp:lastModifiedBy>Muszynski, Daniel</cp:lastModifiedBy>
  <cp:revision>119</cp:revision>
  <dcterms:modified xsi:type="dcterms:W3CDTF">2019-12-05T09:12:52Z</dcterms:modified>
</cp:coreProperties>
</file>