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75" r:id="rId3"/>
    <p:sldMasterId id="2147483688" r:id="rId4"/>
  </p:sldMasterIdLst>
  <p:notesMasterIdLst>
    <p:notesMasterId r:id="rId14"/>
  </p:notesMasterIdLst>
  <p:sldIdLst>
    <p:sldId id="279" r:id="rId5"/>
    <p:sldId id="257" r:id="rId6"/>
    <p:sldId id="288" r:id="rId7"/>
    <p:sldId id="289" r:id="rId8"/>
    <p:sldId id="290" r:id="rId9"/>
    <p:sldId id="291" r:id="rId10"/>
    <p:sldId id="292" r:id="rId11"/>
    <p:sldId id="287" r:id="rId12"/>
    <p:sldId id="293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79"/>
            <p14:sldId id="257"/>
            <p14:sldId id="288"/>
            <p14:sldId id="289"/>
            <p14:sldId id="290"/>
            <p14:sldId id="291"/>
            <p14:sldId id="292"/>
            <p14:sldId id="28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522"/>
    <a:srgbClr val="CBE6F9"/>
    <a:srgbClr val="FFFFFF"/>
    <a:srgbClr val="00A7E3"/>
    <a:srgbClr val="ED6F9C"/>
    <a:srgbClr val="A27DB6"/>
    <a:srgbClr val="5F95CF"/>
    <a:srgbClr val="FCC13F"/>
    <a:srgbClr val="F49C4E"/>
    <a:srgbClr val="37B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94690"/>
  </p:normalViewPr>
  <p:slideViewPr>
    <p:cSldViewPr snapToGrid="0">
      <p:cViewPr varScale="1">
        <p:scale>
          <a:sx n="108" d="100"/>
          <a:sy n="108" d="100"/>
        </p:scale>
        <p:origin x="11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3T20:28:56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3T20:28:52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63,'71'89,"241"174,-192-100,-77-91,-8-32,-29-36</inkml:trace>
  <inkml:trace contextRef="#ctx0" brushRef="#br0" timeOffset="685.05">714 0,'-229'269,"-183"191,355-405,55-52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3T20:28:52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63,'71'89,"241"174,-192-100,-77-91,-8-32,-29-36</inkml:trace>
  <inkml:trace contextRef="#ctx0" brushRef="#br0" timeOffset="685.05">714 0,'-229'269,"-183"191,355-405,55-52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3T20:28:52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63,'71'89,"241"174,-192-100,-77-91,-8-32,-29-36</inkml:trace>
  <inkml:trace contextRef="#ctx0" brushRef="#br0" timeOffset="685.05">714 0,'-229'269,"-183"191,355-405,55-52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3T20:28:52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63,'71'89,"241"174,-192-100,-77-91,-8-32,-29-36</inkml:trace>
  <inkml:trace contextRef="#ctx0" brushRef="#br0" timeOffset="685.05">714 0,'-229'269,"-183"191,355-405,55-52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3T20:28:52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63,'71'89,"241"174,-192-100,-77-91,-8-32,-29-36</inkml:trace>
  <inkml:trace contextRef="#ctx0" brushRef="#br0" timeOffset="685.05">714 0,'-229'269,"-183"191,355-405,55-52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317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7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42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3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7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6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6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6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16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2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5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4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44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Pearson  (c) 2018      Gold Experience 2nd Edition C1 / B2+ / B2</a:t>
            </a:r>
          </a:p>
        </p:txBody>
      </p:sp>
    </p:spTree>
    <p:extLst>
      <p:ext uri="{BB962C8B-B14F-4D97-AF65-F5344CB8AC3E}">
        <p14:creationId xmlns:p14="http://schemas.microsoft.com/office/powerpoint/2010/main" val="3841466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2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0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89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22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4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8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5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71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31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6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Pearson  (c) 2018      Gold Experience 2nd Edition C1 / B2+ / B2</a:t>
            </a:r>
          </a:p>
        </p:txBody>
      </p:sp>
    </p:spTree>
    <p:extLst>
      <p:ext uri="{BB962C8B-B14F-4D97-AF65-F5344CB8AC3E}">
        <p14:creationId xmlns:p14="http://schemas.microsoft.com/office/powerpoint/2010/main" val="371650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568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651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745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75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160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979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23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292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754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610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215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277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352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36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691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577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464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690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363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95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644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371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88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090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667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8257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252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97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818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274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764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734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158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26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 dirty="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rgbClr val="595959"/>
                </a:solidFill>
              </a:rPr>
              <a:pPr algn="r"/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594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rgbClr val="595959"/>
                </a:solidFill>
              </a:rPr>
              <a:pPr algn="r"/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587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0168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0" Type="http://schemas.openxmlformats.org/officeDocument/2006/relationships/customXml" Target="../ink/ink5.xml"/><Relationship Id="rId4" Type="http://schemas.openxmlformats.org/officeDocument/2006/relationships/image" Target="../media/image17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A2+</a:t>
            </a:r>
            <a:br>
              <a:rPr lang="pl-PL" dirty="0"/>
            </a:br>
            <a:r>
              <a:rPr lang="pl-PL" dirty="0"/>
              <a:t>past </a:t>
            </a:r>
            <a:r>
              <a:rPr lang="pl-PL" dirty="0" err="1"/>
              <a:t>simple</a:t>
            </a:r>
            <a:r>
              <a:rPr lang="pl-PL" dirty="0"/>
              <a:t> and</a:t>
            </a:r>
            <a:br>
              <a:rPr lang="pl-PL" dirty="0"/>
            </a:br>
            <a:r>
              <a:rPr lang="pl-PL" dirty="0"/>
              <a:t>past </a:t>
            </a:r>
            <a:r>
              <a:rPr lang="pl-PL" dirty="0" err="1"/>
              <a:t>continuous</a:t>
            </a:r>
            <a:br>
              <a:rPr lang="pl-PL" dirty="0"/>
            </a:br>
            <a:endParaRPr sz="3800" b="1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2"/>
          <p:cNvSpPr txBox="1">
            <a:spLocks noGrp="1"/>
          </p:cNvSpPr>
          <p:nvPr>
            <p:ph type="subTitle" idx="1"/>
          </p:nvPr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Recommended</a:t>
            </a: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for: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Gold </a:t>
            </a:r>
            <a:r>
              <a:rPr lang="pl-PL" b="1" dirty="0" err="1"/>
              <a:t>Experience</a:t>
            </a:r>
            <a:endParaRPr lang="pl-PL"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Focus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High </a:t>
            </a:r>
            <a:r>
              <a:rPr lang="pl-PL" b="1" dirty="0" err="1"/>
              <a:t>Note</a:t>
            </a:r>
            <a:endParaRPr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5829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</a:p>
        </p:txBody>
      </p:sp>
      <p:sp>
        <p:nvSpPr>
          <p:cNvPr id="6" name="Shape 74"/>
          <p:cNvSpPr txBox="1">
            <a:spLocks/>
          </p:cNvSpPr>
          <p:nvPr/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 past simple and the past continuous in different ways. It’s important to understand the difference.</a:t>
            </a:r>
          </a:p>
        </p:txBody>
      </p:sp>
      <p:sp>
        <p:nvSpPr>
          <p:cNvPr id="7" name="Shape 75"/>
          <p:cNvSpPr txBox="1">
            <a:spLocks/>
          </p:cNvSpPr>
          <p:nvPr/>
        </p:nvSpPr>
        <p:spPr>
          <a:xfrm>
            <a:off x="684838" y="2739129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we use the past simple and continuous.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we make sentences in the past simple and continuous.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we pronounce regular past simple verbs in the positive.</a:t>
            </a:r>
          </a:p>
        </p:txBody>
      </p:sp>
      <p:sp>
        <p:nvSpPr>
          <p:cNvPr id="8" name="Google Shape;65;p15">
            <a:extLst>
              <a:ext uri="{FF2B5EF4-FFF2-40B4-BE49-F238E27FC236}">
                <a16:creationId xmlns:a16="http://schemas.microsoft.com/office/drawing/2014/main" id="{FFDAA7A3-CBBE-43D2-B44A-C91FB2B194F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them?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450601" y="915486"/>
            <a:ext cx="8355774" cy="73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ast simple and 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past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continuous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1" y="1626936"/>
            <a:ext cx="1224685" cy="122468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432916" y="1416475"/>
            <a:ext cx="8992686" cy="854769"/>
          </a:xfrm>
          <a:prstGeom prst="wedgeRoundRectCallout">
            <a:avLst>
              <a:gd name="adj1" fmla="val -52730"/>
              <a:gd name="adj2" fmla="val -14901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/>
              <a:t>In the summer holidays, </a:t>
            </a:r>
            <a:r>
              <a:rPr lang="en-US" sz="1600" b="1" dirty="0"/>
              <a:t>I saw my friends </a:t>
            </a:r>
            <a:r>
              <a:rPr lang="en-US" sz="1600" dirty="0"/>
              <a:t>almost every day. One day, </a:t>
            </a:r>
            <a:r>
              <a:rPr lang="en-US" sz="1600" b="1" dirty="0"/>
              <a:t>we went to a concert. </a:t>
            </a:r>
            <a:r>
              <a:rPr lang="en-US" sz="1600" dirty="0"/>
              <a:t>My </a:t>
            </a:r>
            <a:r>
              <a:rPr lang="en-US" sz="1600" dirty="0" err="1"/>
              <a:t>favourite</a:t>
            </a:r>
            <a:r>
              <a:rPr lang="en-US" sz="1600" dirty="0"/>
              <a:t> band was playing. </a:t>
            </a:r>
            <a:r>
              <a:rPr lang="en-US" sz="1600" b="1" dirty="0"/>
              <a:t>I met my friends first then we went for a pizza</a:t>
            </a:r>
            <a:r>
              <a:rPr lang="en-US" sz="1600" dirty="0"/>
              <a:t>. </a:t>
            </a:r>
            <a:r>
              <a:rPr lang="en-US" sz="1600" b="1" dirty="0"/>
              <a:t>The food didn’t arrive</a:t>
            </a:r>
            <a:r>
              <a:rPr lang="en-US" sz="1600" dirty="0"/>
              <a:t> for a long time, so </a:t>
            </a:r>
            <a:r>
              <a:rPr lang="en-US" sz="1600" b="1" dirty="0"/>
              <a:t>I was eating my pizza </a:t>
            </a:r>
            <a:r>
              <a:rPr lang="en-US" sz="1600" dirty="0"/>
              <a:t>when we had to leave for the concert...</a:t>
            </a:r>
            <a:endParaRPr lang="en-US"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285AFA70-F88F-4DD8-B62D-DC33B1DCE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59632"/>
              </p:ext>
            </p:extLst>
          </p:nvPr>
        </p:nvGraphicFramePr>
        <p:xfrm>
          <a:off x="141007" y="3079735"/>
          <a:ext cx="11809719" cy="2603393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96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287">
                  <a:extLst>
                    <a:ext uri="{9D8B030D-6E8A-4147-A177-3AD203B41FA5}">
                      <a16:colId xmlns:a16="http://schemas.microsoft.com/office/drawing/2014/main" val="3863471021"/>
                    </a:ext>
                  </a:extLst>
                </a:gridCol>
                <a:gridCol w="19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286">
                  <a:extLst>
                    <a:ext uri="{9D8B030D-6E8A-4147-A177-3AD203B41FA5}">
                      <a16:colId xmlns:a16="http://schemas.microsoft.com/office/drawing/2014/main" val="3499143931"/>
                    </a:ext>
                  </a:extLst>
                </a:gridCol>
                <a:gridCol w="1968286">
                  <a:extLst>
                    <a:ext uri="{9D8B030D-6E8A-4147-A177-3AD203B41FA5}">
                      <a16:colId xmlns:a16="http://schemas.microsoft.com/office/drawing/2014/main" val="1323283895"/>
                    </a:ext>
                  </a:extLst>
                </a:gridCol>
                <a:gridCol w="1968286">
                  <a:extLst>
                    <a:ext uri="{9D8B030D-6E8A-4147-A177-3AD203B41FA5}">
                      <a16:colId xmlns:a16="http://schemas.microsoft.com/office/drawing/2014/main" val="3347403571"/>
                    </a:ext>
                  </a:extLst>
                </a:gridCol>
              </a:tblGrid>
              <a:tr h="378353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continuous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5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an action that started and finished in the past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one completed action after another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 past habit or regular past event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 past action in progress when another action occurred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set the scene to a story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/>
                        </a:rPr>
                        <a:t>an action in the past that is interrupted (usually by the past simple)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CF3BABE-CDE7-4C22-8481-E60DFBC04C73}"/>
              </a:ext>
            </a:extLst>
          </p:cNvPr>
          <p:cNvSpPr/>
          <p:nvPr/>
        </p:nvSpPr>
        <p:spPr>
          <a:xfrm>
            <a:off x="6055821" y="4633974"/>
            <a:ext cx="1770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(My friend took a photo of me when) I</a:t>
            </a:r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was standing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next to her!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C9B9EBE-8D9A-4102-8143-E28329173DFE}"/>
              </a:ext>
            </a:extLst>
          </p:cNvPr>
          <p:cNvSpPr/>
          <p:nvPr/>
        </p:nvSpPr>
        <p:spPr>
          <a:xfrm>
            <a:off x="2128520" y="4650205"/>
            <a:ext cx="17147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met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my friends first then </a:t>
            </a:r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went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for a pizza.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F1C473-3FEA-42D5-B41D-3C1DB2AEDE5E}"/>
              </a:ext>
            </a:extLst>
          </p:cNvPr>
          <p:cNvSpPr/>
          <p:nvPr/>
        </p:nvSpPr>
        <p:spPr>
          <a:xfrm>
            <a:off x="8036758" y="4635490"/>
            <a:ext cx="1946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We </a:t>
            </a:r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were waiting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outside the concert hall in the cold</a:t>
            </a:r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376ECCA-4D1C-46EF-93D6-46970A23CC90}"/>
              </a:ext>
            </a:extLst>
          </p:cNvPr>
          <p:cNvSpPr/>
          <p:nvPr/>
        </p:nvSpPr>
        <p:spPr>
          <a:xfrm>
            <a:off x="9983538" y="4601271"/>
            <a:ext cx="167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was eating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my pizza </a:t>
            </a:r>
            <a:r>
              <a:rPr lang="en-US" i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(when we had to leave).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7BFF1C5-6F3A-48AC-B5B5-6EDE644741CE}"/>
              </a:ext>
            </a:extLst>
          </p:cNvPr>
          <p:cNvSpPr/>
          <p:nvPr/>
        </p:nvSpPr>
        <p:spPr>
          <a:xfrm>
            <a:off x="141007" y="4638902"/>
            <a:ext cx="2419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We</a:t>
            </a:r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went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to a concert.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AA04546-2512-41B3-8A9A-C69D3BF0F2D2}"/>
              </a:ext>
            </a:extLst>
          </p:cNvPr>
          <p:cNvSpPr/>
          <p:nvPr/>
        </p:nvSpPr>
        <p:spPr>
          <a:xfrm>
            <a:off x="4109041" y="4650205"/>
            <a:ext cx="1946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saw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my friends almost every day.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Rounded Rectangular Callout 4"/>
          <p:cNvSpPr/>
          <p:nvPr/>
        </p:nvSpPr>
        <p:spPr>
          <a:xfrm>
            <a:off x="1546898" y="2308779"/>
            <a:ext cx="8872350" cy="658493"/>
          </a:xfrm>
          <a:prstGeom prst="wedgeRoundRectCallout">
            <a:avLst>
              <a:gd name="adj1" fmla="val -52451"/>
              <a:gd name="adj2" fmla="val -42026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We were waiting outside the concert hall </a:t>
            </a:r>
            <a:r>
              <a:rPr lang="en-US" sz="1600" dirty="0"/>
              <a:t>in the cold. Suddenly, the singer of the band came out to see her fans. My friend took a photo of me when </a:t>
            </a:r>
            <a:r>
              <a:rPr lang="en-US" sz="1600" b="1" dirty="0"/>
              <a:t>I was standing next to her</a:t>
            </a:r>
            <a:r>
              <a:rPr lang="en-US" sz="1600" dirty="0"/>
              <a:t>!</a:t>
            </a:r>
            <a:endParaRPr lang="en-GB" sz="1600" dirty="0"/>
          </a:p>
        </p:txBody>
      </p:sp>
      <p:sp>
        <p:nvSpPr>
          <p:cNvPr id="80" name="Rounded Rectangular Callout 29"/>
          <p:cNvSpPr/>
          <p:nvPr/>
        </p:nvSpPr>
        <p:spPr>
          <a:xfrm>
            <a:off x="1018403" y="5707880"/>
            <a:ext cx="6076331" cy="543690"/>
          </a:xfrm>
          <a:prstGeom prst="wedgeRoundRectCallout">
            <a:avLst>
              <a:gd name="adj1" fmla="val -54430"/>
              <a:gd name="adj2" fmla="val -37996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My friend took a photo of me </a:t>
            </a:r>
            <a:r>
              <a:rPr lang="en-US" sz="1600" b="1" dirty="0"/>
              <a:t>when</a:t>
            </a:r>
            <a:r>
              <a:rPr lang="en-US" sz="1600" dirty="0"/>
              <a:t> I was standing next to her!</a:t>
            </a:r>
            <a:endParaRPr lang="en-GB" sz="16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7BFF1C5-6F3A-48AC-B5B5-6EDE644741CE}"/>
              </a:ext>
            </a:extLst>
          </p:cNvPr>
          <p:cNvSpPr/>
          <p:nvPr/>
        </p:nvSpPr>
        <p:spPr>
          <a:xfrm>
            <a:off x="141007" y="4963893"/>
            <a:ext cx="1924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The food </a:t>
            </a:r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didn’t arrive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for a long time.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B203AD9-ABAF-4D42-8136-3D60FEBA1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29" y="141624"/>
            <a:ext cx="1239894" cy="1239894"/>
          </a:xfrm>
          <a:prstGeom prst="rect">
            <a:avLst/>
          </a:prstGeom>
        </p:spPr>
      </p:pic>
      <p:sp>
        <p:nvSpPr>
          <p:cNvPr id="25" name="Rounded Rectangular Callout 25"/>
          <p:cNvSpPr/>
          <p:nvPr/>
        </p:nvSpPr>
        <p:spPr>
          <a:xfrm>
            <a:off x="10531156" y="915487"/>
            <a:ext cx="1461664" cy="2081952"/>
          </a:xfrm>
          <a:prstGeom prst="wedgeRoundRectCallout">
            <a:avLst>
              <a:gd name="adj1" fmla="val -49291"/>
              <a:gd name="adj2" fmla="val -5634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Look at what the girl says and match the sentences in bold to </a:t>
            </a:r>
          </a:p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uses.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8850487" y="5631378"/>
            <a:ext cx="2866772" cy="1090332"/>
          </a:xfrm>
          <a:prstGeom prst="wedgeRoundRectCallout">
            <a:avLst>
              <a:gd name="adj1" fmla="val 860"/>
              <a:gd name="adj2" fmla="val -61144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Look at this sentence again. Which word could be used instead of 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when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with a similar meaning?</a:t>
            </a:r>
          </a:p>
        </p:txBody>
      </p:sp>
      <p:sp>
        <p:nvSpPr>
          <p:cNvPr id="71" name="Shape 87"/>
          <p:cNvSpPr/>
          <p:nvPr/>
        </p:nvSpPr>
        <p:spPr>
          <a:xfrm>
            <a:off x="7331232" y="5765425"/>
            <a:ext cx="1478302" cy="633418"/>
          </a:xfrm>
          <a:prstGeom prst="cloudCallout">
            <a:avLst>
              <a:gd name="adj1" fmla="val 59583"/>
              <a:gd name="adj2" fmla="val 45226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1600" i="1" dirty="0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while</a:t>
            </a:r>
            <a:endParaRPr lang="en-US" sz="1600" i="1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65;p15">
            <a:extLst>
              <a:ext uri="{FF2B5EF4-FFF2-40B4-BE49-F238E27FC236}">
                <a16:creationId xmlns:a16="http://schemas.microsoft.com/office/drawing/2014/main" id="{9CF32F51-4FFE-439A-BB8C-4B3BE6A0DE6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633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  <p:bldP spid="24" grpId="0"/>
      <p:bldP spid="14" grpId="0"/>
      <p:bldP spid="15" grpId="0"/>
      <p:bldP spid="65" grpId="0" animBg="1"/>
      <p:bldP spid="80" grpId="0" animBg="1"/>
      <p:bldP spid="21" grpId="0"/>
      <p:bldP spid="25" grpId="1" animBg="1"/>
      <p:bldP spid="26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them?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450601" y="915486"/>
            <a:ext cx="8355774" cy="73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ast simple and 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past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continuous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" y="1643216"/>
            <a:ext cx="1224685" cy="122468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72069" y="1365909"/>
            <a:ext cx="9266435" cy="905335"/>
          </a:xfrm>
          <a:prstGeom prst="wedgeRoundRectCallout">
            <a:avLst>
              <a:gd name="adj1" fmla="val -52730"/>
              <a:gd name="adj2" fmla="val -14901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/>
              <a:t>In the summer holidays, </a:t>
            </a:r>
            <a:r>
              <a:rPr lang="en-US" sz="1600" b="1" u="sng" dirty="0"/>
              <a:t>I saw my friends almost every day</a:t>
            </a:r>
            <a:r>
              <a:rPr lang="en-US" sz="1600" dirty="0"/>
              <a:t>. </a:t>
            </a:r>
            <a:r>
              <a:rPr lang="en-US" sz="1600" b="1" u="sng" dirty="0"/>
              <a:t>One day, we went to a concert</a:t>
            </a:r>
            <a:r>
              <a:rPr lang="en-US" sz="1600" dirty="0"/>
              <a:t>. My </a:t>
            </a:r>
            <a:r>
              <a:rPr lang="en-US" sz="1600" dirty="0" err="1"/>
              <a:t>favourite</a:t>
            </a:r>
            <a:r>
              <a:rPr lang="en-US" sz="1600" dirty="0"/>
              <a:t> band was playing. </a:t>
            </a:r>
            <a:r>
              <a:rPr lang="en-US" sz="1600" b="1" u="sng" dirty="0"/>
              <a:t>I met my friends first then we went for a pizza</a:t>
            </a:r>
            <a:r>
              <a:rPr lang="en-US" sz="1600" dirty="0"/>
              <a:t>. The food didn’t arrive for a long time, so </a:t>
            </a:r>
            <a:r>
              <a:rPr lang="en-US" sz="1600" b="1" u="sng" dirty="0"/>
              <a:t>I was eating my pizza when we had to leave</a:t>
            </a:r>
            <a:r>
              <a:rPr lang="en-US" sz="1600" b="1" dirty="0"/>
              <a:t> </a:t>
            </a:r>
            <a:r>
              <a:rPr lang="en-US" sz="1600" dirty="0"/>
              <a:t>for the concert...</a:t>
            </a:r>
            <a:endParaRPr lang="en-US"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Rounded Rectangular Callout 4"/>
          <p:cNvSpPr/>
          <p:nvPr/>
        </p:nvSpPr>
        <p:spPr>
          <a:xfrm>
            <a:off x="1665715" y="2308779"/>
            <a:ext cx="9272789" cy="658493"/>
          </a:xfrm>
          <a:prstGeom prst="wedgeRoundRectCallout">
            <a:avLst>
              <a:gd name="adj1" fmla="val -52451"/>
              <a:gd name="adj2" fmla="val -42026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We were waiting outside the concert hall in the cold. Suddenly, the singer of the band came out to see her fans. </a:t>
            </a:r>
            <a:r>
              <a:rPr lang="en-US" sz="1600" b="1" u="sng" dirty="0"/>
              <a:t>My friend took a photo of me when I was standing next to her</a:t>
            </a:r>
            <a:r>
              <a:rPr lang="en-US" sz="1600" b="1" dirty="0"/>
              <a:t>!</a:t>
            </a:r>
            <a:endParaRPr lang="en-GB" sz="1600" b="1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B203AD9-ABAF-4D42-8136-3D60FEBA1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7" y="4790506"/>
            <a:ext cx="1239894" cy="1239894"/>
          </a:xfrm>
          <a:prstGeom prst="rect">
            <a:avLst/>
          </a:prstGeom>
        </p:spPr>
      </p:pic>
      <p:sp>
        <p:nvSpPr>
          <p:cNvPr id="25" name="Rounded Rectangular Callout 25"/>
          <p:cNvSpPr/>
          <p:nvPr/>
        </p:nvSpPr>
        <p:spPr>
          <a:xfrm>
            <a:off x="2012779" y="4852572"/>
            <a:ext cx="2599844" cy="1114292"/>
          </a:xfrm>
          <a:prstGeom prst="wedgeRoundRectCallout">
            <a:avLst>
              <a:gd name="adj1" fmla="val -65273"/>
              <a:gd name="adj2" fmla="val 32540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Look at what the girl says and match the underlined sentences to the correct timeline.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Entrada de lápiz 12">
                <a:extLst>
                  <a:ext uri="{FF2B5EF4-FFF2-40B4-BE49-F238E27FC236}">
                    <a16:creationId xmlns:a16="http://schemas.microsoft.com/office/drawing/2014/main" id="{26E73EDE-ED77-4428-88A0-ED3A5A54F9FA}"/>
                  </a:ext>
                </a:extLst>
              </p14:cNvPr>
              <p14:cNvContentPartPr/>
              <p14:nvPr/>
            </p14:nvContentPartPr>
            <p14:xfrm>
              <a:off x="6102123" y="6390308"/>
              <a:ext cx="271" cy="360"/>
            </p14:xfrm>
          </p:contentPart>
        </mc:Choice>
        <mc:Fallback xmlns="">
          <p:pic>
            <p:nvPicPr>
              <p:cNvPr id="41" name="Entrada de lápiz 1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6E73EDE-ED77-4428-88A0-ED3A5A54F9FA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grpSp>
        <p:nvGrpSpPr>
          <p:cNvPr id="121" name="Agrupar 120"/>
          <p:cNvGrpSpPr/>
          <p:nvPr/>
        </p:nvGrpSpPr>
        <p:grpSpPr>
          <a:xfrm>
            <a:off x="5858630" y="5245164"/>
            <a:ext cx="3019171" cy="651860"/>
            <a:chOff x="5798726" y="5544705"/>
            <a:chExt cx="3019171" cy="651860"/>
          </a:xfrm>
        </p:grpSpPr>
        <p:cxnSp>
          <p:nvCxnSpPr>
            <p:cNvPr id="6" name="Conector recto 5"/>
            <p:cNvCxnSpPr/>
            <p:nvPr/>
          </p:nvCxnSpPr>
          <p:spPr>
            <a:xfrm>
              <a:off x="8454468" y="5866149"/>
              <a:ext cx="0" cy="330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7">
              <a:extLst>
                <a:ext uri="{FF2B5EF4-FFF2-40B4-BE49-F238E27FC236}">
                  <a16:creationId xmlns:a16="http://schemas.microsoft.com/office/drawing/2014/main" id="{ABCEF475-FCD2-42A9-AE17-AB6141491E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8726" y="6038755"/>
              <a:ext cx="3019171" cy="1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9">
              <a:extLst>
                <a:ext uri="{FF2B5EF4-FFF2-40B4-BE49-F238E27FC236}">
                  <a16:creationId xmlns:a16="http://schemas.microsoft.com/office/drawing/2014/main" id="{81A0A01C-C4F2-4C9A-AF6D-5F46FBFCF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2591" y="5866965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59">
              <a:extLst>
                <a:ext uri="{FF2B5EF4-FFF2-40B4-BE49-F238E27FC236}">
                  <a16:creationId xmlns:a16="http://schemas.microsoft.com/office/drawing/2014/main" id="{7A661721-5810-45A7-A58E-64673AE04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6203" y="5860658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59">
              <a:extLst>
                <a:ext uri="{FF2B5EF4-FFF2-40B4-BE49-F238E27FC236}">
                  <a16:creationId xmlns:a16="http://schemas.microsoft.com/office/drawing/2014/main" id="{BC946902-6F84-48CF-AFF8-71672FEC5E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1218" y="5860414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9">
              <a:extLst>
                <a:ext uri="{FF2B5EF4-FFF2-40B4-BE49-F238E27FC236}">
                  <a16:creationId xmlns:a16="http://schemas.microsoft.com/office/drawing/2014/main" id="{FED63CD1-9A2F-44AE-877B-79605E2A8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8280" y="5860655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9">
              <a:extLst>
                <a:ext uri="{FF2B5EF4-FFF2-40B4-BE49-F238E27FC236}">
                  <a16:creationId xmlns:a16="http://schemas.microsoft.com/office/drawing/2014/main" id="{D63F0C88-F5D0-4505-A109-31E9D0DCB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4830" y="5863244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9">
              <a:extLst>
                <a:ext uri="{FF2B5EF4-FFF2-40B4-BE49-F238E27FC236}">
                  <a16:creationId xmlns:a16="http://schemas.microsoft.com/office/drawing/2014/main" id="{B75ED29A-2EE9-4A4F-8272-FAE5EE075F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4236" y="5860415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9">
              <a:extLst>
                <a:ext uri="{FF2B5EF4-FFF2-40B4-BE49-F238E27FC236}">
                  <a16:creationId xmlns:a16="http://schemas.microsoft.com/office/drawing/2014/main" id="{732A4D03-66B1-44A0-8BB6-F32CCF0793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0952" y="5860654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9">
              <a:extLst>
                <a:ext uri="{FF2B5EF4-FFF2-40B4-BE49-F238E27FC236}">
                  <a16:creationId xmlns:a16="http://schemas.microsoft.com/office/drawing/2014/main" id="{0DA31B30-4686-48A1-ADFE-E0F17D2A5D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2553" y="5867449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9">
              <a:extLst>
                <a:ext uri="{FF2B5EF4-FFF2-40B4-BE49-F238E27FC236}">
                  <a16:creationId xmlns:a16="http://schemas.microsoft.com/office/drawing/2014/main" id="{BACA945A-08FF-47C6-AB8B-F313271F2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2864" y="5851764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9">
              <a:extLst>
                <a:ext uri="{FF2B5EF4-FFF2-40B4-BE49-F238E27FC236}">
                  <a16:creationId xmlns:a16="http://schemas.microsoft.com/office/drawing/2014/main" id="{96F1B20B-B702-42CB-B133-8EE734A29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9431" y="5861140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9">
              <a:extLst>
                <a:ext uri="{FF2B5EF4-FFF2-40B4-BE49-F238E27FC236}">
                  <a16:creationId xmlns:a16="http://schemas.microsoft.com/office/drawing/2014/main" id="{40B8B3CF-9FB6-4F0C-BCC0-A8A7C3F5CE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3029" y="5870516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9">
              <a:extLst>
                <a:ext uri="{FF2B5EF4-FFF2-40B4-BE49-F238E27FC236}">
                  <a16:creationId xmlns:a16="http://schemas.microsoft.com/office/drawing/2014/main" id="{784D6C60-38F7-4646-9BD1-B2DC46837B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4629" y="5868173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>
              <a:extLst>
                <a:ext uri="{FF2B5EF4-FFF2-40B4-BE49-F238E27FC236}">
                  <a16:creationId xmlns:a16="http://schemas.microsoft.com/office/drawing/2014/main" id="{27C3BD49-5EA2-4C2C-AFCD-33D8376777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4941" y="5879898"/>
              <a:ext cx="0" cy="163756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/>
            <p:cNvSpPr txBox="1"/>
            <p:nvPr/>
          </p:nvSpPr>
          <p:spPr>
            <a:xfrm>
              <a:off x="8176031" y="5544705"/>
              <a:ext cx="566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now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851749" y="3496997"/>
            <a:ext cx="3026919" cy="675822"/>
            <a:chOff x="8680827" y="3868428"/>
            <a:chExt cx="3026919" cy="675822"/>
          </a:xfrm>
        </p:grpSpPr>
        <p:cxnSp>
          <p:nvCxnSpPr>
            <p:cNvPr id="67" name="Conector recto 66"/>
            <p:cNvCxnSpPr/>
            <p:nvPr/>
          </p:nvCxnSpPr>
          <p:spPr>
            <a:xfrm flipH="1">
              <a:off x="11339182" y="4213834"/>
              <a:ext cx="1" cy="330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7">
              <a:extLst>
                <a:ext uri="{FF2B5EF4-FFF2-40B4-BE49-F238E27FC236}">
                  <a16:creationId xmlns:a16="http://schemas.microsoft.com/office/drawing/2014/main" id="{ABCEF475-FCD2-42A9-AE17-AB6141491E74}"/>
                </a:ext>
              </a:extLst>
            </p:cNvPr>
            <p:cNvCxnSpPr>
              <a:cxnSpLocks/>
            </p:cNvCxnSpPr>
            <p:nvPr/>
          </p:nvCxnSpPr>
          <p:spPr>
            <a:xfrm>
              <a:off x="8680827" y="4370974"/>
              <a:ext cx="3026919" cy="10393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uadroTexto 68"/>
            <p:cNvSpPr txBox="1"/>
            <p:nvPr/>
          </p:nvSpPr>
          <p:spPr>
            <a:xfrm>
              <a:off x="11085268" y="3868428"/>
              <a:ext cx="521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now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2" name="Entrada de lápiz 11">
                  <a:extLst>
                    <a:ext uri="{FF2B5EF4-FFF2-40B4-BE49-F238E27FC236}">
                      <a16:creationId xmlns:a16="http://schemas.microsoft.com/office/drawing/2014/main" id="{FF72E246-E96D-4387-84FB-BBB35AE7CA80}"/>
                    </a:ext>
                  </a:extLst>
                </p14:cNvPr>
                <p14:cNvContentPartPr/>
                <p14:nvPr/>
              </p14:nvContentPartPr>
              <p14:xfrm>
                <a:off x="9696678" y="4245544"/>
                <a:ext cx="257040" cy="283680"/>
              </p14:xfrm>
            </p:contentPart>
          </mc:Choice>
          <mc:Fallback xmlns="">
            <p:pic>
              <p:nvPicPr>
                <p:cNvPr id="72" name="Entrada de lápiz 1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F72E246-E96D-4387-84FB-BBB35AE7CA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96678" y="4245544"/>
                  <a:ext cx="25704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Agrupar 63"/>
          <p:cNvGrpSpPr/>
          <p:nvPr/>
        </p:nvGrpSpPr>
        <p:grpSpPr>
          <a:xfrm>
            <a:off x="5863316" y="4493481"/>
            <a:ext cx="3026919" cy="675822"/>
            <a:chOff x="8672928" y="4822212"/>
            <a:chExt cx="3026919" cy="675822"/>
          </a:xfrm>
        </p:grpSpPr>
        <p:cxnSp>
          <p:nvCxnSpPr>
            <p:cNvPr id="73" name="Conector recto 72"/>
            <p:cNvCxnSpPr/>
            <p:nvPr/>
          </p:nvCxnSpPr>
          <p:spPr>
            <a:xfrm flipH="1">
              <a:off x="11331283" y="5167618"/>
              <a:ext cx="1" cy="330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">
              <a:extLst>
                <a:ext uri="{FF2B5EF4-FFF2-40B4-BE49-F238E27FC236}">
                  <a16:creationId xmlns:a16="http://schemas.microsoft.com/office/drawing/2014/main" id="{ABCEF475-FCD2-42A9-AE17-AB6141491E74}"/>
                </a:ext>
              </a:extLst>
            </p:cNvPr>
            <p:cNvCxnSpPr>
              <a:cxnSpLocks/>
            </p:cNvCxnSpPr>
            <p:nvPr/>
          </p:nvCxnSpPr>
          <p:spPr>
            <a:xfrm>
              <a:off x="8672928" y="5324758"/>
              <a:ext cx="3026919" cy="10393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72">
              <a:extLst>
                <a:ext uri="{FF2B5EF4-FFF2-40B4-BE49-F238E27FC236}">
                  <a16:creationId xmlns:a16="http://schemas.microsoft.com/office/drawing/2014/main" id="{094915DC-6A91-4087-908C-3E9D7B649574}"/>
                </a:ext>
              </a:extLst>
            </p:cNvPr>
            <p:cNvCxnSpPr>
              <a:cxnSpLocks/>
            </p:cNvCxnSpPr>
            <p:nvPr/>
          </p:nvCxnSpPr>
          <p:spPr>
            <a:xfrm>
              <a:off x="9368125" y="5122228"/>
              <a:ext cx="886243" cy="136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0" name="Entrada de lápiz 11">
                  <a:extLst>
                    <a:ext uri="{FF2B5EF4-FFF2-40B4-BE49-F238E27FC236}">
                      <a16:creationId xmlns:a16="http://schemas.microsoft.com/office/drawing/2014/main" id="{FF72E246-E96D-4387-84FB-BBB35AE7CA80}"/>
                    </a:ext>
                  </a:extLst>
                </p14:cNvPr>
                <p14:cNvContentPartPr/>
                <p14:nvPr/>
              </p14:nvContentPartPr>
              <p14:xfrm>
                <a:off x="10148484" y="5165766"/>
                <a:ext cx="257040" cy="283680"/>
              </p14:xfrm>
            </p:contentPart>
          </mc:Choice>
          <mc:Fallback xmlns="">
            <p:pic>
              <p:nvPicPr>
                <p:cNvPr id="40" name="Entrada de lápiz 1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F72E246-E96D-4387-84FB-BBB35AE7CA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48484" y="5165766"/>
                  <a:ext cx="257040" cy="2836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5" name="CuadroTexto 74"/>
            <p:cNvSpPr txBox="1"/>
            <p:nvPr/>
          </p:nvSpPr>
          <p:spPr>
            <a:xfrm>
              <a:off x="11077369" y="4822212"/>
              <a:ext cx="521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now</a:t>
              </a: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5853655" y="3752539"/>
            <a:ext cx="3026919" cy="675822"/>
            <a:chOff x="6428736" y="3429036"/>
            <a:chExt cx="3026919" cy="675822"/>
          </a:xfrm>
        </p:grpSpPr>
        <p:cxnSp>
          <p:nvCxnSpPr>
            <p:cNvPr id="76" name="Conector recto 75"/>
            <p:cNvCxnSpPr/>
            <p:nvPr/>
          </p:nvCxnSpPr>
          <p:spPr>
            <a:xfrm flipH="1">
              <a:off x="9087091" y="3774442"/>
              <a:ext cx="1" cy="330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">
              <a:extLst>
                <a:ext uri="{FF2B5EF4-FFF2-40B4-BE49-F238E27FC236}">
                  <a16:creationId xmlns:a16="http://schemas.microsoft.com/office/drawing/2014/main" id="{ABCEF475-FCD2-42A9-AE17-AB6141491E74}"/>
                </a:ext>
              </a:extLst>
            </p:cNvPr>
            <p:cNvCxnSpPr>
              <a:cxnSpLocks/>
            </p:cNvCxnSpPr>
            <p:nvPr/>
          </p:nvCxnSpPr>
          <p:spPr>
            <a:xfrm>
              <a:off x="6428736" y="3931582"/>
              <a:ext cx="3026919" cy="10393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uadroTexto 77"/>
            <p:cNvSpPr txBox="1"/>
            <p:nvPr/>
          </p:nvSpPr>
          <p:spPr>
            <a:xfrm>
              <a:off x="8833177" y="3429036"/>
              <a:ext cx="521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now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3" name="Entrada de lápiz 11">
                  <a:extLst>
                    <a:ext uri="{FF2B5EF4-FFF2-40B4-BE49-F238E27FC236}">
                      <a16:creationId xmlns:a16="http://schemas.microsoft.com/office/drawing/2014/main" id="{FF72E246-E96D-4387-84FB-BBB35AE7CA80}"/>
                    </a:ext>
                  </a:extLst>
                </p14:cNvPr>
                <p14:cNvContentPartPr/>
                <p14:nvPr/>
              </p14:nvContentPartPr>
              <p14:xfrm>
                <a:off x="7604887" y="3781494"/>
                <a:ext cx="257040" cy="283680"/>
              </p14:xfrm>
            </p:contentPart>
          </mc:Choice>
          <mc:Fallback xmlns="">
            <p:pic>
              <p:nvPicPr>
                <p:cNvPr id="83" name="Entrada de lápiz 1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F72E246-E96D-4387-84FB-BBB35AE7CA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04887" y="3781494"/>
                  <a:ext cx="257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4" name="Entrada de lápiz 11">
                  <a:extLst>
                    <a:ext uri="{FF2B5EF4-FFF2-40B4-BE49-F238E27FC236}">
                      <a16:creationId xmlns:a16="http://schemas.microsoft.com/office/drawing/2014/main" id="{FF72E246-E96D-4387-84FB-BBB35AE7CA80}"/>
                    </a:ext>
                  </a:extLst>
                </p14:cNvPr>
                <p14:cNvContentPartPr/>
                <p14:nvPr/>
              </p14:nvContentPartPr>
              <p14:xfrm>
                <a:off x="7165412" y="3773617"/>
                <a:ext cx="257040" cy="283680"/>
              </p14:xfrm>
            </p:contentPart>
          </mc:Choice>
          <mc:Fallback xmlns="">
            <p:pic>
              <p:nvPicPr>
                <p:cNvPr id="84" name="Entrada de lápiz 1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F72E246-E96D-4387-84FB-BBB35AE7CA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65412" y="3773617"/>
                  <a:ext cx="25704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Agrupar 69"/>
          <p:cNvGrpSpPr/>
          <p:nvPr/>
        </p:nvGrpSpPr>
        <p:grpSpPr>
          <a:xfrm>
            <a:off x="5861322" y="3029765"/>
            <a:ext cx="3026919" cy="675822"/>
            <a:chOff x="8529391" y="5702022"/>
            <a:chExt cx="3026919" cy="675822"/>
          </a:xfrm>
        </p:grpSpPr>
        <p:cxnSp>
          <p:nvCxnSpPr>
            <p:cNvPr id="87" name="Conector recto 86"/>
            <p:cNvCxnSpPr/>
            <p:nvPr/>
          </p:nvCxnSpPr>
          <p:spPr>
            <a:xfrm flipH="1">
              <a:off x="11187746" y="6047428"/>
              <a:ext cx="1" cy="330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7">
              <a:extLst>
                <a:ext uri="{FF2B5EF4-FFF2-40B4-BE49-F238E27FC236}">
                  <a16:creationId xmlns:a16="http://schemas.microsoft.com/office/drawing/2014/main" id="{ABCEF475-FCD2-42A9-AE17-AB6141491E74}"/>
                </a:ext>
              </a:extLst>
            </p:cNvPr>
            <p:cNvCxnSpPr>
              <a:cxnSpLocks/>
            </p:cNvCxnSpPr>
            <p:nvPr/>
          </p:nvCxnSpPr>
          <p:spPr>
            <a:xfrm>
              <a:off x="8529391" y="6204568"/>
              <a:ext cx="3026919" cy="10393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72">
              <a:extLst>
                <a:ext uri="{FF2B5EF4-FFF2-40B4-BE49-F238E27FC236}">
                  <a16:creationId xmlns:a16="http://schemas.microsoft.com/office/drawing/2014/main" id="{094915DC-6A91-4087-908C-3E9D7B649574}"/>
                </a:ext>
              </a:extLst>
            </p:cNvPr>
            <p:cNvCxnSpPr>
              <a:cxnSpLocks/>
            </p:cNvCxnSpPr>
            <p:nvPr/>
          </p:nvCxnSpPr>
          <p:spPr>
            <a:xfrm>
              <a:off x="9261582" y="5952723"/>
              <a:ext cx="886243" cy="136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6" name="Entrada de lápiz 11">
                  <a:extLst>
                    <a:ext uri="{FF2B5EF4-FFF2-40B4-BE49-F238E27FC236}">
                      <a16:creationId xmlns:a16="http://schemas.microsoft.com/office/drawing/2014/main" id="{FF72E246-E96D-4387-84FB-BBB35AE7CA80}"/>
                    </a:ext>
                  </a:extLst>
                </p14:cNvPr>
                <p14:cNvContentPartPr/>
                <p14:nvPr/>
              </p14:nvContentPartPr>
              <p14:xfrm>
                <a:off x="9610363" y="6057904"/>
                <a:ext cx="257040" cy="283680"/>
              </p14:xfrm>
            </p:contentPart>
          </mc:Choice>
          <mc:Fallback xmlns="">
            <p:pic>
              <p:nvPicPr>
                <p:cNvPr id="86" name="Entrada de lápiz 1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F72E246-E96D-4387-84FB-BBB35AE7CA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10363" y="6057904"/>
                  <a:ext cx="257040" cy="2836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9" name="CuadroTexto 88"/>
            <p:cNvSpPr txBox="1"/>
            <p:nvPr/>
          </p:nvSpPr>
          <p:spPr>
            <a:xfrm>
              <a:off x="10933832" y="5702022"/>
              <a:ext cx="521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now</a:t>
              </a:r>
            </a:p>
          </p:txBody>
        </p:sp>
      </p:grpSp>
      <p:sp>
        <p:nvSpPr>
          <p:cNvPr id="109" name="CuadroTexto 108"/>
          <p:cNvSpPr txBox="1"/>
          <p:nvPr/>
        </p:nvSpPr>
        <p:spPr>
          <a:xfrm>
            <a:off x="9237225" y="5463637"/>
            <a:ext cx="222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saw my friends almost every day.</a:t>
            </a:r>
          </a:p>
        </p:txBody>
      </p:sp>
      <p:sp>
        <p:nvSpPr>
          <p:cNvPr id="113" name="CuadroTexto 112"/>
          <p:cNvSpPr txBox="1"/>
          <p:nvPr/>
        </p:nvSpPr>
        <p:spPr>
          <a:xfrm>
            <a:off x="9235803" y="4000409"/>
            <a:ext cx="2397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met my friends first then we went for a pizza.</a:t>
            </a:r>
          </a:p>
        </p:txBody>
      </p:sp>
      <p:sp>
        <p:nvSpPr>
          <p:cNvPr id="114" name="CuadroTexto 113"/>
          <p:cNvSpPr txBox="1"/>
          <p:nvPr/>
        </p:nvSpPr>
        <p:spPr>
          <a:xfrm>
            <a:off x="1900180" y="4308571"/>
            <a:ext cx="264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day, we went to a concert.</a:t>
            </a:r>
          </a:p>
        </p:txBody>
      </p:sp>
      <p:sp>
        <p:nvSpPr>
          <p:cNvPr id="115" name="CuadroTexto 114"/>
          <p:cNvSpPr txBox="1"/>
          <p:nvPr/>
        </p:nvSpPr>
        <p:spPr>
          <a:xfrm>
            <a:off x="9241083" y="4712586"/>
            <a:ext cx="238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was eating my pizza when we had to leave...</a:t>
            </a:r>
          </a:p>
        </p:txBody>
      </p:sp>
      <p:sp>
        <p:nvSpPr>
          <p:cNvPr id="116" name="CuadroTexto 115"/>
          <p:cNvSpPr txBox="1"/>
          <p:nvPr/>
        </p:nvSpPr>
        <p:spPr>
          <a:xfrm>
            <a:off x="9225752" y="3175572"/>
            <a:ext cx="238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My friend took a photo of me when I was standing next to her!</a:t>
            </a:r>
          </a:p>
        </p:txBody>
      </p:sp>
      <p:sp>
        <p:nvSpPr>
          <p:cNvPr id="122" name="Pentagon 2">
            <a:extLst>
              <a:ext uri="{FF2B5EF4-FFF2-40B4-BE49-F238E27FC236}">
                <a16:creationId xmlns:a16="http://schemas.microsoft.com/office/drawing/2014/main" id="{6BDBF1E5-CBFD-4E8B-B822-04283E03ECF7}"/>
              </a:ext>
            </a:extLst>
          </p:cNvPr>
          <p:cNvSpPr/>
          <p:nvPr/>
        </p:nvSpPr>
        <p:spPr>
          <a:xfrm>
            <a:off x="10387386" y="5888385"/>
            <a:ext cx="1709891" cy="782908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form these structures?</a:t>
            </a:r>
          </a:p>
        </p:txBody>
      </p:sp>
      <p:sp>
        <p:nvSpPr>
          <p:cNvPr id="58" name="Google Shape;65;p15">
            <a:extLst>
              <a:ext uri="{FF2B5EF4-FFF2-40B4-BE49-F238E27FC236}">
                <a16:creationId xmlns:a16="http://schemas.microsoft.com/office/drawing/2014/main" id="{C14F7F2B-65F7-4092-BFB1-8FD901AE7AD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199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9" grpId="0"/>
      <p:bldP spid="113" grpId="0"/>
      <p:bldP spid="114" grpId="0"/>
      <p:bldP spid="115" grpId="0"/>
      <p:bldP spid="116" grpId="0"/>
      <p:bldP spid="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 with</a:t>
            </a:r>
            <a:b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these structures?</a:t>
            </a:r>
          </a:p>
        </p:txBody>
      </p:sp>
      <p:graphicFrame>
        <p:nvGraphicFramePr>
          <p:cNvPr id="7" name="Table 50">
            <a:extLst>
              <a:ext uri="{FF2B5EF4-FFF2-40B4-BE49-F238E27FC236}">
                <a16:creationId xmlns:a16="http://schemas.microsoft.com/office/drawing/2014/main" id="{8A1376BE-A2C5-4976-AE0F-8B04FCA9C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2172"/>
              </p:ext>
            </p:extLst>
          </p:nvPr>
        </p:nvGraphicFramePr>
        <p:xfrm>
          <a:off x="241669" y="1822634"/>
          <a:ext cx="5835993" cy="970123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415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4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simple: positive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8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regular verbs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: 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/You/He/She/It/We/They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watched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TV.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irregular verbs: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/You/He/She/It/We/They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__________ 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TV.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graphicFrame>
        <p:nvGraphicFramePr>
          <p:cNvPr id="8" name="Table 50">
            <a:extLst>
              <a:ext uri="{FF2B5EF4-FFF2-40B4-BE49-F238E27FC236}">
                <a16:creationId xmlns:a16="http://schemas.microsoft.com/office/drawing/2014/main" id="{3D9DC39C-4AB9-4D23-8E12-7A3367CC2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77794"/>
              </p:ext>
            </p:extLst>
          </p:nvPr>
        </p:nvGraphicFramePr>
        <p:xfrm>
          <a:off x="232534" y="3103050"/>
          <a:ext cx="5848708" cy="72995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92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37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simple: negative (regular and irregular verbs)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/You/He/She/It/We/They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__________________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TV.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50">
            <a:extLst>
              <a:ext uri="{FF2B5EF4-FFF2-40B4-BE49-F238E27FC236}">
                <a16:creationId xmlns:a16="http://schemas.microsoft.com/office/drawing/2014/main" id="{AD3E27E4-EA74-4048-97D5-7DBE70C0B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65940"/>
              </p:ext>
            </p:extLst>
          </p:nvPr>
        </p:nvGraphicFramePr>
        <p:xfrm>
          <a:off x="241670" y="3907046"/>
          <a:ext cx="5835992" cy="99378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5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889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1172123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36458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simple: questions (regular and irregular verbs)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202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(question word)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/you/he/she/it/we/they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watch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TV?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50">
            <a:extLst>
              <a:ext uri="{FF2B5EF4-FFF2-40B4-BE49-F238E27FC236}">
                <a16:creationId xmlns:a16="http://schemas.microsoft.com/office/drawing/2014/main" id="{5719DD42-939A-48F7-96B7-D175E584F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29879"/>
              </p:ext>
            </p:extLst>
          </p:nvPr>
        </p:nvGraphicFramePr>
        <p:xfrm>
          <a:off x="240384" y="4968534"/>
          <a:ext cx="5835991" cy="1027544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85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184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2446108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simple: short answers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64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13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No,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______________________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42017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03BB6B12-B9E3-4418-BD57-98851599B4FF}"/>
              </a:ext>
            </a:extLst>
          </p:cNvPr>
          <p:cNvSpPr/>
          <p:nvPr/>
        </p:nvSpPr>
        <p:spPr>
          <a:xfrm>
            <a:off x="3788003" y="3416175"/>
            <a:ext cx="1380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didn’t watch</a:t>
            </a:r>
            <a:endParaRPr lang="en-U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F5ACB2F-20B0-4471-A8B5-533C02B7E7FA}"/>
              </a:ext>
            </a:extLst>
          </p:cNvPr>
          <p:cNvSpPr/>
          <p:nvPr/>
        </p:nvSpPr>
        <p:spPr>
          <a:xfrm>
            <a:off x="1911248" y="4395477"/>
            <a:ext cx="473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Did</a:t>
            </a:r>
            <a:endParaRPr lang="en-U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1085427-B66D-4A97-9C1A-6F74B58348FB}"/>
              </a:ext>
            </a:extLst>
          </p:cNvPr>
          <p:cNvSpPr/>
          <p:nvPr/>
        </p:nvSpPr>
        <p:spPr>
          <a:xfrm>
            <a:off x="4226691" y="5275427"/>
            <a:ext cx="503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did.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9CBF2E6-1638-4488-B747-2E041BF92B01}"/>
              </a:ext>
            </a:extLst>
          </p:cNvPr>
          <p:cNvSpPr/>
          <p:nvPr/>
        </p:nvSpPr>
        <p:spPr>
          <a:xfrm>
            <a:off x="4116724" y="5665959"/>
            <a:ext cx="723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</a:rPr>
              <a:t>didn’t.</a:t>
            </a:r>
            <a:endParaRPr lang="en-US" dirty="0"/>
          </a:p>
        </p:txBody>
      </p:sp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35E6F25C-2C2E-43F6-88E9-F16F3A2D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73418"/>
              </p:ext>
            </p:extLst>
          </p:nvPr>
        </p:nvGraphicFramePr>
        <p:xfrm>
          <a:off x="6249430" y="1820009"/>
          <a:ext cx="5526860" cy="1217003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44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344">
                  <a:extLst>
                    <a:ext uri="{9D8B030D-6E8A-4147-A177-3AD203B41FA5}">
                      <a16:colId xmlns:a16="http://schemas.microsoft.com/office/drawing/2014/main" val="3911299510"/>
                    </a:ext>
                  </a:extLst>
                </a:gridCol>
              </a:tblGrid>
              <a:tr h="39152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continuous: positive and negative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64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/He/She/It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________________________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watching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TV.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12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were/weren’t (were not)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02128"/>
                  </a:ext>
                </a:extLst>
              </a:tr>
            </a:tbl>
          </a:graphicData>
        </a:graphic>
      </p:graphicFrame>
      <p:graphicFrame>
        <p:nvGraphicFramePr>
          <p:cNvPr id="20" name="Table 50">
            <a:extLst>
              <a:ext uri="{FF2B5EF4-FFF2-40B4-BE49-F238E27FC236}">
                <a16:creationId xmlns:a16="http://schemas.microsoft.com/office/drawing/2014/main" id="{81FE7B19-1639-4FA7-BDBF-FBFEFC0A7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04071"/>
              </p:ext>
            </p:extLst>
          </p:nvPr>
        </p:nvGraphicFramePr>
        <p:xfrm>
          <a:off x="6276842" y="3144770"/>
          <a:ext cx="5526860" cy="1162199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6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1873949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40800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continuous: questions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14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(question word)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I/he/she/it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</a:t>
                      </a:r>
                      <a:r>
                        <a:rPr lang="en-GB" sz="14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TV?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72644"/>
                  </a:ext>
                </a:extLst>
              </a:tr>
            </a:tbl>
          </a:graphicData>
        </a:graphic>
      </p:graphicFrame>
      <p:graphicFrame>
        <p:nvGraphicFramePr>
          <p:cNvPr id="21" name="Table 50">
            <a:extLst>
              <a:ext uri="{FF2B5EF4-FFF2-40B4-BE49-F238E27FC236}">
                <a16:creationId xmlns:a16="http://schemas.microsoft.com/office/drawing/2014/main" id="{C8F3946B-B65D-4117-9D7B-4CDA645C7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92021"/>
              </p:ext>
            </p:extLst>
          </p:nvPr>
        </p:nvGraphicFramePr>
        <p:xfrm>
          <a:off x="6261599" y="4409180"/>
          <a:ext cx="5526860" cy="159715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20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763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2080707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continuous: short answers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53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I/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69360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No,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42017"/>
                  </a:ext>
                </a:extLst>
              </a:tr>
              <a:tr h="370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weren’t (were not).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13368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668590FC-40EB-4E03-B960-4F7CE34F3CDE}"/>
              </a:ext>
            </a:extLst>
          </p:cNvPr>
          <p:cNvSpPr/>
          <p:nvPr/>
        </p:nvSpPr>
        <p:spPr>
          <a:xfrm>
            <a:off x="7778108" y="2170233"/>
            <a:ext cx="1970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was/wasn’t (was not)</a:t>
            </a:r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3B2368-7E24-46CE-8389-26FBEB6D7A01}"/>
              </a:ext>
            </a:extLst>
          </p:cNvPr>
          <p:cNvSpPr/>
          <p:nvPr/>
        </p:nvSpPr>
        <p:spPr>
          <a:xfrm>
            <a:off x="7420265" y="3539625"/>
            <a:ext cx="55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</a:rPr>
              <a:t>Was</a:t>
            </a:r>
            <a:endParaRPr lang="en-U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5C0FEBF-0538-493A-B268-2A7AFCA3377B}"/>
              </a:ext>
            </a:extLst>
          </p:cNvPr>
          <p:cNvSpPr/>
          <p:nvPr/>
        </p:nvSpPr>
        <p:spPr>
          <a:xfrm>
            <a:off x="9995924" y="3765024"/>
            <a:ext cx="962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watching</a:t>
            </a:r>
            <a:endParaRPr lang="en-U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41813C1-66DE-47AD-B720-D75208F3BD67}"/>
              </a:ext>
            </a:extLst>
          </p:cNvPr>
          <p:cNvSpPr/>
          <p:nvPr/>
        </p:nvSpPr>
        <p:spPr>
          <a:xfrm>
            <a:off x="9686688" y="4992452"/>
            <a:ext cx="643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</a:rPr>
              <a:t>were.</a:t>
            </a:r>
            <a:endParaRPr lang="en-U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7DC6F97-EA47-4932-834A-FEAF099520C4}"/>
              </a:ext>
            </a:extLst>
          </p:cNvPr>
          <p:cNvSpPr/>
          <p:nvPr/>
        </p:nvSpPr>
        <p:spPr>
          <a:xfrm>
            <a:off x="9686688" y="5328417"/>
            <a:ext cx="1581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</a:rPr>
              <a:t>wasn’t (was not)</a:t>
            </a:r>
            <a:endParaRPr lang="en-U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F217371-E8A1-4641-AD49-BB8E17766008}"/>
              </a:ext>
            </a:extLst>
          </p:cNvPr>
          <p:cNvSpPr/>
          <p:nvPr/>
        </p:nvSpPr>
        <p:spPr>
          <a:xfrm>
            <a:off x="4410797" y="2418627"/>
            <a:ext cx="10165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watched</a:t>
            </a:r>
            <a:endParaRPr lang="en-US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B203AD9-ABAF-4D42-8136-3D60FEBA1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86" y="251615"/>
            <a:ext cx="1046031" cy="1046031"/>
          </a:xfrm>
          <a:prstGeom prst="rect">
            <a:avLst/>
          </a:prstGeom>
        </p:spPr>
      </p:pic>
      <p:sp>
        <p:nvSpPr>
          <p:cNvPr id="31" name="Rounded Rectangular Callout 25"/>
          <p:cNvSpPr/>
          <p:nvPr/>
        </p:nvSpPr>
        <p:spPr>
          <a:xfrm>
            <a:off x="6457672" y="910604"/>
            <a:ext cx="4169332" cy="658991"/>
          </a:xfrm>
          <a:prstGeom prst="wedgeRoundRectCallout">
            <a:avLst>
              <a:gd name="adj1" fmla="val 57372"/>
              <a:gd name="adj2" fmla="val 53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Using the verb 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watch 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all the examples, complete the gaps in the tables.</a:t>
            </a:r>
          </a:p>
        </p:txBody>
      </p:sp>
      <p:sp>
        <p:nvSpPr>
          <p:cNvPr id="30" name="Google Shape;65;p15">
            <a:extLst>
              <a:ext uri="{FF2B5EF4-FFF2-40B4-BE49-F238E27FC236}">
                <a16:creationId xmlns:a16="http://schemas.microsoft.com/office/drawing/2014/main" id="{0644BDE0-6398-4AC9-97F6-0461D93B31B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235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 with</a:t>
            </a:r>
            <a:b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these structures?</a:t>
            </a:r>
          </a:p>
        </p:txBody>
      </p:sp>
      <p:graphicFrame>
        <p:nvGraphicFramePr>
          <p:cNvPr id="7" name="Table 50">
            <a:extLst>
              <a:ext uri="{FF2B5EF4-FFF2-40B4-BE49-F238E27FC236}">
                <a16:creationId xmlns:a16="http://schemas.microsoft.com/office/drawing/2014/main" id="{8A1376BE-A2C5-4976-AE0F-8B04FCA9C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48718"/>
              </p:ext>
            </p:extLst>
          </p:nvPr>
        </p:nvGraphicFramePr>
        <p:xfrm>
          <a:off x="253649" y="1499129"/>
          <a:ext cx="5835993" cy="970123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415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4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simple: positive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8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regular verbs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: 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/You/He/She/It/We/They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watched</a:t>
                      </a:r>
                      <a:r>
                        <a:rPr lang="en-GB" sz="14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TV.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irregular verbs: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/You/He/She/It/We/They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watched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TV.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graphicFrame>
        <p:nvGraphicFramePr>
          <p:cNvPr id="8" name="Table 50">
            <a:extLst>
              <a:ext uri="{FF2B5EF4-FFF2-40B4-BE49-F238E27FC236}">
                <a16:creationId xmlns:a16="http://schemas.microsoft.com/office/drawing/2014/main" id="{3D9DC39C-4AB9-4D23-8E12-7A3367CC2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25704"/>
              </p:ext>
            </p:extLst>
          </p:nvPr>
        </p:nvGraphicFramePr>
        <p:xfrm>
          <a:off x="253650" y="2578546"/>
          <a:ext cx="5848708" cy="72995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92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37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simple: negative (regular and irregular verbs)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/You/He/She/It/We/They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didn’t watch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TV.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50">
            <a:extLst>
              <a:ext uri="{FF2B5EF4-FFF2-40B4-BE49-F238E27FC236}">
                <a16:creationId xmlns:a16="http://schemas.microsoft.com/office/drawing/2014/main" id="{AD3E27E4-EA74-4048-97D5-7DBE70C0B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29924"/>
              </p:ext>
            </p:extLst>
          </p:nvPr>
        </p:nvGraphicFramePr>
        <p:xfrm>
          <a:off x="253649" y="3446496"/>
          <a:ext cx="5835992" cy="91390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5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889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1172123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273441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simple: questions (regular and irregular verbs)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26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(question word)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Did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/you/he/she/it/we/they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watch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TV?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50">
            <a:extLst>
              <a:ext uri="{FF2B5EF4-FFF2-40B4-BE49-F238E27FC236}">
                <a16:creationId xmlns:a16="http://schemas.microsoft.com/office/drawing/2014/main" id="{5719DD42-939A-48F7-96B7-D175E584F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89280"/>
              </p:ext>
            </p:extLst>
          </p:nvPr>
        </p:nvGraphicFramePr>
        <p:xfrm>
          <a:off x="252363" y="4452382"/>
          <a:ext cx="5835991" cy="1027544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85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184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2446108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simple: short answers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64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did.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13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No,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didn’t.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42017"/>
                  </a:ext>
                </a:extLst>
              </a:tr>
            </a:tbl>
          </a:graphicData>
        </a:graphic>
      </p:graphicFrame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35E6F25C-2C2E-43F6-88E9-F16F3A2D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40230"/>
              </p:ext>
            </p:extLst>
          </p:nvPr>
        </p:nvGraphicFramePr>
        <p:xfrm>
          <a:off x="6261410" y="1496504"/>
          <a:ext cx="5526860" cy="104216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44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344">
                  <a:extLst>
                    <a:ext uri="{9D8B030D-6E8A-4147-A177-3AD203B41FA5}">
                      <a16:colId xmlns:a16="http://schemas.microsoft.com/office/drawing/2014/main" val="3911299510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continuous: positive and negative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44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/He/She/It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was/wasn’t (was not)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watching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TV.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were/weren’t (were not)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02128"/>
                  </a:ext>
                </a:extLst>
              </a:tr>
            </a:tbl>
          </a:graphicData>
        </a:graphic>
      </p:graphicFrame>
      <p:graphicFrame>
        <p:nvGraphicFramePr>
          <p:cNvPr id="20" name="Table 50">
            <a:extLst>
              <a:ext uri="{FF2B5EF4-FFF2-40B4-BE49-F238E27FC236}">
                <a16:creationId xmlns:a16="http://schemas.microsoft.com/office/drawing/2014/main" id="{81FE7B19-1639-4FA7-BDBF-FBFEFC0A7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23009"/>
              </p:ext>
            </p:extLst>
          </p:nvPr>
        </p:nvGraphicFramePr>
        <p:xfrm>
          <a:off x="6261411" y="2675082"/>
          <a:ext cx="5526860" cy="95504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6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89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2433256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273441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continuous: questions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(question word)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I/he/she/it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watching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TV?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72644"/>
                  </a:ext>
                </a:extLst>
              </a:tr>
            </a:tbl>
          </a:graphicData>
        </a:graphic>
      </p:graphicFrame>
      <p:graphicFrame>
        <p:nvGraphicFramePr>
          <p:cNvPr id="21" name="Table 50">
            <a:extLst>
              <a:ext uri="{FF2B5EF4-FFF2-40B4-BE49-F238E27FC236}">
                <a16:creationId xmlns:a16="http://schemas.microsoft.com/office/drawing/2014/main" id="{C8F3946B-B65D-4117-9D7B-4CDA645C7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06166"/>
              </p:ext>
            </p:extLst>
          </p:nvPr>
        </p:nvGraphicFramePr>
        <p:xfrm>
          <a:off x="6255305" y="3738493"/>
          <a:ext cx="5526860" cy="1562133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20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763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2080707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continuous: short answers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53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I/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69360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No,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wasn’t (was not).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42017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weren’t (were not).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13368"/>
                  </a:ext>
                </a:extLst>
              </a:tr>
            </a:tbl>
          </a:graphicData>
        </a:graphic>
      </p:graphicFrame>
      <p:sp>
        <p:nvSpPr>
          <p:cNvPr id="28" name="Arc 77">
            <a:extLst>
              <a:ext uri="{FF2B5EF4-FFF2-40B4-BE49-F238E27FC236}">
                <a16:creationId xmlns:a16="http://schemas.microsoft.com/office/drawing/2014/main" id="{3791E059-6C11-4F37-A723-3149F495CDDB}"/>
              </a:ext>
            </a:extLst>
          </p:cNvPr>
          <p:cNvSpPr/>
          <p:nvPr/>
        </p:nvSpPr>
        <p:spPr>
          <a:xfrm rot="3640933" flipH="1" flipV="1">
            <a:off x="3900270" y="889431"/>
            <a:ext cx="1999596" cy="2709682"/>
          </a:xfrm>
          <a:prstGeom prst="arc">
            <a:avLst>
              <a:gd name="adj1" fmla="val 4600904"/>
              <a:gd name="adj2" fmla="val 151428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Pentagon 2">
            <a:extLst>
              <a:ext uri="{FF2B5EF4-FFF2-40B4-BE49-F238E27FC236}">
                <a16:creationId xmlns:a16="http://schemas.microsoft.com/office/drawing/2014/main" id="{35F08E7F-97C0-4D1C-BC37-081AE2BE469F}"/>
              </a:ext>
            </a:extLst>
          </p:cNvPr>
          <p:cNvSpPr/>
          <p:nvPr/>
        </p:nvSpPr>
        <p:spPr>
          <a:xfrm>
            <a:off x="9689393" y="5575819"/>
            <a:ext cx="2227271" cy="1058024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Pronunciation of regular past simple verbs…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6B203AD9-ABAF-4D42-8136-3D60FEBA1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38" y="371430"/>
            <a:ext cx="1046031" cy="1046031"/>
          </a:xfrm>
          <a:prstGeom prst="rect">
            <a:avLst/>
          </a:prstGeom>
        </p:spPr>
      </p:pic>
      <p:sp>
        <p:nvSpPr>
          <p:cNvPr id="23" name="Rounded Rectangular Callout 25"/>
          <p:cNvSpPr/>
          <p:nvPr/>
        </p:nvSpPr>
        <p:spPr>
          <a:xfrm>
            <a:off x="5199683" y="946550"/>
            <a:ext cx="4708470" cy="455301"/>
          </a:xfrm>
          <a:prstGeom prst="wedgeRoundRectCallout">
            <a:avLst>
              <a:gd name="adj1" fmla="val 57372"/>
              <a:gd name="adj2" fmla="val 53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is the infinitive form without 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to.</a:t>
            </a:r>
            <a:endParaRPr lang="en-US"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Rounded Rectangular Callout 25"/>
          <p:cNvSpPr/>
          <p:nvPr/>
        </p:nvSpPr>
        <p:spPr>
          <a:xfrm>
            <a:off x="6110228" y="5628016"/>
            <a:ext cx="3231476" cy="734244"/>
          </a:xfrm>
          <a:prstGeom prst="wedgeRoundRectCallout">
            <a:avLst>
              <a:gd name="adj1" fmla="val 57372"/>
              <a:gd name="adj2" fmla="val 53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s-MX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past continuous follows the pattern </a:t>
            </a:r>
            <a:r>
              <a:rPr lang="es-MX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verb</a:t>
            </a:r>
            <a:r>
              <a:rPr lang="es-MX" sz="16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to be </a:t>
            </a:r>
            <a:r>
              <a:rPr lang="en-US" sz="16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 -</a:t>
            </a:r>
            <a:r>
              <a:rPr lang="es-MX" sz="16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ing.</a:t>
            </a:r>
            <a:endParaRPr lang="en-US"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Rounded Rectangular Callout 25"/>
          <p:cNvSpPr/>
          <p:nvPr/>
        </p:nvSpPr>
        <p:spPr>
          <a:xfrm>
            <a:off x="443291" y="5635872"/>
            <a:ext cx="5133079" cy="738369"/>
          </a:xfrm>
          <a:prstGeom prst="wedgeRoundRectCallout">
            <a:avLst>
              <a:gd name="adj1" fmla="val 54805"/>
              <a:gd name="adj2" fmla="val 215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s-MX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do not stress the verb </a:t>
            </a:r>
            <a:r>
              <a:rPr lang="es-MX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be</a:t>
            </a:r>
            <a:r>
              <a:rPr lang="es-MX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 connected speech, so we usually use the weak form, e.g. </a:t>
            </a:r>
            <a:r>
              <a:rPr lang="es-MX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was</a:t>
            </a:r>
            <a:r>
              <a:rPr lang="es-MX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= /wəz/.</a:t>
            </a:r>
            <a:endParaRPr lang="en-US"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Arc 77">
            <a:extLst>
              <a:ext uri="{FF2B5EF4-FFF2-40B4-BE49-F238E27FC236}">
                <a16:creationId xmlns:a16="http://schemas.microsoft.com/office/drawing/2014/main" id="{3791E059-6C11-4F37-A723-3149F495CDDB}"/>
              </a:ext>
            </a:extLst>
          </p:cNvPr>
          <p:cNvSpPr/>
          <p:nvPr/>
        </p:nvSpPr>
        <p:spPr>
          <a:xfrm rot="13126112" flipV="1">
            <a:off x="4860780" y="144874"/>
            <a:ext cx="2185316" cy="6586780"/>
          </a:xfrm>
          <a:prstGeom prst="arc">
            <a:avLst>
              <a:gd name="adj1" fmla="val 6578764"/>
              <a:gd name="adj2" fmla="val 1512847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Arc 77">
            <a:extLst>
              <a:ext uri="{FF2B5EF4-FFF2-40B4-BE49-F238E27FC236}">
                <a16:creationId xmlns:a16="http://schemas.microsoft.com/office/drawing/2014/main" id="{3791E059-6C11-4F37-A723-3149F495CDDB}"/>
              </a:ext>
            </a:extLst>
          </p:cNvPr>
          <p:cNvSpPr/>
          <p:nvPr/>
        </p:nvSpPr>
        <p:spPr>
          <a:xfrm rot="2947439" flipH="1" flipV="1">
            <a:off x="3523747" y="1906448"/>
            <a:ext cx="2185316" cy="2947517"/>
          </a:xfrm>
          <a:prstGeom prst="arc">
            <a:avLst>
              <a:gd name="adj1" fmla="val 6124086"/>
              <a:gd name="adj2" fmla="val 10031039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Google Shape;65;p15">
            <a:extLst>
              <a:ext uri="{FF2B5EF4-FFF2-40B4-BE49-F238E27FC236}">
                <a16:creationId xmlns:a16="http://schemas.microsoft.com/office/drawing/2014/main" id="{6102A2AF-CCBA-4019-AF7C-B5184ED427E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664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consider pronunciation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Shape 82"/>
          <p:cNvSpPr txBox="1">
            <a:spLocks/>
          </p:cNvSpPr>
          <p:nvPr/>
        </p:nvSpPr>
        <p:spPr>
          <a:xfrm>
            <a:off x="450601" y="930307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Tx/>
              <a:buNone/>
            </a:pPr>
            <a:r>
              <a:rPr lang="en-US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There are three different ways to pronounce the -</a:t>
            </a:r>
            <a:r>
              <a:rPr lang="en-US" i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ed</a:t>
            </a:r>
            <a:r>
              <a:rPr lang="en-US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past simple ending.</a:t>
            </a:r>
            <a:endParaRPr lang="en-US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57138"/>
              </p:ext>
            </p:extLst>
          </p:nvPr>
        </p:nvGraphicFramePr>
        <p:xfrm>
          <a:off x="378124" y="1476579"/>
          <a:ext cx="8625159" cy="246609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875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94">
                <a:tc gridSpan="3">
                  <a:txBody>
                    <a:bodyPr/>
                    <a:lstStyle/>
                    <a:p>
                      <a:r>
                        <a:rPr lang="es-MX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regular verbs in the past simple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wanted</a:t>
                      </a: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liked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travelled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visited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cooked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arrived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decided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danced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lived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needed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watched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played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ounded Rectangular Callout 19"/>
          <p:cNvSpPr/>
          <p:nvPr/>
        </p:nvSpPr>
        <p:spPr>
          <a:xfrm>
            <a:off x="9080694" y="1633581"/>
            <a:ext cx="2910506" cy="737440"/>
          </a:xfrm>
          <a:prstGeom prst="wedgeRoundRectCallout">
            <a:avLst>
              <a:gd name="adj1" fmla="val 31778"/>
              <a:gd name="adj2" fmla="val -7444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Let’s look at this table. Notice the three different columns.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9080694" y="2550306"/>
            <a:ext cx="2910506" cy="916226"/>
          </a:xfrm>
          <a:prstGeom prst="wedgeRoundRectCallout">
            <a:avLst>
              <a:gd name="adj1" fmla="val 29145"/>
              <a:gd name="adj2" fmla="val -6237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pronunciation of the -</a:t>
            </a:r>
            <a:r>
              <a:rPr lang="en-US" sz="1600" i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ending depends on the last sound in the verb.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55751" y="4068555"/>
            <a:ext cx="2772231" cy="1108071"/>
          </a:xfrm>
          <a:prstGeom prst="wedgeRoundRectCallout">
            <a:avLst>
              <a:gd name="adj1" fmla="val 27290"/>
              <a:gd name="adj2" fmla="val -5563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Verbs that end in a /t/ or </a:t>
            </a:r>
          </a:p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/d/ sound = add an extra syllable with /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ıd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/. Look at this example…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124" y="1864890"/>
            <a:ext cx="275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verbs ending in /t/ or /d/ = + /ıd/   </a:t>
            </a: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EXTRA SYLLABLE</a:t>
            </a:r>
            <a:endParaRPr lang="en-GB" sz="1600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75336" y="5328982"/>
            <a:ext cx="2859412" cy="1014920"/>
          </a:xfrm>
          <a:prstGeom prst="wedgeRoundRectCallout">
            <a:avLst>
              <a:gd name="adj1" fmla="val 27290"/>
              <a:gd name="adj2" fmla="val -5563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WANT                 WANTED</a:t>
            </a:r>
          </a:p>
        </p:txBody>
      </p:sp>
      <p:sp>
        <p:nvSpPr>
          <p:cNvPr id="30" name="Arc 29"/>
          <p:cNvSpPr/>
          <p:nvPr/>
        </p:nvSpPr>
        <p:spPr>
          <a:xfrm rot="2538939" flipV="1">
            <a:off x="949937" y="4711797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8625" y="5299839"/>
            <a:ext cx="1482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/t/ sound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3" name="Arc 32"/>
          <p:cNvSpPr/>
          <p:nvPr/>
        </p:nvSpPr>
        <p:spPr>
          <a:xfrm rot="2538939" flipV="1">
            <a:off x="2658182" y="4711796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01048" y="5299839"/>
            <a:ext cx="1656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/ıd/ sound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Arc 34"/>
          <p:cNvSpPr/>
          <p:nvPr/>
        </p:nvSpPr>
        <p:spPr>
          <a:xfrm rot="12925871" flipV="1">
            <a:off x="1266227" y="4490375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86691" y="6026919"/>
            <a:ext cx="1309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2 syllables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Arc 42"/>
          <p:cNvSpPr/>
          <p:nvPr/>
        </p:nvSpPr>
        <p:spPr>
          <a:xfrm rot="12925871" flipV="1">
            <a:off x="-503186" y="4520257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8880" y="6012477"/>
            <a:ext cx="1309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1 syllable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3353855" y="4081790"/>
            <a:ext cx="4029583" cy="1108071"/>
          </a:xfrm>
          <a:prstGeom prst="wedgeRoundRectCallout">
            <a:avLst>
              <a:gd name="adj1" fmla="val 27290"/>
              <a:gd name="adj2" fmla="val -5563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Verbs that end in an unvoiced sound (your throat doesn’t vibrate when you make the sound) = + /t/ sound. </a:t>
            </a:r>
          </a:p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 EXTRA SYLLABLE.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261459" y="1864890"/>
            <a:ext cx="275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verbs ending an unvoiced sound = + /t/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3484963" y="5265862"/>
            <a:ext cx="3529986" cy="1014920"/>
          </a:xfrm>
          <a:prstGeom prst="wedgeRoundRectCallout">
            <a:avLst>
              <a:gd name="adj1" fmla="val 27290"/>
              <a:gd name="adj2" fmla="val -5563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LIKE                                LIKED</a:t>
            </a:r>
          </a:p>
        </p:txBody>
      </p:sp>
      <p:sp>
        <p:nvSpPr>
          <p:cNvPr id="49" name="Arc 48"/>
          <p:cNvSpPr/>
          <p:nvPr/>
        </p:nvSpPr>
        <p:spPr>
          <a:xfrm rot="2538939" flipV="1">
            <a:off x="4044688" y="4644438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08788" y="5217538"/>
            <a:ext cx="257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/k/ sound (unvoiced)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1" name="Arc 50"/>
          <p:cNvSpPr/>
          <p:nvPr/>
        </p:nvSpPr>
        <p:spPr>
          <a:xfrm rot="2538939" flipV="1">
            <a:off x="6584164" y="4651909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13794" y="5217538"/>
            <a:ext cx="257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/t/ sound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3" name="Arc 52"/>
          <p:cNvSpPr/>
          <p:nvPr/>
        </p:nvSpPr>
        <p:spPr>
          <a:xfrm rot="14748874" flipV="1">
            <a:off x="4957286" y="4294703"/>
            <a:ext cx="1206555" cy="2534337"/>
          </a:xfrm>
          <a:prstGeom prst="arc">
            <a:avLst>
              <a:gd name="adj1" fmla="val 10861859"/>
              <a:gd name="adj2" fmla="val 12932299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09911" y="5901588"/>
            <a:ext cx="1309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1 syllable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5" name="Arc 54"/>
          <p:cNvSpPr/>
          <p:nvPr/>
        </p:nvSpPr>
        <p:spPr>
          <a:xfrm rot="4679416" flipH="1" flipV="1">
            <a:off x="3409280" y="3494265"/>
            <a:ext cx="2643033" cy="2534337"/>
          </a:xfrm>
          <a:prstGeom prst="arc">
            <a:avLst>
              <a:gd name="adj1" fmla="val 11447822"/>
              <a:gd name="adj2" fmla="val 1304474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6" name="Rounded Rectangular Callout 55"/>
          <p:cNvSpPr/>
          <p:nvPr/>
        </p:nvSpPr>
        <p:spPr>
          <a:xfrm>
            <a:off x="7965990" y="3848439"/>
            <a:ext cx="4029583" cy="1108071"/>
          </a:xfrm>
          <a:prstGeom prst="wedgeRoundRectCallout">
            <a:avLst>
              <a:gd name="adj1" fmla="val 22210"/>
              <a:gd name="adj2" fmla="val -6425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Verbs that end in a voiced sound (your throat vibrates when you make the sound) = + /d/ sound. </a:t>
            </a:r>
          </a:p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 EXTRA SYLLABLE.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149870" y="1835313"/>
            <a:ext cx="275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verbs ending a voiced sound = + /d/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7102408" y="5278225"/>
            <a:ext cx="3168455" cy="1014920"/>
          </a:xfrm>
          <a:prstGeom prst="wedgeRoundRectCallout">
            <a:avLst>
              <a:gd name="adj1" fmla="val -12532"/>
              <a:gd name="adj2" fmla="val -6907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LIVE		LIVED</a:t>
            </a:r>
          </a:p>
        </p:txBody>
      </p:sp>
      <p:sp>
        <p:nvSpPr>
          <p:cNvPr id="59" name="Arc 58"/>
          <p:cNvSpPr/>
          <p:nvPr/>
        </p:nvSpPr>
        <p:spPr>
          <a:xfrm rot="2538939" flipV="1">
            <a:off x="7697869" y="4668530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57382" y="5226690"/>
            <a:ext cx="257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/v/ sound (voiced)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1" name="Arc 60"/>
          <p:cNvSpPr/>
          <p:nvPr/>
        </p:nvSpPr>
        <p:spPr>
          <a:xfrm rot="2538939" flipV="1">
            <a:off x="9810829" y="4653589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080694" y="5226690"/>
            <a:ext cx="257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/d/ sound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2" name="Arc 71"/>
          <p:cNvSpPr/>
          <p:nvPr/>
        </p:nvSpPr>
        <p:spPr>
          <a:xfrm rot="14381724" flipV="1">
            <a:off x="8378092" y="4345095"/>
            <a:ext cx="1206555" cy="2534337"/>
          </a:xfrm>
          <a:prstGeom prst="arc">
            <a:avLst>
              <a:gd name="adj1" fmla="val 10861859"/>
              <a:gd name="adj2" fmla="val 1246223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44456" y="5964200"/>
            <a:ext cx="1309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1 syllable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4" name="Arc 73"/>
          <p:cNvSpPr/>
          <p:nvPr/>
        </p:nvSpPr>
        <p:spPr>
          <a:xfrm rot="4679416" flipH="1" flipV="1">
            <a:off x="6943825" y="3556877"/>
            <a:ext cx="2643033" cy="2534337"/>
          </a:xfrm>
          <a:prstGeom prst="arc">
            <a:avLst>
              <a:gd name="adj1" fmla="val 11447822"/>
              <a:gd name="adj2" fmla="val 1304474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5" name="Pentagon 74"/>
          <p:cNvSpPr/>
          <p:nvPr/>
        </p:nvSpPr>
        <p:spPr>
          <a:xfrm>
            <a:off x="10315889" y="5875587"/>
            <a:ext cx="1691443" cy="778497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6B203AD9-ABAF-4D42-8136-3D60FEBA1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80" y="239632"/>
            <a:ext cx="1046031" cy="1046031"/>
          </a:xfrm>
          <a:prstGeom prst="rect">
            <a:avLst/>
          </a:prstGeom>
        </p:spPr>
      </p:pic>
      <p:sp>
        <p:nvSpPr>
          <p:cNvPr id="41" name="Google Shape;65;p15">
            <a:extLst>
              <a:ext uri="{FF2B5EF4-FFF2-40B4-BE49-F238E27FC236}">
                <a16:creationId xmlns:a16="http://schemas.microsoft.com/office/drawing/2014/main" id="{94354DD4-9174-4B1F-92E5-9AFF43D3C56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051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3" grpId="0"/>
      <p:bldP spid="28" grpId="0" animBg="1"/>
      <p:bldP spid="30" grpId="0" animBg="1"/>
      <p:bldP spid="32" grpId="0"/>
      <p:bldP spid="33" grpId="0" animBg="1"/>
      <p:bldP spid="34" grpId="0"/>
      <p:bldP spid="35" grpId="0" animBg="1"/>
      <p:bldP spid="36" grpId="0"/>
      <p:bldP spid="43" grpId="0" animBg="1"/>
      <p:bldP spid="44" grpId="0"/>
      <p:bldP spid="45" grpId="0" animBg="1"/>
      <p:bldP spid="46" grpId="0"/>
      <p:bldP spid="48" grpId="0" animBg="1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 animBg="1"/>
      <p:bldP spid="57" grpId="0"/>
      <p:bldP spid="58" grpId="0" animBg="1"/>
      <p:bldP spid="59" grpId="0" animBg="1"/>
      <p:bldP spid="60" grpId="0"/>
      <p:bldP spid="61" grpId="0" animBg="1"/>
      <p:bldP spid="62" grpId="0"/>
      <p:bldP spid="72" grpId="0" animBg="1"/>
      <p:bldP spid="73" grpId="0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812" y="2088588"/>
            <a:ext cx="114299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While I</a:t>
            </a:r>
            <a:r>
              <a:rPr lang="es-MX" sz="1600" dirty="0"/>
              <a:t>………………………….my homework, my friend………………………….to ask if I was busy.</a:t>
            </a:r>
            <a:endParaRPr lang="en-GB" sz="1600" dirty="0"/>
          </a:p>
          <a:p>
            <a:pPr marL="342900" indent="-342900">
              <a:buAutoNum type="arabicPeriod"/>
            </a:pPr>
            <a:endParaRPr lang="es-MX" sz="1600" dirty="0"/>
          </a:p>
          <a:p>
            <a:pPr marL="342900" indent="-342900">
              <a:buAutoNum type="arabicPeriod"/>
            </a:pPr>
            <a:r>
              <a:rPr lang="es-MX" sz="1600" dirty="0"/>
              <a:t>It…………………………. a sunny day and the girls………………………….frisbee in the park.</a:t>
            </a:r>
          </a:p>
          <a:p>
            <a:pPr marL="342900" indent="-342900">
              <a:buAutoNum type="arabicPeriod"/>
            </a:pPr>
            <a:endParaRPr lang="es-MX" sz="1600" dirty="0"/>
          </a:p>
          <a:p>
            <a:pPr marL="342900" indent="-342900">
              <a:buFontTx/>
              <a:buAutoNum type="arabicPeriod"/>
            </a:pPr>
            <a:r>
              <a:rPr lang="es-MX" sz="1600" dirty="0"/>
              <a:t>………………………….Jack…………………………..before the end of the concert?</a:t>
            </a:r>
          </a:p>
          <a:p>
            <a:pPr marL="342900" indent="-342900">
              <a:buAutoNum type="arabicPeriod"/>
            </a:pPr>
            <a:endParaRPr lang="es-MX" sz="1600" dirty="0"/>
          </a:p>
          <a:p>
            <a:pPr marL="342900" indent="-342900">
              <a:buAutoNum type="arabicPeriod"/>
            </a:pPr>
            <a:r>
              <a:rPr lang="es-MX" sz="1600" dirty="0"/>
              <a:t>I………………………….at the bus stop when I………………………….my mobile phone ring in my bag.</a:t>
            </a:r>
          </a:p>
          <a:p>
            <a:pPr marL="342900" indent="-342900">
              <a:buAutoNum type="arabicPeriod"/>
            </a:pPr>
            <a:endParaRPr lang="es-MX" sz="1600" dirty="0"/>
          </a:p>
          <a:p>
            <a:pPr marL="342900" indent="-342900">
              <a:buFontTx/>
              <a:buAutoNum type="arabicPeriod"/>
            </a:pPr>
            <a:r>
              <a:rPr lang="es-MX" sz="1600" dirty="0"/>
              <a:t>He………………………….the blue jacket because it was too expensive. He………………………….the green one instead.</a:t>
            </a:r>
          </a:p>
          <a:p>
            <a:pPr marL="342900" indent="-342900">
              <a:buAutoNum type="arabicPeriod"/>
            </a:pPr>
            <a:endParaRPr lang="es-MX" sz="1600" dirty="0"/>
          </a:p>
          <a:p>
            <a:pPr marL="342900" indent="-342900">
              <a:buFontTx/>
              <a:buAutoNum type="arabicPeriod"/>
            </a:pPr>
            <a:r>
              <a:rPr lang="es-MX" sz="1600" dirty="0"/>
              <a:t>………………………….it………………………….at 6pm yesterday?</a:t>
            </a:r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2" y="905812"/>
            <a:ext cx="9842245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Complete these sentences using the </a:t>
            </a:r>
            <a:r>
              <a:rPr lang="en-US" sz="2000" b="1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present simple 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en-US" sz="2000" b="1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present continuous 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 of a verb from the box.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13116"/>
              </p:ext>
            </p:extLst>
          </p:nvPr>
        </p:nvGraphicFramePr>
        <p:xfrm>
          <a:off x="502771" y="1604398"/>
          <a:ext cx="10058400" cy="43075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7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play          not buy          do         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wait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hear          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call          leave          buy          rain          be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1777474" y="2227923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was doing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6234346" y="2227921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called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1549838" y="2731152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5611342" y="2731151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were playing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1358145" y="4180932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didn’t buy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7947605" y="4180932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bought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1166451" y="3701666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was waiting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5719170" y="3701666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heard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1406068" y="3222400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Did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3634503" y="3222399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leave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1142490" y="4660198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E96672B-664D-4F9A-B7A9-C2137EDE44CB}"/>
              </a:ext>
            </a:extLst>
          </p:cNvPr>
          <p:cNvSpPr/>
          <p:nvPr/>
        </p:nvSpPr>
        <p:spPr>
          <a:xfrm>
            <a:off x="3454792" y="4672180"/>
            <a:ext cx="158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raining</a:t>
            </a:r>
          </a:p>
        </p:txBody>
      </p:sp>
      <p:sp>
        <p:nvSpPr>
          <p:cNvPr id="20" name="Google Shape;65;p15">
            <a:extLst>
              <a:ext uri="{FF2B5EF4-FFF2-40B4-BE49-F238E27FC236}">
                <a16:creationId xmlns:a16="http://schemas.microsoft.com/office/drawing/2014/main" id="{BFE0700E-2A54-4018-B603-0F8BA534F9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80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Explore grammar: </a:t>
            </a:r>
            <a:r>
              <a:rPr lang="en-US" sz="440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someone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40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anyone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40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nothing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40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everything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, etc.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B203AD9-ABAF-4D42-8136-3D60FEBA1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86" y="4823615"/>
            <a:ext cx="1046031" cy="1046031"/>
          </a:xfrm>
          <a:prstGeom prst="rect">
            <a:avLst/>
          </a:prstGeom>
        </p:spPr>
      </p:pic>
      <p:sp>
        <p:nvSpPr>
          <p:cNvPr id="31" name="Rounded Rectangular Callout 25"/>
          <p:cNvSpPr/>
          <p:nvPr/>
        </p:nvSpPr>
        <p:spPr>
          <a:xfrm>
            <a:off x="7658100" y="4635500"/>
            <a:ext cx="2587904" cy="1663700"/>
          </a:xfrm>
          <a:prstGeom prst="wedgeRoundRectCallout">
            <a:avLst>
              <a:gd name="adj1" fmla="val 57372"/>
              <a:gd name="adj2" fmla="val 53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use these words to talk about people or things when we don’t know who or what it is (or when it isn’t important).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A7A86B99-50C7-410A-85DF-3B86B9217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2" y="1611407"/>
            <a:ext cx="1004825" cy="1004825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AF06B233-0BA5-4F3E-AF89-A8558AA95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57" y="1020747"/>
            <a:ext cx="1004825" cy="1004825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E92C2963-7E92-4A0A-B5BA-56D92B85E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96" y="1683225"/>
            <a:ext cx="1004825" cy="1004825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95A6AABF-594D-4D90-9590-37E9F89B08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16" y="1358105"/>
            <a:ext cx="990756" cy="990756"/>
          </a:xfrm>
          <a:prstGeom prst="rect">
            <a:avLst/>
          </a:prstGeom>
        </p:spPr>
      </p:pic>
      <p:sp>
        <p:nvSpPr>
          <p:cNvPr id="35" name="Rounded Rectangular Callout 28">
            <a:extLst>
              <a:ext uri="{FF2B5EF4-FFF2-40B4-BE49-F238E27FC236}">
                <a16:creationId xmlns:a16="http://schemas.microsoft.com/office/drawing/2014/main" id="{893CED8E-0015-420E-BF68-DD5C017108C2}"/>
              </a:ext>
            </a:extLst>
          </p:cNvPr>
          <p:cNvSpPr/>
          <p:nvPr/>
        </p:nvSpPr>
        <p:spPr>
          <a:xfrm>
            <a:off x="711200" y="2952280"/>
            <a:ext cx="2209800" cy="1040600"/>
          </a:xfrm>
          <a:prstGeom prst="wedgeRoundRectCallout">
            <a:avLst>
              <a:gd name="adj1" fmla="val -22859"/>
              <a:gd name="adj2" fmla="val -65584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Someone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took my bag when I was swimming in the sea.</a:t>
            </a:r>
          </a:p>
        </p:txBody>
      </p:sp>
      <p:sp>
        <p:nvSpPr>
          <p:cNvPr id="36" name="Rounded Rectangular Callout 32">
            <a:extLst>
              <a:ext uri="{FF2B5EF4-FFF2-40B4-BE49-F238E27FC236}">
                <a16:creationId xmlns:a16="http://schemas.microsoft.com/office/drawing/2014/main" id="{6F76CB94-D6FB-427F-9A67-1A9B329790EF}"/>
              </a:ext>
            </a:extLst>
          </p:cNvPr>
          <p:cNvSpPr/>
          <p:nvPr/>
        </p:nvSpPr>
        <p:spPr>
          <a:xfrm>
            <a:off x="9543263" y="2338055"/>
            <a:ext cx="1743597" cy="875045"/>
          </a:xfrm>
          <a:prstGeom prst="wedgeRoundRectCallout">
            <a:avLst>
              <a:gd name="adj1" fmla="val -14376"/>
              <a:gd name="adj2" fmla="val -71510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I did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everything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 on my list. Now I can relax!</a:t>
            </a:r>
          </a:p>
        </p:txBody>
      </p:sp>
      <p:sp>
        <p:nvSpPr>
          <p:cNvPr id="37" name="Rounded Rectangular Callout 31">
            <a:extLst>
              <a:ext uri="{FF2B5EF4-FFF2-40B4-BE49-F238E27FC236}">
                <a16:creationId xmlns:a16="http://schemas.microsoft.com/office/drawing/2014/main" id="{372771C4-469D-4748-A5F3-74547AF82041}"/>
              </a:ext>
            </a:extLst>
          </p:cNvPr>
          <p:cNvSpPr/>
          <p:nvPr/>
        </p:nvSpPr>
        <p:spPr>
          <a:xfrm>
            <a:off x="6293875" y="2638169"/>
            <a:ext cx="2032636" cy="1070232"/>
          </a:xfrm>
          <a:prstGeom prst="wedgeRoundRectCallout">
            <a:avLst>
              <a:gd name="adj1" fmla="val 13418"/>
              <a:gd name="adj2" fmla="val -62609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Did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anyone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see the match on Sunday?</a:t>
            </a:r>
          </a:p>
        </p:txBody>
      </p:sp>
      <p:sp>
        <p:nvSpPr>
          <p:cNvPr id="38" name="Rounded Rectangular Callout 30">
            <a:extLst>
              <a:ext uri="{FF2B5EF4-FFF2-40B4-BE49-F238E27FC236}">
                <a16:creationId xmlns:a16="http://schemas.microsoft.com/office/drawing/2014/main" id="{6ED93D4A-C01B-4888-8661-E2E37BC5A5C7}"/>
              </a:ext>
            </a:extLst>
          </p:cNvPr>
          <p:cNvSpPr/>
          <p:nvPr/>
        </p:nvSpPr>
        <p:spPr>
          <a:xfrm>
            <a:off x="3480876" y="3005922"/>
            <a:ext cx="2032636" cy="1060618"/>
          </a:xfrm>
          <a:prstGeom prst="wedgeRoundRectCallout">
            <a:avLst>
              <a:gd name="adj1" fmla="val -7575"/>
              <a:gd name="adj2" fmla="val -67533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There’s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nothing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in the fridge. Let’s go to the shops.</a:t>
            </a:r>
          </a:p>
        </p:txBody>
      </p:sp>
      <p:sp>
        <p:nvSpPr>
          <p:cNvPr id="40" name="Rounded Rectangular Callout 25"/>
          <p:cNvSpPr/>
          <p:nvPr/>
        </p:nvSpPr>
        <p:spPr>
          <a:xfrm>
            <a:off x="8940800" y="3594100"/>
            <a:ext cx="2397404" cy="850900"/>
          </a:xfrm>
          <a:prstGeom prst="wedgeRoundRectCallout">
            <a:avLst>
              <a:gd name="adj1" fmla="val 31176"/>
              <a:gd name="adj2" fmla="val 7642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Look at these sentences and notice the words in bold.</a:t>
            </a: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847909"/>
              </p:ext>
            </p:extLst>
          </p:nvPr>
        </p:nvGraphicFramePr>
        <p:xfrm>
          <a:off x="714391" y="4381500"/>
          <a:ext cx="6372210" cy="1130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39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people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everyone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no one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05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u="none" strike="noStrike" cap="none" dirty="0">
                          <a:solidFill>
                            <a:schemeClr val="lt1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things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something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anything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Rounded Rectangular Callout 25"/>
          <p:cNvSpPr/>
          <p:nvPr/>
        </p:nvSpPr>
        <p:spPr>
          <a:xfrm>
            <a:off x="4076700" y="5613400"/>
            <a:ext cx="3108604" cy="762000"/>
          </a:xfrm>
          <a:prstGeom prst="wedgeRoundRectCallout">
            <a:avLst>
              <a:gd name="adj1" fmla="val 57372"/>
              <a:gd name="adj2" fmla="val 53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Now put the words in bold in the correct place in the table.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108200" y="4508500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someone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969000" y="5067300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nothing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4660900" y="50673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everything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3454400" y="4521200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anyone</a:t>
            </a:r>
          </a:p>
        </p:txBody>
      </p:sp>
      <p:sp>
        <p:nvSpPr>
          <p:cNvPr id="21" name="Google Shape;65;p15">
            <a:extLst>
              <a:ext uri="{FF2B5EF4-FFF2-40B4-BE49-F238E27FC236}">
                <a16:creationId xmlns:a16="http://schemas.microsoft.com/office/drawing/2014/main" id="{6F102C52-CC6C-43FF-959E-9ECCF9B02EB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509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1696</Words>
  <Application>Microsoft Office PowerPoint</Application>
  <PresentationFormat>Widescreen</PresentationFormat>
  <Paragraphs>253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1_Simple Light</vt:lpstr>
      <vt:lpstr>2_Simple Light</vt:lpstr>
      <vt:lpstr>Pearson</vt:lpstr>
      <vt:lpstr>Grammar A2+ past simple and past continuous </vt:lpstr>
      <vt:lpstr>PowerPoint Presentation</vt:lpstr>
      <vt:lpstr>Function: When do we use them?</vt:lpstr>
      <vt:lpstr>Function: When do we use them?</vt:lpstr>
      <vt:lpstr>Form: How do we make sentences with these structures?</vt:lpstr>
      <vt:lpstr>Form: How do we make sentences with these structures?</vt:lpstr>
      <vt:lpstr>Let’s consider pronunciation</vt:lpstr>
      <vt:lpstr>PowerPoint Presentation</vt:lpstr>
      <vt:lpstr>Explore grammar: someone, anyone, nothing, everything, etc.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Muszynski, Daniel</cp:lastModifiedBy>
  <cp:revision>210</cp:revision>
  <dcterms:modified xsi:type="dcterms:W3CDTF">2019-12-05T09:57:08Z</dcterms:modified>
</cp:coreProperties>
</file>