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  <p:sldMasterId id="2147483675" r:id="rId3"/>
  </p:sldMasterIdLst>
  <p:notesMasterIdLst>
    <p:notesMasterId r:id="rId14"/>
  </p:notesMasterIdLst>
  <p:sldIdLst>
    <p:sldId id="286" r:id="rId4"/>
    <p:sldId id="257" r:id="rId5"/>
    <p:sldId id="258" r:id="rId6"/>
    <p:sldId id="279" r:id="rId7"/>
    <p:sldId id="280" r:id="rId8"/>
    <p:sldId id="281" r:id="rId9"/>
    <p:sldId id="282" r:id="rId10"/>
    <p:sldId id="285" r:id="rId11"/>
    <p:sldId id="283" r:id="rId12"/>
    <p:sldId id="272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03F4110-5866-403A-A16E-99D343ED27EF}">
          <p14:sldIdLst>
            <p14:sldId id="286"/>
            <p14:sldId id="257"/>
            <p14:sldId id="258"/>
            <p14:sldId id="279"/>
            <p14:sldId id="280"/>
            <p14:sldId id="281"/>
            <p14:sldId id="282"/>
            <p14:sldId id="285"/>
            <p14:sldId id="283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686"/>
    <a:srgbClr val="ED6F9C"/>
    <a:srgbClr val="A27DB6"/>
    <a:srgbClr val="5F95CF"/>
    <a:srgbClr val="FCC13F"/>
    <a:srgbClr val="F49C4E"/>
    <a:srgbClr val="37B398"/>
    <a:srgbClr val="EA4E34"/>
    <a:srgbClr val="00A7E3"/>
    <a:srgbClr val="C9D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A2CA1F-3267-4498-8071-7EE1E42671EB}">
  <a:tblStyle styleId="{C3A2CA1F-3267-4498-8071-7EE1E42671EB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7E8E7"/>
          </a:solidFill>
        </a:fill>
      </a:tcStyle>
    </a:wholeTbl>
    <a:band1H>
      <a:tcStyle>
        <a:tcBdr/>
        <a:fill>
          <a:solidFill>
            <a:srgbClr val="EFCECA"/>
          </a:solidFill>
        </a:fill>
      </a:tcStyle>
    </a:band1H>
    <a:band1V>
      <a:tcStyle>
        <a:tcBdr/>
        <a:fill>
          <a:solidFill>
            <a:srgbClr val="EFCECA"/>
          </a:solidFill>
        </a:fill>
      </a:tcStyle>
    </a:band1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85" autoAdjust="0"/>
    <p:restoredTop sz="94690"/>
  </p:normalViewPr>
  <p:slideViewPr>
    <p:cSldViewPr snapToGrid="0">
      <p:cViewPr varScale="1">
        <p:scale>
          <a:sx n="108" d="100"/>
          <a:sy n="108" d="100"/>
        </p:scale>
        <p:origin x="11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1173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189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69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0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1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227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141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223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183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183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97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/>
              <a:t>Pearson  (c) 2018      Gold Experience 2nd Edition C1 / B2+ / B2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44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35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97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65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02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16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7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6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56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14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>
                <a:solidFill>
                  <a:srgbClr val="595959"/>
                </a:solidFill>
              </a:rPr>
              <a:t>Pearson  (c) 2018      Gold Experience 2nd Edition C1 / B2+ / B2</a:t>
            </a:r>
          </a:p>
        </p:txBody>
      </p:sp>
    </p:spTree>
    <p:extLst>
      <p:ext uri="{BB962C8B-B14F-4D97-AF65-F5344CB8AC3E}">
        <p14:creationId xmlns:p14="http://schemas.microsoft.com/office/powerpoint/2010/main" val="2223735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222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086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646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9976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743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917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642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55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539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3295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679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672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7476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6785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903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96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653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0651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957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713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04403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788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263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7707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3737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749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99047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289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0381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81493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980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1924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5303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13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rgbClr val="595959"/>
                </a:solidFill>
              </a:rPr>
              <a:pPr algn="r"/>
              <a:t>‹#›</a:t>
            </a:fld>
            <a:endParaRPr lang="en-US" sz="13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694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9066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sz="3800" b="1" u="none" strike="noStrike" cap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br>
              <a:rPr lang="pl-PL" dirty="0"/>
            </a:br>
            <a:r>
              <a:rPr lang="pl-PL" dirty="0"/>
              <a:t>A2</a:t>
            </a:r>
            <a:br>
              <a:rPr lang="pl-PL" dirty="0"/>
            </a:br>
            <a:r>
              <a:rPr lang="pl-PL" dirty="0"/>
              <a:t>past </a:t>
            </a:r>
            <a:r>
              <a:rPr lang="pl-PL" dirty="0" err="1"/>
              <a:t>continuous</a:t>
            </a:r>
            <a:br>
              <a:rPr lang="pl-PL" dirty="0"/>
            </a:br>
            <a:endParaRPr sz="3800" b="1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72"/>
          <p:cNvSpPr txBox="1">
            <a:spLocks noGrp="1"/>
          </p:cNvSpPr>
          <p:nvPr>
            <p:ph type="subTitle" idx="1"/>
          </p:nvPr>
        </p:nvSpPr>
        <p:spPr>
          <a:xfrm>
            <a:off x="628654" y="4534278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Recommended</a:t>
            </a: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for: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Gold </a:t>
            </a:r>
            <a:r>
              <a:rPr lang="pl-PL" b="1" dirty="0" err="1"/>
              <a:t>Experience</a:t>
            </a:r>
            <a:endParaRPr lang="pl-PL" b="1"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Focus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High </a:t>
            </a:r>
            <a:r>
              <a:rPr lang="pl-PL" b="1" dirty="0" err="1"/>
              <a:t>Note</a:t>
            </a:r>
            <a:endParaRPr b="1"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72"/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C61F1FC-170E-49C8-A65C-9763D1CA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7" y="170583"/>
            <a:ext cx="1629740" cy="12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165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819783" y="4201121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</a:pPr>
            <a:endParaRPr sz="1600" i="1" dirty="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514983" y="4795880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endParaRPr sz="1600" i="1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983" y="1531798"/>
            <a:ext cx="1142996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My brother singing in a competition last night.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What you were doing when I saw you yesterday?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I cooked when you were arriving.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My best friend and her father was travelling when they met a really famous actor.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It was 4pm. My friends was walking home from school.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Diana didn’t doing her homework when I called her.</a:t>
            </a:r>
          </a:p>
        </p:txBody>
      </p:sp>
      <p:sp>
        <p:nvSpPr>
          <p:cNvPr id="29" name="Shape 81"/>
          <p:cNvSpPr txBox="1">
            <a:spLocks/>
          </p:cNvSpPr>
          <p:nvPr/>
        </p:nvSpPr>
        <p:spPr>
          <a:xfrm>
            <a:off x="450601" y="229388"/>
            <a:ext cx="6749127" cy="7981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Practice activities</a:t>
            </a:r>
            <a:endParaRPr lang="en-US" sz="44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Shape 82"/>
          <p:cNvSpPr txBox="1">
            <a:spLocks/>
          </p:cNvSpPr>
          <p:nvPr/>
        </p:nvSpPr>
        <p:spPr>
          <a:xfrm>
            <a:off x="464551" y="905812"/>
            <a:ext cx="11480401" cy="414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spcAft>
                <a:spcPts val="0"/>
              </a:spcAft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Correct the errors.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25000"/>
              <a:buNone/>
            </a:pPr>
            <a:endParaRPr lang="en-US" sz="20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4117" y="1511608"/>
            <a:ext cx="1359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was singing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43899" y="2214896"/>
            <a:ext cx="1074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were you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19783" y="29873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was cooking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40355" y="2987397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arrived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98792" y="3722362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were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34460" y="4443957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were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364577" y="5173127"/>
            <a:ext cx="824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wasn’t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65278" y="1859776"/>
            <a:ext cx="575077" cy="18200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527669" y="2680138"/>
            <a:ext cx="758331" cy="190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07180" y="3421481"/>
            <a:ext cx="566937" cy="713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750316" y="3421481"/>
            <a:ext cx="1074847" cy="1523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614111" y="4171201"/>
            <a:ext cx="316444" cy="459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044421" y="4874152"/>
            <a:ext cx="316444" cy="459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618487" y="5603813"/>
            <a:ext cx="316444" cy="459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65;p15">
            <a:extLst>
              <a:ext uri="{FF2B5EF4-FFF2-40B4-BE49-F238E27FC236}">
                <a16:creationId xmlns:a16="http://schemas.microsoft.com/office/drawing/2014/main" id="{2E1A8462-5FC9-4A0D-9EE7-1DACFC67ED8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 idx="4294967295"/>
          </p:nvPr>
        </p:nvSpPr>
        <p:spPr>
          <a:xfrm>
            <a:off x="684838" y="766348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past continuous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862259" y="2375692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look at: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we use the past continuous.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past continuous versus the past simple.</a:t>
            </a:r>
            <a:endParaRPr lang="en-US" sz="20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we make sentences in the past continuous.</a:t>
            </a:r>
          </a:p>
        </p:txBody>
      </p:sp>
      <p:sp>
        <p:nvSpPr>
          <p:cNvPr id="3" name="Pentagon 2"/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When do we use it?</a:t>
            </a:r>
          </a:p>
        </p:txBody>
      </p:sp>
      <p:sp>
        <p:nvSpPr>
          <p:cNvPr id="7" name="Google Shape;65;p15">
            <a:extLst>
              <a:ext uri="{FF2B5EF4-FFF2-40B4-BE49-F238E27FC236}">
                <a16:creationId xmlns:a16="http://schemas.microsoft.com/office/drawing/2014/main" id="{227369BD-F5C1-4C62-9D00-53D5542F34A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1. 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it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91" y="4493660"/>
            <a:ext cx="1239894" cy="1239894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6964240" y="4836705"/>
            <a:ext cx="3520645" cy="797021"/>
          </a:xfrm>
          <a:prstGeom prst="wedgeRoundRectCallout">
            <a:avLst>
              <a:gd name="adj1" fmla="val -57569"/>
              <a:gd name="adj2" fmla="val -2489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the conversation. Are they talking about the past or the present?</a:t>
            </a:r>
          </a:p>
        </p:txBody>
      </p:sp>
      <p:sp>
        <p:nvSpPr>
          <p:cNvPr id="27" name="Shape 87"/>
          <p:cNvSpPr/>
          <p:nvPr/>
        </p:nvSpPr>
        <p:spPr>
          <a:xfrm>
            <a:off x="10257836" y="3941187"/>
            <a:ext cx="1405607" cy="1030041"/>
          </a:xfrm>
          <a:prstGeom prst="cloudCallout">
            <a:avLst>
              <a:gd name="adj1" fmla="val -49137"/>
              <a:gd name="adj2" fmla="val 46260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chemeClr val="accent6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The past.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1" y="1259304"/>
            <a:ext cx="1239894" cy="1239894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261493" y="1023582"/>
            <a:ext cx="2651701" cy="1351128"/>
          </a:xfrm>
          <a:prstGeom prst="wedgeRoundRectCallout">
            <a:avLst>
              <a:gd name="adj1" fmla="val -65848"/>
              <a:gd name="adj2" fmla="val 13766"/>
              <a:gd name="adj3" fmla="val 16667"/>
            </a:avLst>
          </a:prstGeom>
          <a:solidFill>
            <a:srgbClr val="5F9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called you last night at 10 o’clock, but you didn’t answer. What were you doing?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991" y="1197060"/>
            <a:ext cx="1239894" cy="1239894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773003" y="1023582"/>
            <a:ext cx="2975213" cy="1413372"/>
          </a:xfrm>
          <a:prstGeom prst="wedgeRoundRectCallout">
            <a:avLst>
              <a:gd name="adj1" fmla="val 64178"/>
              <a:gd name="adj2" fmla="val 16845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was sleeping at 10 o’clock when you called me, sorry! I was very tired.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5445457" y="2652763"/>
            <a:ext cx="4187469" cy="1503727"/>
          </a:xfrm>
          <a:prstGeom prst="wedgeRoundRectCallout">
            <a:avLst>
              <a:gd name="adj1" fmla="val -30471"/>
              <a:gd name="adj2" fmla="val 6522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what the boy says: ‘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 was sleeping at 10 o’clock.’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Do you think the action started before 10 o’clock and continued after 10 o’clock? So, was the action completed at 10 o’clock or in progress? </a:t>
            </a:r>
          </a:p>
        </p:txBody>
      </p:sp>
      <p:sp>
        <p:nvSpPr>
          <p:cNvPr id="26" name="Shape 87"/>
          <p:cNvSpPr/>
          <p:nvPr/>
        </p:nvSpPr>
        <p:spPr>
          <a:xfrm>
            <a:off x="9730966" y="2499198"/>
            <a:ext cx="1787744" cy="1132991"/>
          </a:xfrm>
          <a:prstGeom prst="cloudCallout">
            <a:avLst>
              <a:gd name="adj1" fmla="val -49137"/>
              <a:gd name="adj2" fmla="val 46260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Yes, so it was in progress.</a:t>
            </a:r>
            <a:endParaRPr lang="en-US" sz="1600" i="1" u="none" strike="noStrike" cap="none" dirty="0">
              <a:solidFill>
                <a:schemeClr val="accent6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713766" y="2776723"/>
            <a:ext cx="3553133" cy="2328928"/>
          </a:xfrm>
          <a:prstGeom prst="wedgeRoundRectCallout">
            <a:avLst>
              <a:gd name="adj1" fmla="val 58726"/>
              <a:gd name="adj2" fmla="val 29903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the sentence again: ‘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 was sleeping when you called.’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There are two actions here:</a:t>
            </a:r>
          </a:p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1. I was sleeping.</a:t>
            </a:r>
          </a:p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2. You called.</a:t>
            </a:r>
          </a:p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We know ‘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 was sleeping’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was an action in progress. Did the second  action (‘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you called’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) happen before, after or during?</a:t>
            </a:r>
          </a:p>
        </p:txBody>
      </p:sp>
      <p:sp>
        <p:nvSpPr>
          <p:cNvPr id="30" name="Shape 87"/>
          <p:cNvSpPr/>
          <p:nvPr/>
        </p:nvSpPr>
        <p:spPr>
          <a:xfrm>
            <a:off x="2954910" y="5002082"/>
            <a:ext cx="1787744" cy="1132991"/>
          </a:xfrm>
          <a:prstGeom prst="cloudCallout">
            <a:avLst>
              <a:gd name="adj1" fmla="val -60588"/>
              <a:gd name="adj2" fmla="val -44083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During. </a:t>
            </a:r>
            <a:endParaRPr lang="en-US" sz="1600" i="1" u="none" strike="noStrike" cap="none" dirty="0">
              <a:solidFill>
                <a:schemeClr val="accent6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65;p15">
            <a:extLst>
              <a:ext uri="{FF2B5EF4-FFF2-40B4-BE49-F238E27FC236}">
                <a16:creationId xmlns:a16="http://schemas.microsoft.com/office/drawing/2014/main" id="{383F65C0-C4C8-437D-8393-1167F0248BF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3" grpId="0" animBg="1"/>
      <p:bldP spid="26" grpId="0" animBg="1"/>
      <p:bldP spid="2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past continuous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646902" y="2312651"/>
            <a:ext cx="3515665" cy="812686"/>
          </a:xfrm>
          <a:prstGeom prst="wedgeRoundRectCallout">
            <a:avLst>
              <a:gd name="adj1" fmla="val 64178"/>
              <a:gd name="adj2" fmla="val 16845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was sleeping at 10 o’clock.</a:t>
            </a:r>
          </a:p>
        </p:txBody>
      </p:sp>
      <p:sp>
        <p:nvSpPr>
          <p:cNvPr id="18" name="Shape 82"/>
          <p:cNvSpPr txBox="1">
            <a:spLocks/>
          </p:cNvSpPr>
          <p:nvPr/>
        </p:nvSpPr>
        <p:spPr>
          <a:xfrm>
            <a:off x="450601" y="1723468"/>
            <a:ext cx="9375787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6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1. For actions in progress at a specific time in the past.</a:t>
            </a:r>
          </a:p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endParaRPr lang="en-US" sz="20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4" name="Shape 82"/>
          <p:cNvSpPr txBox="1">
            <a:spLocks/>
          </p:cNvSpPr>
          <p:nvPr/>
        </p:nvSpPr>
        <p:spPr>
          <a:xfrm>
            <a:off x="450601" y="3379066"/>
            <a:ext cx="9375787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6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2. For actions in progress when another action happened in the past.</a:t>
            </a:r>
          </a:p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endParaRPr lang="en-US" sz="20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646901" y="4221978"/>
            <a:ext cx="3515665" cy="812686"/>
          </a:xfrm>
          <a:prstGeom prst="wedgeRoundRectCallout">
            <a:avLst>
              <a:gd name="adj1" fmla="val 64178"/>
              <a:gd name="adj2" fmla="val 16845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was sleeping when you called.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36" y="229387"/>
            <a:ext cx="1047473" cy="1047473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5138494" y="2345306"/>
            <a:ext cx="3648596" cy="949946"/>
          </a:xfrm>
          <a:prstGeom prst="wedgeRoundRectCallout">
            <a:avLst>
              <a:gd name="adj1" fmla="val 56518"/>
              <a:gd name="adj2" fmla="val -4356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This is a specific time in the past. Other examples are time expressions like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this morning, last night.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32" name="Arc 31"/>
          <p:cNvSpPr/>
          <p:nvPr/>
        </p:nvSpPr>
        <p:spPr>
          <a:xfrm rot="4799997" flipH="1">
            <a:off x="2939155" y="1088889"/>
            <a:ext cx="1273289" cy="4018305"/>
          </a:xfrm>
          <a:prstGeom prst="arc">
            <a:avLst>
              <a:gd name="adj1" fmla="val 16824491"/>
              <a:gd name="adj2" fmla="val 79242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9490222" y="1551784"/>
            <a:ext cx="2624185" cy="1879402"/>
          </a:xfrm>
          <a:prstGeom prst="wedgeRoundRectCallout">
            <a:avLst>
              <a:gd name="adj1" fmla="val 19865"/>
              <a:gd name="adj2" fmla="val -5761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 boy started sleeping before 10 o’clock and continued sleeping after 10 o’clock. It was in progress. It wasn’t completed at this specific time.</a:t>
            </a:r>
          </a:p>
        </p:txBody>
      </p:sp>
      <p:sp>
        <p:nvSpPr>
          <p:cNvPr id="34" name="Arc 33"/>
          <p:cNvSpPr/>
          <p:nvPr/>
        </p:nvSpPr>
        <p:spPr>
          <a:xfrm rot="5123700" flipH="1">
            <a:off x="6749499" y="-1903036"/>
            <a:ext cx="1273289" cy="7653843"/>
          </a:xfrm>
          <a:prstGeom prst="arc">
            <a:avLst>
              <a:gd name="adj1" fmla="val 16304853"/>
              <a:gd name="adj2" fmla="val 497932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4901468" y="4185778"/>
            <a:ext cx="3068825" cy="949946"/>
          </a:xfrm>
          <a:prstGeom prst="wedgeRoundRectCallout">
            <a:avLst>
              <a:gd name="adj1" fmla="val 56518"/>
              <a:gd name="adj2" fmla="val -4356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Notice how this action is in the past simple.</a:t>
            </a:r>
          </a:p>
        </p:txBody>
      </p:sp>
      <p:sp>
        <p:nvSpPr>
          <p:cNvPr id="36" name="Arc 35"/>
          <p:cNvSpPr/>
          <p:nvPr/>
        </p:nvSpPr>
        <p:spPr>
          <a:xfrm rot="4799997" flipH="1">
            <a:off x="3067761" y="3025511"/>
            <a:ext cx="1273289" cy="4018305"/>
          </a:xfrm>
          <a:prstGeom prst="arc">
            <a:avLst>
              <a:gd name="adj1" fmla="val 17261644"/>
              <a:gd name="adj2" fmla="val 79242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8291975" y="4141895"/>
            <a:ext cx="3068825" cy="949946"/>
          </a:xfrm>
          <a:prstGeom prst="wedgeRoundRectCallout">
            <a:avLst>
              <a:gd name="adj1" fmla="val 56518"/>
              <a:gd name="adj2" fmla="val -4356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We use the linking word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when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to connect the two parts of the sentence.</a:t>
            </a:r>
          </a:p>
        </p:txBody>
      </p:sp>
      <p:sp>
        <p:nvSpPr>
          <p:cNvPr id="38" name="Arc 37"/>
          <p:cNvSpPr/>
          <p:nvPr/>
        </p:nvSpPr>
        <p:spPr>
          <a:xfrm rot="5123700" flipH="1">
            <a:off x="5285548" y="733299"/>
            <a:ext cx="1273289" cy="7653843"/>
          </a:xfrm>
          <a:prstGeom prst="arc">
            <a:avLst>
              <a:gd name="adj1" fmla="val 16248884"/>
              <a:gd name="adj2" fmla="val 504234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9" name="Google Shape;65;p15">
            <a:extLst>
              <a:ext uri="{FF2B5EF4-FFF2-40B4-BE49-F238E27FC236}">
                <a16:creationId xmlns:a16="http://schemas.microsoft.com/office/drawing/2014/main" id="{31A1AAA6-EA38-476D-8384-B87B217C331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2914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  <p:bldP spid="24" grpId="0"/>
      <p:bldP spid="2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2. 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it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42" y="4615268"/>
            <a:ext cx="1239894" cy="1239894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7138017" y="4012442"/>
            <a:ext cx="3370759" cy="1621283"/>
          </a:xfrm>
          <a:prstGeom prst="wedgeRoundRectCallout">
            <a:avLst>
              <a:gd name="adj1" fmla="val -57569"/>
              <a:gd name="adj2" fmla="val -2489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the section from a story above. Do you think this is one of the main events in the story or is it setting the scene?</a:t>
            </a:r>
          </a:p>
        </p:txBody>
      </p:sp>
      <p:sp>
        <p:nvSpPr>
          <p:cNvPr id="27" name="Shape 87"/>
          <p:cNvSpPr/>
          <p:nvPr/>
        </p:nvSpPr>
        <p:spPr>
          <a:xfrm>
            <a:off x="9805972" y="2521353"/>
            <a:ext cx="1931103" cy="1674209"/>
          </a:xfrm>
          <a:prstGeom prst="cloudCallout">
            <a:avLst>
              <a:gd name="adj1" fmla="val -49137"/>
              <a:gd name="adj2" fmla="val 46260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It is setting the scene.</a:t>
            </a:r>
            <a:endParaRPr lang="en-US" sz="1600" i="1" u="none" strike="noStrike" cap="none" dirty="0">
              <a:solidFill>
                <a:schemeClr val="accent6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7" y="1281459"/>
            <a:ext cx="1239894" cy="1239894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2834725" y="1281458"/>
            <a:ext cx="5558648" cy="1106899"/>
          </a:xfrm>
          <a:prstGeom prst="wedgeRoundRectCallout">
            <a:avLst>
              <a:gd name="adj1" fmla="val -62071"/>
              <a:gd name="adj2" fmla="val -11203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[Reading a book:]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It was a cold dark night and it was raining outside. The trees were moving in the wind and the animals were hiding from the cold.  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149346" y="4353636"/>
            <a:ext cx="3231586" cy="1143346"/>
          </a:xfrm>
          <a:prstGeom prst="wedgeRoundRectCallout">
            <a:avLst>
              <a:gd name="adj1" fmla="val 59848"/>
              <a:gd name="adj2" fmla="val 2056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Do we use the past simple here to set the scene or the past continuous?</a:t>
            </a:r>
          </a:p>
        </p:txBody>
      </p:sp>
      <p:sp>
        <p:nvSpPr>
          <p:cNvPr id="25" name="Shape 87"/>
          <p:cNvSpPr/>
          <p:nvPr/>
        </p:nvSpPr>
        <p:spPr>
          <a:xfrm>
            <a:off x="809917" y="2736320"/>
            <a:ext cx="1931103" cy="1674209"/>
          </a:xfrm>
          <a:prstGeom prst="cloudCallout">
            <a:avLst>
              <a:gd name="adj1" fmla="val 34258"/>
              <a:gd name="adj2" fmla="val 51966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The past continuous.</a:t>
            </a:r>
            <a:endParaRPr lang="en-US" sz="1600" i="1" u="none" strike="noStrike" cap="none" dirty="0">
              <a:solidFill>
                <a:schemeClr val="accent6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3323725" y="2892575"/>
            <a:ext cx="3231586" cy="1143346"/>
          </a:xfrm>
          <a:prstGeom prst="wedgeRoundRectCallout">
            <a:avLst>
              <a:gd name="adj1" fmla="val 22684"/>
              <a:gd name="adj2" fmla="val 8263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Do you think we usually use the past continuous or the past simple for the main events? </a:t>
            </a:r>
          </a:p>
        </p:txBody>
      </p:sp>
      <p:sp>
        <p:nvSpPr>
          <p:cNvPr id="31" name="Shape 87"/>
          <p:cNvSpPr/>
          <p:nvPr/>
        </p:nvSpPr>
        <p:spPr>
          <a:xfrm>
            <a:off x="6694529" y="2606875"/>
            <a:ext cx="1402225" cy="1191133"/>
          </a:xfrm>
          <a:prstGeom prst="cloudCallout">
            <a:avLst>
              <a:gd name="adj1" fmla="val -60577"/>
              <a:gd name="adj2" fmla="val 37281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The past simple.</a:t>
            </a:r>
            <a:endParaRPr lang="en-US" sz="1600" i="1" u="none" strike="noStrike" cap="none" dirty="0">
              <a:solidFill>
                <a:schemeClr val="accent6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65;p15">
            <a:extLst>
              <a:ext uri="{FF2B5EF4-FFF2-40B4-BE49-F238E27FC236}">
                <a16:creationId xmlns:a16="http://schemas.microsoft.com/office/drawing/2014/main" id="{B32C95F9-445D-458C-84AB-46BEC6105B0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700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4" grpId="0" animBg="1"/>
      <p:bldP spid="25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past continuous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646902" y="2312651"/>
            <a:ext cx="3515665" cy="812686"/>
          </a:xfrm>
          <a:prstGeom prst="wedgeRoundRectCallout">
            <a:avLst>
              <a:gd name="adj1" fmla="val -57716"/>
              <a:gd name="adj2" fmla="val -16742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was sleeping at 10 o’clock.</a:t>
            </a:r>
          </a:p>
        </p:txBody>
      </p:sp>
      <p:sp>
        <p:nvSpPr>
          <p:cNvPr id="18" name="Shape 82"/>
          <p:cNvSpPr txBox="1">
            <a:spLocks/>
          </p:cNvSpPr>
          <p:nvPr/>
        </p:nvSpPr>
        <p:spPr>
          <a:xfrm>
            <a:off x="450601" y="1723468"/>
            <a:ext cx="9375787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6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1. For actions in progress at a specific time in the past.</a:t>
            </a:r>
          </a:p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endParaRPr lang="en-US" sz="20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4" name="Shape 82"/>
          <p:cNvSpPr txBox="1">
            <a:spLocks/>
          </p:cNvSpPr>
          <p:nvPr/>
        </p:nvSpPr>
        <p:spPr>
          <a:xfrm>
            <a:off x="450601" y="3379066"/>
            <a:ext cx="9375787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6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2. For actions in progress when another action happened in the past.</a:t>
            </a:r>
          </a:p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endParaRPr lang="en-US" sz="20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646901" y="4221978"/>
            <a:ext cx="3515665" cy="812686"/>
          </a:xfrm>
          <a:prstGeom prst="wedgeRoundRectCallout">
            <a:avLst>
              <a:gd name="adj1" fmla="val -56164"/>
              <a:gd name="adj2" fmla="val -18421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was sleeping when you called.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36" y="229387"/>
            <a:ext cx="1047473" cy="1047473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5138494" y="2345306"/>
            <a:ext cx="3648596" cy="1033760"/>
          </a:xfrm>
          <a:prstGeom prst="wedgeRoundRectCallout">
            <a:avLst>
              <a:gd name="adj1" fmla="val 56518"/>
              <a:gd name="adj2" fmla="val -4356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This is a specific time in the past. Other examples are time expressions like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this morning, last night.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32" name="Arc 31"/>
          <p:cNvSpPr/>
          <p:nvPr/>
        </p:nvSpPr>
        <p:spPr>
          <a:xfrm rot="4799997" flipH="1">
            <a:off x="2939155" y="1088889"/>
            <a:ext cx="1273289" cy="4018305"/>
          </a:xfrm>
          <a:prstGeom prst="arc">
            <a:avLst>
              <a:gd name="adj1" fmla="val 16824491"/>
              <a:gd name="adj2" fmla="val 79242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4" name="Arc 33"/>
          <p:cNvSpPr/>
          <p:nvPr/>
        </p:nvSpPr>
        <p:spPr>
          <a:xfrm rot="5123700" flipH="1">
            <a:off x="6749499" y="-1903036"/>
            <a:ext cx="1273289" cy="7653843"/>
          </a:xfrm>
          <a:prstGeom prst="arc">
            <a:avLst>
              <a:gd name="adj1" fmla="val 16304853"/>
              <a:gd name="adj2" fmla="val 497932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4901468" y="4185778"/>
            <a:ext cx="3068825" cy="949946"/>
          </a:xfrm>
          <a:prstGeom prst="wedgeRoundRectCallout">
            <a:avLst>
              <a:gd name="adj1" fmla="val 56518"/>
              <a:gd name="adj2" fmla="val -4356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Notice how this action is in the past simple.</a:t>
            </a:r>
          </a:p>
        </p:txBody>
      </p:sp>
      <p:sp>
        <p:nvSpPr>
          <p:cNvPr id="36" name="Arc 35"/>
          <p:cNvSpPr/>
          <p:nvPr/>
        </p:nvSpPr>
        <p:spPr>
          <a:xfrm rot="4799997" flipH="1">
            <a:off x="3067761" y="3025511"/>
            <a:ext cx="1273289" cy="4018305"/>
          </a:xfrm>
          <a:prstGeom prst="arc">
            <a:avLst>
              <a:gd name="adj1" fmla="val 17261644"/>
              <a:gd name="adj2" fmla="val 79242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8291975" y="4141895"/>
            <a:ext cx="3068825" cy="949946"/>
          </a:xfrm>
          <a:prstGeom prst="wedgeRoundRectCallout">
            <a:avLst>
              <a:gd name="adj1" fmla="val 56518"/>
              <a:gd name="adj2" fmla="val -4356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We use the linking word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when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to connect the two parts of the sentence.</a:t>
            </a:r>
          </a:p>
        </p:txBody>
      </p:sp>
      <p:sp>
        <p:nvSpPr>
          <p:cNvPr id="38" name="Arc 37"/>
          <p:cNvSpPr/>
          <p:nvPr/>
        </p:nvSpPr>
        <p:spPr>
          <a:xfrm rot="5123700" flipH="1">
            <a:off x="5285548" y="733299"/>
            <a:ext cx="1273289" cy="7653843"/>
          </a:xfrm>
          <a:prstGeom prst="arc">
            <a:avLst>
              <a:gd name="adj1" fmla="val 16248884"/>
              <a:gd name="adj2" fmla="val 504234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" name="Shape 82"/>
          <p:cNvSpPr txBox="1">
            <a:spLocks/>
          </p:cNvSpPr>
          <p:nvPr/>
        </p:nvSpPr>
        <p:spPr>
          <a:xfrm>
            <a:off x="450601" y="5145564"/>
            <a:ext cx="9375787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6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2. To set the scene in a story in the past.</a:t>
            </a:r>
          </a:p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endParaRPr lang="en-US" sz="20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823955" y="5594631"/>
            <a:ext cx="5365718" cy="756909"/>
          </a:xfrm>
          <a:prstGeom prst="wedgeRoundRectCallout">
            <a:avLst>
              <a:gd name="adj1" fmla="val -52914"/>
              <a:gd name="adj2" fmla="val -5794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It was raining outside. The trees were moving in the wind and the animals were hiding from the cold.  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317718" y="5547894"/>
            <a:ext cx="3068825" cy="949946"/>
          </a:xfrm>
          <a:prstGeom prst="wedgeRoundRectCallout">
            <a:avLst>
              <a:gd name="adj1" fmla="val 36061"/>
              <a:gd name="adj2" fmla="val -7086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We usually use the past simple with the main events.</a:t>
            </a:r>
          </a:p>
        </p:txBody>
      </p:sp>
      <p:sp>
        <p:nvSpPr>
          <p:cNvPr id="22" name="Pentagon 21"/>
          <p:cNvSpPr/>
          <p:nvPr/>
        </p:nvSpPr>
        <p:spPr>
          <a:xfrm>
            <a:off x="9625880" y="5447519"/>
            <a:ext cx="2342831" cy="966022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How do we make sentences in the past continuous?</a:t>
            </a:r>
          </a:p>
        </p:txBody>
      </p:sp>
      <p:sp>
        <p:nvSpPr>
          <p:cNvPr id="26" name="Rounded Rectangular Callout 32"/>
          <p:cNvSpPr/>
          <p:nvPr/>
        </p:nvSpPr>
        <p:spPr>
          <a:xfrm>
            <a:off x="9344526" y="1516177"/>
            <a:ext cx="2624185" cy="1879402"/>
          </a:xfrm>
          <a:prstGeom prst="wedgeRoundRectCallout">
            <a:avLst>
              <a:gd name="adj1" fmla="val 19865"/>
              <a:gd name="adj2" fmla="val -5761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 boy started sleeping before 10 o’clock and continued sleeping after 10 o’clock. It was in progress. It wasn’t completed at this specific time.</a:t>
            </a:r>
          </a:p>
        </p:txBody>
      </p:sp>
      <p:sp>
        <p:nvSpPr>
          <p:cNvPr id="27" name="Google Shape;65;p15">
            <a:extLst>
              <a:ext uri="{FF2B5EF4-FFF2-40B4-BE49-F238E27FC236}">
                <a16:creationId xmlns:a16="http://schemas.microsoft.com/office/drawing/2014/main" id="{7E3DB302-9280-4034-BC15-EE0E4154CB9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2709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sentences?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958" y="229387"/>
            <a:ext cx="1042351" cy="1042351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7719446" y="913866"/>
            <a:ext cx="2636404" cy="1278555"/>
          </a:xfrm>
          <a:prstGeom prst="wedgeRoundRectCallout">
            <a:avLst>
              <a:gd name="adj1" fmla="val 40537"/>
              <a:gd name="adj2" fmla="val -5768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Complete the tables with the words below. Look at the examples to help you. The first one is done for you.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02626"/>
              </p:ext>
            </p:extLst>
          </p:nvPr>
        </p:nvGraphicFramePr>
        <p:xfrm>
          <a:off x="450601" y="1053021"/>
          <a:ext cx="7006738" cy="1234157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0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46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positive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877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It                            was                        raining.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63391"/>
              </p:ext>
            </p:extLst>
          </p:nvPr>
        </p:nvGraphicFramePr>
        <p:xfrm>
          <a:off x="450601" y="2708512"/>
          <a:ext cx="7006738" cy="1234157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0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46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negative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877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I                            wasn’t                        working.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4500"/>
              </p:ext>
            </p:extLst>
          </p:nvPr>
        </p:nvGraphicFramePr>
        <p:xfrm>
          <a:off x="450601" y="4345122"/>
          <a:ext cx="7006738" cy="188976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0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466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question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877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What                    were                  you                       doing?</a:t>
                      </a:r>
                    </a:p>
                    <a:p>
                      <a:endParaRPr lang="en-GB" sz="1600" baseline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aseline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nb-NO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Was                  he                     playing golf?     </a:t>
                      </a:r>
                    </a:p>
                    <a:p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</a:t>
                      </a:r>
                    </a:p>
                    <a:p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4003181" y="5014193"/>
            <a:ext cx="943244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subject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 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7595" y="1817196"/>
            <a:ext cx="953614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?  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05025" y="5014193"/>
            <a:ext cx="1196161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to be</a:t>
            </a:r>
            <a:r>
              <a:rPr lang="en-GB" b="1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(past)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8750" y="5827727"/>
            <a:ext cx="1299154" cy="307778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to be</a:t>
            </a:r>
            <a:r>
              <a:rPr lang="en-GB" b="1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(past)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85905" y="5827726"/>
            <a:ext cx="960520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verb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-</a:t>
            </a:r>
            <a:r>
              <a:rPr lang="en-GB" b="1" i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ing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02676" y="1790002"/>
            <a:ext cx="1079258" cy="307776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verb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-</a:t>
            </a:r>
            <a:r>
              <a:rPr lang="en-GB" b="1" i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ing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51933" y="1790000"/>
            <a:ext cx="1170020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51933" y="3483656"/>
            <a:ext cx="1433972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31044" y="3483656"/>
            <a:ext cx="966306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76669" y="3483657"/>
            <a:ext cx="1063208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50612" y="5800300"/>
            <a:ext cx="1206988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8286" y="5014193"/>
            <a:ext cx="1114744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39877" y="5014194"/>
            <a:ext cx="1043060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verb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-</a:t>
            </a:r>
            <a:r>
              <a:rPr lang="en-GB" b="1" i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ing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93959" y="2306246"/>
            <a:ext cx="813218" cy="307777"/>
          </a:xfrm>
          <a:prstGeom prst="rect">
            <a:avLst/>
          </a:prstGeom>
          <a:solidFill>
            <a:srgbClr val="1B4686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subject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 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98591" y="2306245"/>
            <a:ext cx="813218" cy="307777"/>
          </a:xfrm>
          <a:prstGeom prst="rect">
            <a:avLst/>
          </a:prstGeom>
          <a:solidFill>
            <a:srgbClr val="1B4686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subject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 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500338" y="2306245"/>
            <a:ext cx="1152128" cy="307777"/>
          </a:xfrm>
          <a:prstGeom prst="rect">
            <a:avLst/>
          </a:prstGeom>
          <a:solidFill>
            <a:srgbClr val="1B4686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to be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(past)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93959" y="2982116"/>
            <a:ext cx="1481132" cy="307777"/>
          </a:xfrm>
          <a:prstGeom prst="rect">
            <a:avLst/>
          </a:prstGeom>
          <a:solidFill>
            <a:srgbClr val="1B4686"/>
          </a:solidFill>
        </p:spPr>
        <p:txBody>
          <a:bodyPr wrap="none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not </a:t>
            </a:r>
            <a:r>
              <a:rPr lang="en-US" b="1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to be</a:t>
            </a:r>
            <a:r>
              <a:rPr lang="en-GB" b="1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(past)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848646" y="2982116"/>
            <a:ext cx="978149" cy="307777"/>
          </a:xfrm>
          <a:prstGeom prst="rect">
            <a:avLst/>
          </a:prstGeom>
          <a:solidFill>
            <a:srgbClr val="1B4686"/>
          </a:solidFill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verb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-</a:t>
            </a:r>
            <a:r>
              <a:rPr lang="en-GB" b="1" i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ing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617957" y="1417705"/>
            <a:ext cx="932617" cy="307777"/>
          </a:xfrm>
          <a:prstGeom prst="rect">
            <a:avLst/>
          </a:prstGeom>
          <a:solidFill>
            <a:srgbClr val="1B4686"/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qu. word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17957" y="1882658"/>
            <a:ext cx="813218" cy="307777"/>
          </a:xfrm>
          <a:prstGeom prst="rect">
            <a:avLst/>
          </a:prstGeom>
          <a:solidFill>
            <a:srgbClr val="1B4686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subject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 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0" name="Google Shape;65;p15">
            <a:extLst>
              <a:ext uri="{FF2B5EF4-FFF2-40B4-BE49-F238E27FC236}">
                <a16:creationId xmlns:a16="http://schemas.microsoft.com/office/drawing/2014/main" id="{56B79829-CB98-4266-9B44-E7A35A92BB3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789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7.40741E-7 L -0.80378 -0.0092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95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65183 -0.076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91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416 L -0.58034 0.1712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416 L -0.43919 0.0729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16 L -0.50039 0.0733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209 L -0.78216 0.5236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67" y="2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209 L -0.54167 0.5106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48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3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40" grpId="0" animBg="1"/>
      <p:bldP spid="40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sentences?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958" y="229387"/>
            <a:ext cx="1042351" cy="1042351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020680"/>
              </p:ext>
            </p:extLst>
          </p:nvPr>
        </p:nvGraphicFramePr>
        <p:xfrm>
          <a:off x="450601" y="1053021"/>
          <a:ext cx="7006738" cy="1234157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0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46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positive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877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It                            was                        raining.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663119"/>
              </p:ext>
            </p:extLst>
          </p:nvPr>
        </p:nvGraphicFramePr>
        <p:xfrm>
          <a:off x="450601" y="2708512"/>
          <a:ext cx="7006738" cy="1234157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0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46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negative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877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I                            wasn’t                        working.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193896"/>
              </p:ext>
            </p:extLst>
          </p:nvPr>
        </p:nvGraphicFramePr>
        <p:xfrm>
          <a:off x="450601" y="4345122"/>
          <a:ext cx="7006738" cy="188976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0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466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question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877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What                    were                  you                       doing?</a:t>
                      </a:r>
                    </a:p>
                    <a:p>
                      <a:endParaRPr lang="en-GB" sz="1600" baseline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aseline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nb-NO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Was                  he                     playing golf?     </a:t>
                      </a:r>
                    </a:p>
                    <a:p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</a:t>
                      </a:r>
                    </a:p>
                    <a:p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4003181" y="5014193"/>
            <a:ext cx="943244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subject</a:t>
            </a:r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  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7595" y="1817196"/>
            <a:ext cx="953614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?   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05025" y="5014193"/>
            <a:ext cx="1196161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to be</a:t>
            </a:r>
            <a:r>
              <a:rPr lang="en-GB" b="1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(past)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8750" y="5827727"/>
            <a:ext cx="1299154" cy="307778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to be</a:t>
            </a:r>
            <a:r>
              <a:rPr lang="en-GB" b="1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(past)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85905" y="5827726"/>
            <a:ext cx="960520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verb</a:t>
            </a:r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-</a:t>
            </a:r>
            <a:r>
              <a:rPr lang="en-GB" b="1" i="1" dirty="0" err="1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ing</a:t>
            </a:r>
            <a:endParaRPr lang="en-GB" b="1" i="1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02676" y="1790002"/>
            <a:ext cx="1079258" cy="307776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verb</a:t>
            </a:r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-</a:t>
            </a:r>
            <a:r>
              <a:rPr lang="en-GB" b="1" i="1" dirty="0" err="1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ing</a:t>
            </a:r>
            <a:endParaRPr lang="en-GB" b="1" i="1" dirty="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51933" y="1790000"/>
            <a:ext cx="1170020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?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51933" y="3483656"/>
            <a:ext cx="1433972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?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31044" y="3483656"/>
            <a:ext cx="966306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?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76669" y="3483657"/>
            <a:ext cx="1063208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?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50612" y="5800300"/>
            <a:ext cx="1206988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?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8286" y="5014193"/>
            <a:ext cx="1114744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?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39877" y="5014194"/>
            <a:ext cx="1043060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verb</a:t>
            </a:r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-</a:t>
            </a:r>
            <a:r>
              <a:rPr lang="en-GB" b="1" i="1" dirty="0" err="1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ing</a:t>
            </a:r>
            <a:endParaRPr lang="en-GB" b="1" i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304" y="3479901"/>
            <a:ext cx="813218" cy="307777"/>
          </a:xfrm>
          <a:prstGeom prst="rect">
            <a:avLst/>
          </a:prstGeom>
          <a:solidFill>
            <a:srgbClr val="1B4686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subject</a:t>
            </a:r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  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12108" y="5800934"/>
            <a:ext cx="813218" cy="307777"/>
          </a:xfrm>
          <a:prstGeom prst="rect">
            <a:avLst/>
          </a:prstGeom>
          <a:solidFill>
            <a:srgbClr val="1B4686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subject</a:t>
            </a:r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  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38752" y="1789487"/>
            <a:ext cx="1152128" cy="307777"/>
          </a:xfrm>
          <a:prstGeom prst="rect">
            <a:avLst/>
          </a:prstGeom>
          <a:solidFill>
            <a:srgbClr val="1B4686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to be</a:t>
            </a:r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(past)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24924" y="3481358"/>
            <a:ext cx="1481132" cy="307777"/>
          </a:xfrm>
          <a:prstGeom prst="rect">
            <a:avLst/>
          </a:prstGeom>
          <a:solidFill>
            <a:srgbClr val="1B4686"/>
          </a:solidFill>
        </p:spPr>
        <p:txBody>
          <a:bodyPr wrap="none">
            <a:spAutoFit/>
          </a:bodyPr>
          <a:lstStyle/>
          <a:p>
            <a:r>
              <a:rPr lang="en-GB" b="1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not </a:t>
            </a:r>
            <a:r>
              <a:rPr lang="en-US" b="1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to be</a:t>
            </a:r>
            <a:r>
              <a:rPr lang="en-GB" b="1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(past)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17611" y="3481358"/>
            <a:ext cx="978149" cy="307777"/>
          </a:xfrm>
          <a:prstGeom prst="rect">
            <a:avLst/>
          </a:prstGeom>
          <a:solidFill>
            <a:srgbClr val="1B4686"/>
          </a:solidFill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verb</a:t>
            </a:r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-</a:t>
            </a:r>
            <a:r>
              <a:rPr lang="en-GB" b="1" i="1" dirty="0" err="1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ing</a:t>
            </a:r>
            <a:endParaRPr lang="en-GB" b="1" i="1" dirty="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19957" y="5008739"/>
            <a:ext cx="932617" cy="307777"/>
          </a:xfrm>
          <a:prstGeom prst="rect">
            <a:avLst/>
          </a:prstGeom>
          <a:solidFill>
            <a:srgbClr val="1B4686"/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qu. word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34578" y="1812589"/>
            <a:ext cx="813218" cy="307777"/>
          </a:xfrm>
          <a:prstGeom prst="rect">
            <a:avLst/>
          </a:prstGeom>
          <a:solidFill>
            <a:srgbClr val="1B4686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subject</a:t>
            </a:r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  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7694941" y="2514903"/>
            <a:ext cx="2322510" cy="693979"/>
          </a:xfrm>
          <a:prstGeom prst="wedgeRoundRectCallout">
            <a:avLst>
              <a:gd name="adj1" fmla="val 40537"/>
              <a:gd name="adj2" fmla="val -5768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How do we make the </a:t>
            </a:r>
            <a:r>
              <a:rPr lang="nl-NL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verb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n-US" sz="1600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to be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in the past?</a:t>
            </a:r>
          </a:p>
        </p:txBody>
      </p:sp>
      <p:sp>
        <p:nvSpPr>
          <p:cNvPr id="53" name="Shape 87"/>
          <p:cNvSpPr/>
          <p:nvPr/>
        </p:nvSpPr>
        <p:spPr>
          <a:xfrm>
            <a:off x="9986212" y="1511091"/>
            <a:ext cx="2205788" cy="1911685"/>
          </a:xfrm>
          <a:prstGeom prst="cloudCallout">
            <a:avLst>
              <a:gd name="adj1" fmla="val -58761"/>
              <a:gd name="adj2" fmla="val 9133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600" i="1" dirty="0">
                <a:solidFill>
                  <a:srgbClr val="EEFF41">
                    <a:lumMod val="50000"/>
                  </a:srgbClr>
                </a:solidFill>
                <a:latin typeface="Open Sans"/>
                <a:ea typeface="Open Sans"/>
                <a:cs typeface="Open Sans"/>
                <a:sym typeface="Open Sans"/>
              </a:rPr>
              <a:t>I was, you were, he/she/it was, we were, you (pl.) were, they were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122679"/>
              </p:ext>
            </p:extLst>
          </p:nvPr>
        </p:nvGraphicFramePr>
        <p:xfrm>
          <a:off x="7578340" y="4331562"/>
          <a:ext cx="4048569" cy="19033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404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short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answers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2635">
                <a:tc>
                  <a:txBody>
                    <a:bodyPr/>
                    <a:lstStyle/>
                    <a:p>
                      <a:r>
                        <a:rPr lang="nb-NO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Yes,              he                      was.</a:t>
                      </a:r>
                    </a:p>
                    <a:p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No,               he                       wasn’t.    </a:t>
                      </a:r>
                    </a:p>
                    <a:p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" name="Rounded Rectangular Callout 54"/>
          <p:cNvSpPr/>
          <p:nvPr/>
        </p:nvSpPr>
        <p:spPr>
          <a:xfrm>
            <a:off x="7768308" y="1118054"/>
            <a:ext cx="2322510" cy="900933"/>
          </a:xfrm>
          <a:prstGeom prst="wedgeRoundRectCallout">
            <a:avLst>
              <a:gd name="adj1" fmla="val 40537"/>
              <a:gd name="adj2" fmla="val -5768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Now look at the short answers. Complete the table.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636929" y="5562263"/>
            <a:ext cx="1250574" cy="306665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Yes/No</a:t>
            </a:r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979684" y="5548474"/>
            <a:ext cx="1198662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?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351054" y="5538081"/>
            <a:ext cx="1198662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?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296463" y="3953417"/>
            <a:ext cx="1198662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subject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296463" y="3551171"/>
            <a:ext cx="1198662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to be</a:t>
            </a:r>
            <a:r>
              <a:rPr lang="en-GB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(past)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61" name="Google Shape;65;p15">
            <a:extLst>
              <a:ext uri="{FF2B5EF4-FFF2-40B4-BE49-F238E27FC236}">
                <a16:creationId xmlns:a16="http://schemas.microsoft.com/office/drawing/2014/main" id="{A9AD471B-FB82-4A87-818C-7B48E1ABE8E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820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1056 0.23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2.22222E-6 L 0.00221 0.289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59" grpId="1" animBg="1"/>
      <p:bldP spid="60" grpId="0" animBg="1"/>
      <p:bldP spid="6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sentences?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5" y="229387"/>
            <a:ext cx="1042351" cy="1042351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210934"/>
              </p:ext>
            </p:extLst>
          </p:nvPr>
        </p:nvGraphicFramePr>
        <p:xfrm>
          <a:off x="450601" y="1053021"/>
          <a:ext cx="7006738" cy="1234157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0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46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positive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877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It                            was                        raining.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407256"/>
              </p:ext>
            </p:extLst>
          </p:nvPr>
        </p:nvGraphicFramePr>
        <p:xfrm>
          <a:off x="450601" y="2708512"/>
          <a:ext cx="7006738" cy="1234157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0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46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negative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877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I                            wasn’t                        working.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146753"/>
              </p:ext>
            </p:extLst>
          </p:nvPr>
        </p:nvGraphicFramePr>
        <p:xfrm>
          <a:off x="450601" y="4345122"/>
          <a:ext cx="7006738" cy="188976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700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46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question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877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What                    were                  you                       doing?</a:t>
                      </a:r>
                    </a:p>
                    <a:p>
                      <a:endParaRPr lang="en-GB" sz="1600" baseline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aseline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nb-NO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Was                  he                     playing golf?     </a:t>
                      </a:r>
                    </a:p>
                    <a:p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</a:t>
                      </a:r>
                    </a:p>
                    <a:p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4003181" y="5014193"/>
            <a:ext cx="943244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subject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 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7595" y="1817196"/>
            <a:ext cx="953614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subject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05025" y="5014193"/>
            <a:ext cx="1196161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to be</a:t>
            </a:r>
            <a:r>
              <a:rPr lang="en-GB" b="1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(past)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8750" y="5827727"/>
            <a:ext cx="1299154" cy="307778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to be</a:t>
            </a:r>
            <a:r>
              <a:rPr lang="en-GB" b="1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(past)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85905" y="5827726"/>
            <a:ext cx="960520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verb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-</a:t>
            </a:r>
            <a:r>
              <a:rPr lang="en-GB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</a:t>
            </a:r>
            <a:r>
              <a:rPr lang="en-GB" b="1" i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ng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02676" y="1790002"/>
            <a:ext cx="1079258" cy="307776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verb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-</a:t>
            </a:r>
            <a:r>
              <a:rPr lang="en-GB" b="1" i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ing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51932" y="1790000"/>
            <a:ext cx="1310383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Open Sans" charset="0"/>
              </a:rPr>
              <a:t>to be</a:t>
            </a:r>
            <a:r>
              <a:rPr lang="en-GB" b="1" i="1" dirty="0">
                <a:solidFill>
                  <a:schemeClr val="bg1"/>
                </a:solidFill>
                <a:latin typeface="Open Sans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Open Sans" charset="0"/>
              </a:rPr>
              <a:t>(past)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51932" y="3483656"/>
            <a:ext cx="1583339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chemeClr val="bg1"/>
                </a:solidFill>
                <a:latin typeface="Open Sans" charset="0"/>
              </a:rPr>
              <a:t>not </a:t>
            </a:r>
            <a:r>
              <a:rPr lang="en-US" b="1" i="1" dirty="0">
                <a:solidFill>
                  <a:schemeClr val="bg1"/>
                </a:solidFill>
                <a:latin typeface="Open Sans" charset="0"/>
              </a:rPr>
              <a:t>to be</a:t>
            </a:r>
            <a:r>
              <a:rPr lang="en-GB" b="1" i="1" dirty="0">
                <a:solidFill>
                  <a:schemeClr val="bg1"/>
                </a:solidFill>
                <a:latin typeface="Open Sans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Open Sans" charset="0"/>
              </a:rPr>
              <a:t>(past)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31044" y="3483656"/>
            <a:ext cx="966306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charset="0"/>
              </a:rPr>
              <a:t>subject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76669" y="3483657"/>
            <a:ext cx="1063208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Open Sans" charset="0"/>
              </a:rPr>
              <a:t>verb</a:t>
            </a:r>
            <a:r>
              <a:rPr lang="en-GB" b="1" dirty="0">
                <a:solidFill>
                  <a:schemeClr val="bg1"/>
                </a:solidFill>
                <a:latin typeface="Open Sans" charset="0"/>
              </a:rPr>
              <a:t> -</a:t>
            </a:r>
            <a:r>
              <a:rPr lang="en-GB" b="1" i="1" dirty="0" err="1">
                <a:solidFill>
                  <a:schemeClr val="bg1"/>
                </a:solidFill>
                <a:latin typeface="Open Sans" charset="0"/>
              </a:rPr>
              <a:t>ing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50612" y="5800300"/>
            <a:ext cx="1206988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charset="0"/>
              </a:rPr>
              <a:t>subject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8286" y="5014193"/>
            <a:ext cx="1114744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qu. word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39877" y="5014194"/>
            <a:ext cx="1043060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verb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-</a:t>
            </a:r>
            <a:r>
              <a:rPr lang="en-GB" b="1" i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ing</a:t>
            </a:r>
            <a:endParaRPr lang="en-GB" b="1" i="1" dirty="0">
              <a:solidFill>
                <a:schemeClr val="bg1"/>
              </a:solidFill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614590"/>
              </p:ext>
            </p:extLst>
          </p:nvPr>
        </p:nvGraphicFramePr>
        <p:xfrm>
          <a:off x="7578340" y="4331562"/>
          <a:ext cx="4048569" cy="1517971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404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604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short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answers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691">
                <a:tc>
                  <a:txBody>
                    <a:bodyPr/>
                    <a:lstStyle/>
                    <a:p>
                      <a:r>
                        <a:rPr lang="nb-NO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Yes,              he                      was.</a:t>
                      </a:r>
                    </a:p>
                    <a:p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No,               he                       wasn’t.    </a:t>
                      </a:r>
                    </a:p>
                    <a:p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" name="Rectangle 55"/>
          <p:cNvSpPr/>
          <p:nvPr/>
        </p:nvSpPr>
        <p:spPr>
          <a:xfrm>
            <a:off x="7636929" y="5275655"/>
            <a:ext cx="1250574" cy="306665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Yes/No</a:t>
            </a:r>
            <a:r>
              <a:rPr lang="en-GB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979684" y="5261866"/>
            <a:ext cx="1198662" cy="307777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subject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351054" y="5251473"/>
            <a:ext cx="1198662" cy="523220"/>
          </a:xfrm>
          <a:prstGeom prst="rect">
            <a:avLst/>
          </a:prstGeom>
          <a:solidFill>
            <a:srgbClr val="1B4686"/>
          </a:solidFill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verb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to be</a:t>
            </a:r>
            <a:r>
              <a:rPr lang="en-GB" b="1" i="1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(past)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7522411" y="929292"/>
            <a:ext cx="3358021" cy="664552"/>
          </a:xfrm>
          <a:prstGeom prst="wedgeRoundRectCallout">
            <a:avLst>
              <a:gd name="adj1" fmla="val 43621"/>
              <a:gd name="adj2" fmla="val -6942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Remember. This is how we make the </a:t>
            </a:r>
            <a:r>
              <a:rPr lang="nl-NL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verb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to be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in the past.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06996"/>
              </p:ext>
            </p:extLst>
          </p:nvPr>
        </p:nvGraphicFramePr>
        <p:xfrm>
          <a:off x="7636929" y="1747708"/>
          <a:ext cx="2271346" cy="234696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135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8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 be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66"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6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6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6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6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 (pl.)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6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they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" name="Arc 61"/>
          <p:cNvSpPr/>
          <p:nvPr/>
        </p:nvSpPr>
        <p:spPr>
          <a:xfrm rot="1452810" flipH="1" flipV="1">
            <a:off x="8632771" y="1184743"/>
            <a:ext cx="1605934" cy="989146"/>
          </a:xfrm>
          <a:prstGeom prst="arc">
            <a:avLst>
              <a:gd name="adj1" fmla="val 7904317"/>
              <a:gd name="adj2" fmla="val 1261666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3" name="Rounded Rectangular Callout 62"/>
          <p:cNvSpPr/>
          <p:nvPr/>
        </p:nvSpPr>
        <p:spPr>
          <a:xfrm>
            <a:off x="10178346" y="2362580"/>
            <a:ext cx="1755791" cy="1652017"/>
          </a:xfrm>
          <a:prstGeom prst="wedgeRoundRectCallout">
            <a:avLst>
              <a:gd name="adj1" fmla="val 43621"/>
              <a:gd name="adj2" fmla="val -6942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Be careful with spelling. The </a:t>
            </a:r>
          </a:p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-</a:t>
            </a:r>
            <a:r>
              <a:rPr lang="en-US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i</a:t>
            </a:r>
            <a:r>
              <a:rPr lang="en-US" sz="1600" i="1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ng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forms can change a little, </a:t>
            </a:r>
            <a:r>
              <a:rPr lang="nb-NO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e.g.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swim </a:t>
            </a:r>
            <a:r>
              <a:rPr lang="en-US" sz="1600" i="1" dirty="0">
                <a:latin typeface="Open Sans"/>
                <a:ea typeface="Open Sans"/>
                <a:cs typeface="Open Sans"/>
                <a:sym typeface="Open Sans"/>
              </a:rPr>
              <a:t>–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 swimming.</a:t>
            </a:r>
          </a:p>
        </p:txBody>
      </p:sp>
      <p:sp>
        <p:nvSpPr>
          <p:cNvPr id="64" name="Arc 63"/>
          <p:cNvSpPr/>
          <p:nvPr/>
        </p:nvSpPr>
        <p:spPr>
          <a:xfrm rot="16200000">
            <a:off x="6864317" y="150993"/>
            <a:ext cx="1869602" cy="6292777"/>
          </a:xfrm>
          <a:prstGeom prst="arc">
            <a:avLst>
              <a:gd name="adj1" fmla="val 6241072"/>
              <a:gd name="adj2" fmla="val 1543027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5" name="Pentagon 64"/>
          <p:cNvSpPr/>
          <p:nvPr/>
        </p:nvSpPr>
        <p:spPr>
          <a:xfrm>
            <a:off x="9908276" y="6059298"/>
            <a:ext cx="1862736" cy="569210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Let’s </a:t>
            </a:r>
            <a:r>
              <a:rPr lang="en-US" sz="1600" dirty="0" err="1">
                <a:latin typeface="Open Sans"/>
                <a:ea typeface="Open Sans"/>
                <a:cs typeface="Open Sans"/>
                <a:sym typeface="Open Sans"/>
              </a:rPr>
              <a:t>practise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  <p:sp>
        <p:nvSpPr>
          <p:cNvPr id="34" name="Google Shape;65;p15">
            <a:extLst>
              <a:ext uri="{FF2B5EF4-FFF2-40B4-BE49-F238E27FC236}">
                <a16:creationId xmlns:a16="http://schemas.microsoft.com/office/drawing/2014/main" id="{4FB87D1F-D702-4BAC-905D-166C925A522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740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2" grpId="0" animBg="1"/>
      <p:bldP spid="63" grpId="0" animBg="1"/>
      <p:bldP spid="64" grpId="0" animBg="1"/>
      <p:bldP spid="65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1255</Words>
  <Application>Microsoft Office PowerPoint</Application>
  <PresentationFormat>Widescreen</PresentationFormat>
  <Paragraphs>212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Noto Sans Symbols</vt:lpstr>
      <vt:lpstr>Open Sans</vt:lpstr>
      <vt:lpstr>Rockwell</vt:lpstr>
      <vt:lpstr>Rokkitt</vt:lpstr>
      <vt:lpstr>Times New Roman</vt:lpstr>
      <vt:lpstr>Simple Light</vt:lpstr>
      <vt:lpstr>1_Simple Light</vt:lpstr>
      <vt:lpstr>Pearson</vt:lpstr>
      <vt:lpstr>Grammar A2 past continuous </vt:lpstr>
      <vt:lpstr>The past continuous</vt:lpstr>
      <vt:lpstr>1. Function: When do we use it?</vt:lpstr>
      <vt:lpstr>Function: When do we use the past continuous?</vt:lpstr>
      <vt:lpstr>2. Function: When do we use it?</vt:lpstr>
      <vt:lpstr>Function: When do we use the past continuous?</vt:lpstr>
      <vt:lpstr>Form: How do we make sentences?</vt:lpstr>
      <vt:lpstr>Form: How do we make sentences?</vt:lpstr>
      <vt:lpstr>Form: How do we make sentences?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Emphatic structures</dc:title>
  <dc:creator>Louise Manicolo</dc:creator>
  <cp:lastModifiedBy>Muszynski, Daniel</cp:lastModifiedBy>
  <cp:revision>91</cp:revision>
  <dcterms:modified xsi:type="dcterms:W3CDTF">2019-12-05T09:17:19Z</dcterms:modified>
</cp:coreProperties>
</file>