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02" r:id="rId1"/>
  </p:sldMasterIdLst>
  <p:notesMasterIdLst>
    <p:notesMasterId r:id="rId30"/>
  </p:notesMasterIdLst>
  <p:sldIdLst>
    <p:sldId id="256" r:id="rId2"/>
    <p:sldId id="257" r:id="rId3"/>
    <p:sldId id="283" r:id="rId4"/>
    <p:sldId id="293" r:id="rId5"/>
    <p:sldId id="281" r:id="rId6"/>
    <p:sldId id="289" r:id="rId7"/>
    <p:sldId id="294" r:id="rId8"/>
    <p:sldId id="282" r:id="rId9"/>
    <p:sldId id="311" r:id="rId10"/>
    <p:sldId id="279" r:id="rId11"/>
    <p:sldId id="280" r:id="rId12"/>
    <p:sldId id="266" r:id="rId13"/>
    <p:sldId id="296" r:id="rId14"/>
    <p:sldId id="284" r:id="rId15"/>
    <p:sldId id="285" r:id="rId16"/>
    <p:sldId id="286" r:id="rId17"/>
    <p:sldId id="302" r:id="rId18"/>
    <p:sldId id="299" r:id="rId19"/>
    <p:sldId id="308" r:id="rId20"/>
    <p:sldId id="290" r:id="rId21"/>
    <p:sldId id="297" r:id="rId22"/>
    <p:sldId id="298" r:id="rId23"/>
    <p:sldId id="304" r:id="rId24"/>
    <p:sldId id="258" r:id="rId25"/>
    <p:sldId id="306" r:id="rId26"/>
    <p:sldId id="265" r:id="rId27"/>
    <p:sldId id="309" r:id="rId28"/>
    <p:sldId id="310" r:id="rId2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C26EE"/>
    <a:srgbClr val="8787FF"/>
    <a:srgbClr val="FF9966"/>
    <a:srgbClr val="FFD347"/>
    <a:srgbClr val="EBC14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1" d="100"/>
          <a:sy n="81" d="100"/>
        </p:scale>
        <p:origin x="120" y="6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x-none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A6856D-DDD3-4545-9DC2-D12DFA553DF1}" type="datetimeFigureOut">
              <a:rPr lang="x-none" smtClean="0"/>
              <a:pPr/>
              <a:t>Вс 30.10.22</a:t>
            </a:fld>
            <a:endParaRPr lang="x-none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x-none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x-none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x-none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558D90-75EB-4358-AF9C-184D6CFD78D5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1500518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DBBC8-E744-43F0-8DE2-022E60DB8DC7}" type="datetime1">
              <a:rPr lang="en-US" smtClean="0"/>
              <a:pPr/>
              <a:t>10/30/2022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Entrepreneurship and Business Basics / K. Orlova (Zhytomyr Polytechnic State University)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4233299"/>
      </p:ext>
    </p:extLst>
  </p:cSld>
  <p:clrMapOvr>
    <a:masterClrMapping/>
  </p:clrMapOvr>
  <p:hf sldNum="0" hd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DBBC8-E744-43F0-8DE2-022E60DB8DC7}" type="datetime1">
              <a:rPr lang="en-US" smtClean="0"/>
              <a:pPr/>
              <a:t>10/30/2022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Entrepreneurship and Business Basics / K. Orlova (Zhytomyr Polytechnic State University)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9113584"/>
      </p:ext>
    </p:extLst>
  </p:cSld>
  <p:clrMapOvr>
    <a:masterClrMapping/>
  </p:clrMapOvr>
  <p:hf sldNum="0"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DBBC8-E744-43F0-8DE2-022E60DB8DC7}" type="datetime1">
              <a:rPr lang="en-US" smtClean="0"/>
              <a:pPr/>
              <a:t>10/30/2022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Entrepreneurship and Business Basics / K. Orlova (Zhytomyr Polytechnic State University)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418778223"/>
      </p:ext>
    </p:extLst>
  </p:cSld>
  <p:clrMapOvr>
    <a:masterClrMapping/>
  </p:clrMapOvr>
  <p:hf sldNum="0"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DBBC8-E744-43F0-8DE2-022E60DB8DC7}" type="datetime1">
              <a:rPr lang="en-US" smtClean="0"/>
              <a:pPr/>
              <a:t>10/30/2022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Entrepreneurship and Business Basics / K. Orlova (Zhytomyr Polytechnic State University)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4029501"/>
      </p:ext>
    </p:extLst>
  </p:cSld>
  <p:clrMapOvr>
    <a:masterClrMapping/>
  </p:clrMapOvr>
  <p:hf sldNum="0"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DBBC8-E744-43F0-8DE2-022E60DB8DC7}" type="datetime1">
              <a:rPr lang="en-US" smtClean="0"/>
              <a:pPr/>
              <a:t>10/30/2022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Entrepreneurship and Business Basics / K. Orlova (Zhytomyr Polytechnic State University)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2888593"/>
      </p:ext>
    </p:extLst>
  </p:cSld>
  <p:clrMapOvr>
    <a:masterClrMapping/>
  </p:clrMapOvr>
  <p:hf sldNum="0" hd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DBBC8-E744-43F0-8DE2-022E60DB8DC7}" type="datetime1">
              <a:rPr lang="en-US" smtClean="0"/>
              <a:pPr/>
              <a:t>10/30/2022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Entrepreneurship and Business Basics / K. Orlova (Zhytomyr Polytechnic State University)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7405149"/>
      </p:ext>
    </p:extLst>
  </p:cSld>
  <p:clrMapOvr>
    <a:masterClrMapping/>
  </p:clrMapOvr>
  <p:hf sldNum="0" hd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DBBC8-E744-43F0-8DE2-022E60DB8DC7}" type="datetime1">
              <a:rPr lang="en-US" smtClean="0"/>
              <a:pPr/>
              <a:t>10/30/2022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Entrepreneurship and Business Basics / K. Orlova (Zhytomyr Polytechnic State University)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8804738"/>
      </p:ext>
    </p:extLst>
  </p:cSld>
  <p:clrMapOvr>
    <a:masterClrMapping/>
  </p:clrMapOvr>
  <p:hf sldNum="0" hd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DBBC8-E744-43F0-8DE2-022E60DB8DC7}" type="datetime1">
              <a:rPr lang="en-US" smtClean="0"/>
              <a:pPr/>
              <a:t>10/30/2022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Entrepreneurship and Business Basics / K. Orlova (Zhytomyr Polytechnic State University)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4595727"/>
      </p:ext>
    </p:extLst>
  </p:cSld>
  <p:clrMapOvr>
    <a:masterClrMapping/>
  </p:clrMapOvr>
  <p:hf sldNum="0"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DBBC8-E744-43F0-8DE2-022E60DB8DC7}" type="datetime1">
              <a:rPr lang="en-US" smtClean="0"/>
              <a:pPr/>
              <a:t>10/30/2022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Entrepreneurship and Business Basics / K. Orlova (Zhytomyr Polytechnic State University)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4371746"/>
      </p:ext>
    </p:extLst>
  </p:cSld>
  <p:clrMapOvr>
    <a:masterClrMapping/>
  </p:clrMapOvr>
  <p:hf sldNum="0"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DBBC8-E744-43F0-8DE2-022E60DB8DC7}" type="datetime1">
              <a:rPr lang="en-US" smtClean="0"/>
              <a:pPr/>
              <a:t>10/30/2022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Entrepreneurship and Business Basics / K. Orlova (Zhytomyr Polytechnic State University)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6101127"/>
      </p:ext>
    </p:extLst>
  </p:cSld>
  <p:clrMapOvr>
    <a:masterClrMapping/>
  </p:clrMapOvr>
  <p:hf sldNum="0"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DBBC8-E744-43F0-8DE2-022E60DB8DC7}" type="datetime1">
              <a:rPr lang="en-US" smtClean="0"/>
              <a:pPr/>
              <a:t>10/30/2022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Entrepreneurship and Business Basics / K. Orlova (Zhytomyr Polytechnic State University)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2760843"/>
      </p:ext>
    </p:extLst>
  </p:cSld>
  <p:clrMapOvr>
    <a:masterClrMapping/>
  </p:clrMapOvr>
  <p:hf sldNum="0"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DBBC8-E744-43F0-8DE2-022E60DB8DC7}" type="datetime1">
              <a:rPr lang="en-US" smtClean="0"/>
              <a:pPr/>
              <a:t>10/30/2022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Entrepreneurship and Business Basics / K. Orlova (Zhytomyr Polytechnic State University)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9954134"/>
      </p:ext>
    </p:extLst>
  </p:cSld>
  <p:clrMapOvr>
    <a:masterClrMapping/>
  </p:clrMapOvr>
  <p:hf sldNum="0"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DBBC8-E744-43F0-8DE2-022E60DB8DC7}" type="datetime1">
              <a:rPr lang="en-US" smtClean="0"/>
              <a:pPr/>
              <a:t>10/30/2022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Entrepreneurship and Business Basics / K. Orlova (Zhytomyr Polytechnic State University)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7814966"/>
      </p:ext>
    </p:extLst>
  </p:cSld>
  <p:clrMapOvr>
    <a:masterClrMapping/>
  </p:clrMapOvr>
  <p:hf sldNum="0"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DBBC8-E744-43F0-8DE2-022E60DB8DC7}" type="datetime1">
              <a:rPr lang="en-US" smtClean="0"/>
              <a:pPr/>
              <a:t>10/30/2022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Entrepreneurship and Business Basics / K. Orlova (Zhytomyr Polytechnic State University)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8291090"/>
      </p:ext>
    </p:extLst>
  </p:cSld>
  <p:clrMapOvr>
    <a:masterClrMapping/>
  </p:clrMapOvr>
  <p:hf sldNum="0" hd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DBBC8-E744-43F0-8DE2-022E60DB8DC7}" type="datetime1">
              <a:rPr lang="en-US" smtClean="0"/>
              <a:pPr/>
              <a:t>10/30/2022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Entrepreneurship and Business Basics / K. Orlova (Zhytomyr Polytechnic State University)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1324017"/>
      </p:ext>
    </p:extLst>
  </p:cSld>
  <p:clrMapOvr>
    <a:masterClrMapping/>
  </p:clrMapOvr>
  <p:hf sldNum="0"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DBBC8-E744-43F0-8DE2-022E60DB8DC7}" type="datetime1">
              <a:rPr lang="en-US" smtClean="0"/>
              <a:pPr/>
              <a:t>10/30/2022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Entrepreneurship and Business Basics / K. Orlova (Zhytomyr Polytechnic State University)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2532354"/>
      </p:ext>
    </p:extLst>
  </p:cSld>
  <p:clrMapOvr>
    <a:masterClrMapping/>
  </p:clrMapOvr>
  <p:hf sldNum="0"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CDBBC8-E744-43F0-8DE2-022E60DB8DC7}" type="datetime1">
              <a:rPr lang="en-US" smtClean="0"/>
              <a:pPr/>
              <a:t>10/30/2022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Entrepreneurship and Business Basics / K. Orlova (Zhytomyr Polytechnic State University)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77111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  <p:sldLayoutId id="2147483714" r:id="rId12"/>
    <p:sldLayoutId id="2147483715" r:id="rId13"/>
    <p:sldLayoutId id="2147483716" r:id="rId14"/>
    <p:sldLayoutId id="2147483717" r:id="rId15"/>
    <p:sldLayoutId id="2147483718" r:id="rId16"/>
  </p:sldLayoutIdLst>
  <p:hf sldNum="0" hd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hyperlink" Target="https://gs1ua.org/media/66/download/Zayavka-change_OC.doc?v=1" TargetMode="External"/><Relationship Id="rId3" Type="http://schemas.openxmlformats.org/officeDocument/2006/relationships/hyperlink" Target="https://gs1ua.org/media/44/download/Form_1-U.pdf?v=1" TargetMode="External"/><Relationship Id="rId7" Type="http://schemas.openxmlformats.org/officeDocument/2006/relationships/hyperlink" Target="https://gs1ua.org/media/68/download/Zayavka-GLN.doc?v=1" TargetMode="External"/><Relationship Id="rId2" Type="http://schemas.openxmlformats.org/officeDocument/2006/relationships/hyperlink" Target="https://gs1ua.org/media/40/download/Contract.pdf?v=1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gs1ua.org/media/69/download/Zayavka-GTIN.doc?v=1" TargetMode="External"/><Relationship Id="rId5" Type="http://schemas.openxmlformats.org/officeDocument/2006/relationships/hyperlink" Target="https://gs1ua.org/media/62/download/Reg-kartka.doc?v=1" TargetMode="External"/><Relationship Id="rId4" Type="http://schemas.openxmlformats.org/officeDocument/2006/relationships/hyperlink" Target="https://gs1ua.org/media/53/download/Form_9_2015.pdf?v=1" TargetMode="External"/><Relationship Id="rId9" Type="http://schemas.openxmlformats.org/officeDocument/2006/relationships/hyperlink" Target="https://gs1ua.org/media/67/download/Zayavka-Cupons.doc?v=1" TargetMode="Externa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>
            <a:spLocks noGrp="1"/>
          </p:cNvSpPr>
          <p:nvPr>
            <p:ph type="ctrTitle"/>
          </p:nvPr>
        </p:nvSpPr>
        <p:spPr bwMode="auto">
          <a:xfrm>
            <a:off x="700645" y="-1"/>
            <a:ext cx="8923136" cy="926275"/>
          </a:xfrm>
          <a:solidFill>
            <a:schemeClr val="accent1"/>
          </a:solidFill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/>
            <a:r>
              <a:rPr lang="uk-UA" altLang="ru-RU" sz="1800" b="1" dirty="0">
                <a:solidFill>
                  <a:schemeClr val="tx1"/>
                </a:solidFill>
                <a:latin typeface="Arial" panose="020B0604020202020204" pitchFamily="34" charset="0"/>
              </a:rPr>
              <a:t/>
            </a:r>
            <a:br>
              <a:rPr lang="uk-UA" altLang="ru-RU" sz="1800" b="1" dirty="0">
                <a:solidFill>
                  <a:schemeClr val="tx1"/>
                </a:solidFill>
                <a:latin typeface="Arial" panose="020B0604020202020204" pitchFamily="34" charset="0"/>
              </a:rPr>
            </a:br>
            <a:r>
              <a:rPr lang="uk-UA" altLang="uk-UA" sz="1800" b="1" dirty="0">
                <a:solidFill>
                  <a:schemeClr val="tx1"/>
                </a:solidFill>
                <a:latin typeface="Palatino Linotype" panose="02040502050505030304" pitchFamily="18" charset="0"/>
                <a:cs typeface="Times New Roman" panose="02020603050405020304" pitchFamily="18" charset="0"/>
              </a:rPr>
              <a:t/>
            </a:r>
            <a:br>
              <a:rPr lang="uk-UA" altLang="uk-UA" sz="1800" b="1" dirty="0">
                <a:solidFill>
                  <a:schemeClr val="tx1"/>
                </a:solidFill>
                <a:latin typeface="Palatino Linotype" panose="02040502050505030304" pitchFamily="18" charset="0"/>
                <a:cs typeface="Times New Roman" panose="02020603050405020304" pitchFamily="18" charset="0"/>
              </a:rPr>
            </a:br>
            <a:r>
              <a:rPr lang="uk-UA" altLang="uk-UA" sz="2400" b="1" dirty="0" smtClean="0">
                <a:solidFill>
                  <a:schemeClr val="tx1"/>
                </a:solidFill>
                <a:latin typeface="Palatino Linotype" panose="02040502050505030304" pitchFamily="18" charset="0"/>
                <a:cs typeface="Times New Roman" panose="02020603050405020304" pitchFamily="18" charset="0"/>
              </a:rPr>
              <a:t>Лекція з навчальної дисципліни «Товарознавство»</a:t>
            </a:r>
            <a:endParaRPr lang="uk-UA" altLang="uk-UA" sz="2400" dirty="0" smtClean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ідзаголовок 2">
            <a:extLst>
              <a:ext uri="{FF2B5EF4-FFF2-40B4-BE49-F238E27FC236}">
                <a16:creationId xmlns:a16="http://schemas.microsoft.com/office/drawing/2014/main" id="{462FFA08-9BC7-4E8F-9749-E1B5BD4C4B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49966" y="1666975"/>
            <a:ext cx="7766936" cy="883720"/>
          </a:xfrm>
        </p:spPr>
        <p:txBody>
          <a:bodyPr>
            <a:normAutofit/>
          </a:bodyPr>
          <a:lstStyle/>
          <a:p>
            <a:pPr algn="ctr">
              <a:spcBef>
                <a:spcPts val="0"/>
              </a:spcBef>
            </a:pPr>
            <a:r>
              <a:rPr lang="ru-RU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ТЕМА 4. КОДУВАННЯ ТОВАРІВ</a:t>
            </a:r>
            <a:endParaRPr lang="x-none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ідзаголовок 2">
            <a:extLst>
              <a:ext uri="{FF2B5EF4-FFF2-40B4-BE49-F238E27FC236}">
                <a16:creationId xmlns:a16="http://schemas.microsoft.com/office/drawing/2014/main" id="{3E271608-9726-4B03-8461-E5827A8C9861}"/>
              </a:ext>
            </a:extLst>
          </p:cNvPr>
          <p:cNvSpPr txBox="1">
            <a:spLocks/>
          </p:cNvSpPr>
          <p:nvPr/>
        </p:nvSpPr>
        <p:spPr>
          <a:xfrm>
            <a:off x="950495" y="2574758"/>
            <a:ext cx="9324474" cy="262288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4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 </a:t>
            </a:r>
            <a:r>
              <a:rPr lang="uk-UA" sz="24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лекції:</a:t>
            </a:r>
            <a:endParaRPr lang="ru-RU" sz="2400" b="1" i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</a:pP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4.1. </a:t>
            </a:r>
            <a:r>
              <a:rPr lang="uk-UA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Сутність та призначення кодування товарів. </a:t>
            </a:r>
          </a:p>
          <a:p>
            <a:pPr algn="just">
              <a:spcBef>
                <a:spcPts val="0"/>
              </a:spcBef>
            </a:pPr>
            <a:r>
              <a:rPr lang="uk-UA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4.2. Методи кодування товарів.</a:t>
            </a:r>
          </a:p>
          <a:p>
            <a:pPr algn="just">
              <a:spcBef>
                <a:spcPts val="0"/>
              </a:spcBef>
            </a:pPr>
            <a:r>
              <a:rPr lang="uk-UA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4.3. Система кодування товарів.</a:t>
            </a:r>
          </a:p>
          <a:p>
            <a:pPr algn="just">
              <a:spcBef>
                <a:spcPts val="0"/>
              </a:spcBef>
            </a:pPr>
            <a:r>
              <a:rPr lang="uk-UA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4.4. Штрихове кодування товарів.</a:t>
            </a:r>
          </a:p>
          <a:p>
            <a:pPr algn="just">
              <a:spcBef>
                <a:spcPts val="0"/>
              </a:spcBef>
            </a:pPr>
            <a:r>
              <a:rPr lang="uk-UA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4.5. Асоціація «</a:t>
            </a:r>
            <a:r>
              <a:rPr lang="uk-UA" sz="20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ДжіЕс1</a:t>
            </a:r>
            <a:r>
              <a:rPr lang="uk-UA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Україна» та порядок вступу до неї.</a:t>
            </a:r>
            <a:endParaRPr lang="uk-UA" sz="2000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6842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227144E-1103-4DC3-89B8-B71EDED2D5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2821" y="249588"/>
            <a:ext cx="9144000" cy="508401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uk-UA" sz="32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4. Штрихове кодування товарів</a:t>
            </a:r>
            <a:endParaRPr lang="uk-UA" sz="3200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sp>
        <p:nvSpPr>
          <p:cNvPr id="5" name="Прямокутник 4">
            <a:extLst>
              <a:ext uri="{FF2B5EF4-FFF2-40B4-BE49-F238E27FC236}">
                <a16:creationId xmlns:a16="http://schemas.microsoft.com/office/drawing/2014/main" id="{24BF3DA0-4B58-4291-BCBC-A56686FCF4C4}"/>
              </a:ext>
            </a:extLst>
          </p:cNvPr>
          <p:cNvSpPr/>
          <p:nvPr/>
        </p:nvSpPr>
        <p:spPr>
          <a:xfrm>
            <a:off x="312820" y="854241"/>
            <a:ext cx="9901990" cy="332071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indent="360000" algn="just"/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Штрихове кодування є всесвітньо прийнятим засобом маркування товарів. Нанесений штриховий код дозволяє однозначно ідентифікувати товар та його виробника або дистриб’ютора. Наявність штрихового коду на товарах дозволяє автоматизувати облік, касове обслуговування і необхідне при автоматизації процесів транспортування та продаж. Коли товар марковано штриховим кодом, його конкурентоспроможність значно зростає. Кожен ідентифікаційний номер є унікальним.</a:t>
            </a:r>
          </a:p>
          <a:p>
            <a:pPr indent="360000" algn="just"/>
            <a:r>
              <a:rPr lang="uk-UA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Штриховий код </a:t>
            </a: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це комбінація вертикальних смуг і цифр (розташування яких регламентовано певними правилами), що являє собою той чи інший товар у закодованому вигляді. Код дозволяє швидко і точно зчитати інформацію про товар за допомогою електронного пристрою – сканера штрихового коду.</a:t>
            </a:r>
            <a:endParaRPr lang="uk-UA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21368" y="4333055"/>
            <a:ext cx="9837821" cy="400110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uk-UA" sz="2000" b="1" smtClean="0">
                <a:latin typeface="Times New Roman" pitchFamily="18" charset="0"/>
                <a:cs typeface="Times New Roman" pitchFamily="18" charset="0"/>
              </a:rPr>
              <a:t>Штрихове кодування – </a:t>
            </a:r>
            <a:r>
              <a:rPr lang="uk-UA" sz="2000" smtClean="0">
                <a:latin typeface="Times New Roman" pitchFamily="18" charset="0"/>
                <a:cs typeface="Times New Roman" pitchFamily="18" charset="0"/>
              </a:rPr>
              <a:t>це надання даних за допомогою штрихового коду.</a:t>
            </a:r>
            <a:endParaRPr lang="uk-UA" sz="2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673768" y="4810308"/>
            <a:ext cx="10094496" cy="707886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Штриховий код – 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це комбінація послідовно розміщених паралельних штрихів та проміжків між ними, розміри та розміщення яких встановлено певними правилами.</a:t>
            </a:r>
            <a:endParaRPr lang="uk-UA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914400" y="5628455"/>
            <a:ext cx="10166684" cy="707886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Знак штрихового коду – 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це знак певної символіки штрихового коду, закодований сукупністю штрихів та проміжків відповідно до встановлених правил.</a:t>
            </a:r>
            <a:endParaRPr lang="uk-UA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3540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227144E-1103-4DC3-89B8-B71EDED2D5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5141" y="26964"/>
            <a:ext cx="6385204" cy="592625"/>
          </a:xfrm>
        </p:spPr>
        <p:txBody>
          <a:bodyPr>
            <a:noAutofit/>
          </a:bodyPr>
          <a:lstStyle/>
          <a:p>
            <a:r>
              <a:rPr lang="uk-UA" sz="2800" dirty="0" smtClean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Штрихове кодування товарів</a:t>
            </a:r>
            <a:endParaRPr lang="uk-UA" sz="2800" dirty="0">
              <a:solidFill>
                <a:schemeClr val="accent2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8" name="Прямокутник 4">
            <a:extLst>
              <a:ext uri="{FF2B5EF4-FFF2-40B4-BE49-F238E27FC236}">
                <a16:creationId xmlns:a16="http://schemas.microsoft.com/office/drawing/2014/main" id="{24BF3DA0-4B58-4291-BCBC-A56686FCF4C4}"/>
              </a:ext>
            </a:extLst>
          </p:cNvPr>
          <p:cNvSpPr/>
          <p:nvPr/>
        </p:nvSpPr>
        <p:spPr>
          <a:xfrm>
            <a:off x="435141" y="634334"/>
            <a:ext cx="10912642" cy="265897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У міжнародній практиці використовуються такі системи кодування:</a:t>
            </a: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• EAN – </a:t>
            </a:r>
            <a:r>
              <a:rPr lang="uk-UA" sz="2000" dirty="0" err="1" smtClean="0">
                <a:latin typeface="Times New Roman" pitchFamily="18" charset="0"/>
                <a:cs typeface="Times New Roman" pitchFamily="18" charset="0"/>
              </a:rPr>
              <a:t>European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dirty="0" err="1" smtClean="0">
                <a:latin typeface="Times New Roman" pitchFamily="18" charset="0"/>
                <a:cs typeface="Times New Roman" pitchFamily="18" charset="0"/>
              </a:rPr>
              <a:t>Article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dirty="0" err="1" smtClean="0">
                <a:latin typeface="Times New Roman" pitchFamily="18" charset="0"/>
                <a:cs typeface="Times New Roman" pitchFamily="18" charset="0"/>
              </a:rPr>
              <a:t>Numbering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(Європейська асоціація товарної нумерації);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• EAN/UCC – глобальна міжнародна система товарних номерів, створена на основі Європейської та </a:t>
            </a:r>
            <a:r>
              <a:rPr lang="uk-UA" sz="2000" dirty="0" err="1" smtClean="0">
                <a:latin typeface="Times New Roman" pitchFamily="18" charset="0"/>
                <a:cs typeface="Times New Roman" pitchFamily="18" charset="0"/>
              </a:rPr>
              <a:t>Північно-американської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асоціацій товарної нумерації;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• UCC – </a:t>
            </a:r>
            <a:r>
              <a:rPr lang="uk-UA" sz="2000" dirty="0" err="1" smtClean="0">
                <a:latin typeface="Times New Roman" pitchFamily="18" charset="0"/>
                <a:cs typeface="Times New Roman" pitchFamily="18" charset="0"/>
              </a:rPr>
              <a:t>Uniform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dirty="0" err="1" smtClean="0">
                <a:latin typeface="Times New Roman" pitchFamily="18" charset="0"/>
                <a:cs typeface="Times New Roman" pitchFamily="18" charset="0"/>
              </a:rPr>
              <a:t>Code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dirty="0" err="1" smtClean="0">
                <a:latin typeface="Times New Roman" pitchFamily="18" charset="0"/>
                <a:cs typeface="Times New Roman" pitchFamily="18" charset="0"/>
              </a:rPr>
              <a:t>Council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(Американська рада за єдиним кодом);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• UPC – </a:t>
            </a:r>
            <a:r>
              <a:rPr lang="uk-UA" sz="2000" dirty="0" err="1" smtClean="0">
                <a:latin typeface="Times New Roman" pitchFamily="18" charset="0"/>
                <a:cs typeface="Times New Roman" pitchFamily="18" charset="0"/>
              </a:rPr>
              <a:t>Universal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dirty="0" err="1" smtClean="0">
                <a:latin typeface="Times New Roman" pitchFamily="18" charset="0"/>
                <a:cs typeface="Times New Roman" pitchFamily="18" charset="0"/>
              </a:rPr>
              <a:t>Product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dirty="0" err="1" smtClean="0">
                <a:latin typeface="Times New Roman" pitchFamily="18" charset="0"/>
                <a:cs typeface="Times New Roman" pitchFamily="18" charset="0"/>
              </a:rPr>
              <a:t>Code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(універсальний код товару), американський стандарт штрихового коду, призначений для відстеження товарів у магазинах.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Також застосовуються західнонімецька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система 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BAN і японська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система CALRA-CODE.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кутник 4">
            <a:extLst>
              <a:ext uri="{FF2B5EF4-FFF2-40B4-BE49-F238E27FC236}">
                <a16:creationId xmlns:a16="http://schemas.microsoft.com/office/drawing/2014/main" id="{24BF3DA0-4B58-4291-BCBC-A56686FCF4C4}"/>
              </a:ext>
            </a:extLst>
          </p:cNvPr>
          <p:cNvSpPr/>
          <p:nvPr/>
        </p:nvSpPr>
        <p:spPr>
          <a:xfrm>
            <a:off x="435141" y="4058258"/>
            <a:ext cx="10876548" cy="279974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indent="360000" algn="just"/>
            <a:r>
              <a:rPr lang="uk-UA" sz="2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Лінійними (звичайними)</a:t>
            </a:r>
            <a:r>
              <a:rPr lang="uk-UA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називаються штрих-коди, які читаються в одному напрямі (по горизонталі). Найпоширеніші лінійні символіки: EAN, UPC, </a:t>
            </a:r>
            <a:r>
              <a:rPr lang="uk-UA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Code39</a:t>
            </a:r>
            <a:r>
              <a:rPr lang="uk-UA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Code128</a:t>
            </a:r>
            <a:r>
              <a:rPr lang="uk-UA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Codabar</a:t>
            </a:r>
            <a:r>
              <a:rPr lang="uk-UA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Interleaved</a:t>
            </a:r>
            <a:r>
              <a:rPr lang="uk-UA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uk-UA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uk-UA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5. Лінійні символіки дозволяють кодувати невеликий обсяг інформації (до 20-30 символів – зазвичай цифр) за допомогою нескладних штрих-кодів, читаних недорогими сканерами.</a:t>
            </a:r>
          </a:p>
          <a:p>
            <a:pPr indent="360000" algn="just"/>
            <a:r>
              <a:rPr lang="uk-UA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Двовимірні штрих-коди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символіки, які розроблені для кодування великого обсягу інформації (до 2 </a:t>
            </a:r>
            <a:r>
              <a:rPr lang="uk-UA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кб</a:t>
            </a: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 Такий код зчитується за допомогою спеціального сканера і дозволяє швидко і безпомилково вводити великий обсяг інформації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 </a:t>
            </a: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його </a:t>
            </a:r>
            <a:r>
              <a:rPr lang="uk-UA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розшифровка</a:t>
            </a: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проводиться в двох вимірах - по горизонталі і вертикалі. Найбільш поширені: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Datamatrix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Data Glyph, Aztec, QR Code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тощо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088858" y="3264403"/>
            <a:ext cx="10222831" cy="707886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За способом кодування інформації 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розрізняють лінійні (одномірні) і двовимірні символіки (кодування) штрих-кодів.</a:t>
            </a:r>
            <a:endParaRPr lang="uk-UA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6779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Заголовок 1">
            <a:extLst>
              <a:ext uri="{FF2B5EF4-FFF2-40B4-BE49-F238E27FC236}">
                <a16:creationId xmlns:a16="http://schemas.microsoft.com/office/drawing/2014/main" id="{C227144E-1103-4DC3-89B8-B71EDED2D586}"/>
              </a:ext>
            </a:extLst>
          </p:cNvPr>
          <p:cNvSpPr txBox="1">
            <a:spLocks/>
          </p:cNvSpPr>
          <p:nvPr/>
        </p:nvSpPr>
        <p:spPr>
          <a:xfrm>
            <a:off x="147945" y="153335"/>
            <a:ext cx="8596668" cy="58059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uk-UA" sz="3200" b="1" dirty="0" smtClean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  <a:ea typeface="+mj-ea"/>
                <a:cs typeface="+mj-cs"/>
              </a:rPr>
              <a:t>Лінійні (одномірні) штрих-кодів</a:t>
            </a:r>
          </a:p>
        </p:txBody>
      </p:sp>
      <p:sp>
        <p:nvSpPr>
          <p:cNvPr id="5" name="Прямокутник 4">
            <a:extLst>
              <a:ext uri="{FF2B5EF4-FFF2-40B4-BE49-F238E27FC236}">
                <a16:creationId xmlns:a16="http://schemas.microsoft.com/office/drawing/2014/main" id="{24BF3DA0-4B58-4291-BCBC-A56686FCF4C4}"/>
              </a:ext>
            </a:extLst>
          </p:cNvPr>
          <p:cNvSpPr/>
          <p:nvPr/>
        </p:nvSpPr>
        <p:spPr>
          <a:xfrm>
            <a:off x="385010" y="926432"/>
            <a:ext cx="10876548" cy="1323473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indent="360000" algn="just"/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На сьогодні лінійні штрихові коди є найбільш розповсюдженими носіями даних, призначених для автоматизованого зчитування завдяки низькій вартості їх застосування, хоча набувають все більшого поширення й штрихові коди, в яких дані подаються за допомогою графічних елементів, розташованих на площині (двовимірні символіки).</a:t>
            </a:r>
            <a:endParaRPr lang="en-US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кутник 4">
            <a:extLst>
              <a:ext uri="{FF2B5EF4-FFF2-40B4-BE49-F238E27FC236}">
                <a16:creationId xmlns:a16="http://schemas.microsoft.com/office/drawing/2014/main" id="{24BF3DA0-4B58-4291-BCBC-A56686FCF4C4}"/>
              </a:ext>
            </a:extLst>
          </p:cNvPr>
          <p:cNvSpPr/>
          <p:nvPr/>
        </p:nvSpPr>
        <p:spPr>
          <a:xfrm>
            <a:off x="561473" y="2534652"/>
            <a:ext cx="10876548" cy="2157663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indent="360000" algn="just"/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У міжнародній системі товарної нумерації зараз використовуються лінійні штрихові коди –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EAN-13, EAN-8, UPC, 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TF-14, GS1-128, </a:t>
            </a:r>
            <a:r>
              <a:rPr lang="uk-UA" sz="2000" dirty="0" err="1" smtClean="0">
                <a:latin typeface="Times New Roman" pitchFamily="18" charset="0"/>
                <a:cs typeface="Times New Roman" pitchFamily="18" charset="0"/>
              </a:rPr>
              <a:t>штрихкодова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символіка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GS1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DataBar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indent="360000" algn="just"/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У рамках системи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EAN 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розроблено й активно використовується в багатьох країнах світу стандарт електронного обміну даними (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EANCOM).</a:t>
            </a:r>
          </a:p>
          <a:p>
            <a:pPr indent="360000" algn="just"/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Коди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EAN 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можуть бути 8-розрядними (для товарів невеликого розміру), 13-розрядними (для більшості товарів) і 14-розрядними (тільки для транспортної тари). Всі вони являють собою комбінації штрихів і пробілів різної ширини.</a:t>
            </a:r>
            <a:endParaRPr lang="en-US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кутник 4">
            <a:extLst>
              <a:ext uri="{FF2B5EF4-FFF2-40B4-BE49-F238E27FC236}">
                <a16:creationId xmlns:a16="http://schemas.microsoft.com/office/drawing/2014/main" id="{24BF3DA0-4B58-4291-BCBC-A56686FCF4C4}"/>
              </a:ext>
            </a:extLst>
          </p:cNvPr>
          <p:cNvSpPr/>
          <p:nvPr/>
        </p:nvSpPr>
        <p:spPr>
          <a:xfrm>
            <a:off x="753978" y="4928939"/>
            <a:ext cx="10876548" cy="119513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indent="457200" algn="just"/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Штриховий код можна наносити при виробництві пакування (друкарським способом) або використовувати </a:t>
            </a:r>
            <a:r>
              <a:rPr lang="uk-UA" sz="2000" dirty="0" err="1" smtClean="0">
                <a:latin typeface="Times New Roman" pitchFamily="18" charset="0"/>
                <a:cs typeface="Times New Roman" pitchFamily="18" charset="0"/>
              </a:rPr>
              <a:t>самоклейні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етикетки, які друкуються з використанням спеціальних принтерів.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indent="457200"/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Основним об’єктом штрихового кодування є товар.</a:t>
            </a:r>
            <a:endParaRPr lang="en-US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92315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Заголовок 1">
            <a:extLst>
              <a:ext uri="{FF2B5EF4-FFF2-40B4-BE49-F238E27FC236}">
                <a16:creationId xmlns:a16="http://schemas.microsoft.com/office/drawing/2014/main" id="{C227144E-1103-4DC3-89B8-B71EDED2D586}"/>
              </a:ext>
            </a:extLst>
          </p:cNvPr>
          <p:cNvSpPr txBox="1">
            <a:spLocks/>
          </p:cNvSpPr>
          <p:nvPr/>
        </p:nvSpPr>
        <p:spPr>
          <a:xfrm>
            <a:off x="2903176" y="336884"/>
            <a:ext cx="4724845" cy="398443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75000" lnSpcReduction="20000"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uk-UA" sz="3200" i="1" dirty="0" smtClean="0">
                <a:latin typeface="Times New Roman" pitchFamily="18" charset="0"/>
                <a:cs typeface="Times New Roman" pitchFamily="18" charset="0"/>
              </a:rPr>
              <a:t>Структура штрихових кодів </a:t>
            </a:r>
            <a:r>
              <a:rPr lang="en-US" sz="3200" i="1" dirty="0" smtClean="0">
                <a:latin typeface="Times New Roman" pitchFamily="18" charset="0"/>
                <a:cs typeface="Times New Roman" pitchFamily="18" charset="0"/>
              </a:rPr>
              <a:t>EAN</a:t>
            </a:r>
            <a:endParaRPr kumimoji="0" lang="uk-UA" sz="3100" b="0" i="0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6" name="Прямокутник 4">
            <a:extLst>
              <a:ext uri="{FF2B5EF4-FFF2-40B4-BE49-F238E27FC236}">
                <a16:creationId xmlns:a16="http://schemas.microsoft.com/office/drawing/2014/main" id="{24BF3DA0-4B58-4291-BCBC-A56686FCF4C4}"/>
              </a:ext>
            </a:extLst>
          </p:cNvPr>
          <p:cNvSpPr/>
          <p:nvPr/>
        </p:nvSpPr>
        <p:spPr>
          <a:xfrm>
            <a:off x="561476" y="4295274"/>
            <a:ext cx="9424736" cy="1744579"/>
          </a:xfrm>
          <a:prstGeom prst="rect">
            <a:avLst/>
          </a:prstGeom>
          <a:solidFill>
            <a:schemeClr val="bg2"/>
          </a:solidFill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indent="360000"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товарів, які експортуються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 США і Канаду, </a:t>
            </a: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присвоюється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дванадцятирозрядни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й номер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UPC.</a:t>
            </a:r>
          </a:p>
          <a:p>
            <a:pPr indent="360000" algn="just"/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Штрихові коди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DUN-14, ITF-14, EAN/UCC-128 </a:t>
            </a: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використовуються для кодування транспортної тари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упаковки.</a:t>
            </a: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469231" y="778492"/>
          <a:ext cx="9360568" cy="2628745"/>
        </p:xfrm>
        <a:graphic>
          <a:graphicData uri="http://schemas.openxmlformats.org/drawingml/2006/table">
            <a:tbl>
              <a:tblPr/>
              <a:tblGrid>
                <a:gridCol w="44470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04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04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0427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36993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Структурні елементи кодів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latin typeface="Times New Roman"/>
                          <a:ea typeface="Times New Roman"/>
                          <a:cs typeface="Times New Roman"/>
                        </a:rPr>
                        <a:t>Порядкові номери знаків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642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latin typeface="Times New Roman"/>
                          <a:ea typeface="Times New Roman"/>
                          <a:cs typeface="Times New Roman"/>
                        </a:rPr>
                        <a:t>Типи штрихових кодів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88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latin typeface="Times New Roman"/>
                          <a:ea typeface="Times New Roman"/>
                          <a:cs typeface="Times New Roman"/>
                        </a:rPr>
                        <a:t>EAN-8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latin typeface="Times New Roman"/>
                          <a:ea typeface="Times New Roman"/>
                          <a:cs typeface="Times New Roman"/>
                        </a:rPr>
                        <a:t>EAN-13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latin typeface="Times New Roman"/>
                          <a:ea typeface="Times New Roman"/>
                          <a:cs typeface="Times New Roman"/>
                        </a:rPr>
                        <a:t>EAN-14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27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smtClean="0">
                          <a:latin typeface="Times New Roman"/>
                          <a:ea typeface="Times New Roman"/>
                          <a:cs typeface="Times New Roman"/>
                        </a:rPr>
                        <a:t>Країна, де знаходиться банк даних про штрихові коди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latin typeface="Times New Roman"/>
                          <a:ea typeface="Times New Roman"/>
                          <a:cs typeface="Times New Roman"/>
                        </a:rPr>
                        <a:t>1-2 (3*)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latin typeface="Times New Roman"/>
                          <a:ea typeface="Times New Roman"/>
                          <a:cs typeface="Times New Roman"/>
                        </a:rPr>
                        <a:t>1-2(3*)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latin typeface="Times New Roman"/>
                          <a:ea typeface="Times New Roman"/>
                          <a:cs typeface="Times New Roman"/>
                        </a:rPr>
                        <a:t>1-2 (3*)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66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smtClean="0">
                          <a:latin typeface="Times New Roman"/>
                          <a:ea typeface="Times New Roman"/>
                          <a:cs typeface="Times New Roman"/>
                        </a:rPr>
                        <a:t>Організація-виробник або продавець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latin typeface="Times New Roman"/>
                          <a:ea typeface="Times New Roman"/>
                          <a:cs typeface="Times New Roman"/>
                        </a:rPr>
                        <a:t>3-5 (4-5)**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latin typeface="Times New Roman"/>
                          <a:ea typeface="Times New Roman"/>
                          <a:cs typeface="Times New Roman"/>
                        </a:rPr>
                        <a:t>3-7 (4-7)**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latin typeface="Times New Roman"/>
                          <a:ea typeface="Times New Roman"/>
                          <a:cs typeface="Times New Roman"/>
                        </a:rPr>
                        <a:t>3-7 (4-7)**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81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smtClean="0">
                          <a:latin typeface="Times New Roman"/>
                          <a:ea typeface="Times New Roman"/>
                          <a:cs typeface="Times New Roman"/>
                        </a:rPr>
                        <a:t>Інформація про товар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latin typeface="Times New Roman"/>
                          <a:ea typeface="Times New Roman"/>
                          <a:cs typeface="Times New Roman"/>
                        </a:rPr>
                        <a:t>6-7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latin typeface="Times New Roman"/>
                          <a:ea typeface="Times New Roman"/>
                          <a:cs typeface="Times New Roman"/>
                        </a:rPr>
                        <a:t>8-12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08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smtClean="0">
                          <a:latin typeface="Times New Roman"/>
                          <a:ea typeface="Times New Roman"/>
                          <a:cs typeface="Times New Roman"/>
                        </a:rPr>
                        <a:t>Код упаковки товару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latin typeface="Times New Roman"/>
                          <a:ea typeface="Times New Roman"/>
                          <a:cs typeface="Times New Roman"/>
                        </a:rPr>
                        <a:t>9-13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64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Контрольна цифра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latin typeface="Times New Roman"/>
                          <a:ea typeface="Times New Roman"/>
                          <a:cs typeface="Times New Roman"/>
                        </a:rPr>
                        <a:t>13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latin typeface="Times New Roman"/>
                          <a:ea typeface="Times New Roman"/>
                          <a:cs typeface="Times New Roman"/>
                        </a:rPr>
                        <a:t>14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575890" y="3417294"/>
            <a:ext cx="991499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* Для країн, яким надано можливість деталізувати код до третього розряду (наприклад, Україна – 482).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** Виробник може використовувати тільки чотири розряди. </a:t>
            </a:r>
            <a:endParaRPr kumimoji="0" lang="uk-U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3540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B077149B-4D93-4026-8673-55BA2D9E68A6}"/>
              </a:ext>
            </a:extLst>
          </p:cNvPr>
          <p:cNvSpPr/>
          <p:nvPr/>
        </p:nvSpPr>
        <p:spPr>
          <a:xfrm>
            <a:off x="433135" y="409076"/>
            <a:ext cx="9216191" cy="114299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effectLst>
            <a:glow rad="1397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57200" algn="just"/>
            <a:r>
              <a:rPr lang="uk-UA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Розглянемо елементи структури основного стандартного товарного коду ЕАN-13. На рисунках зображено структуру та номінальні розміри штрихової позначки ЕАN-13.</a:t>
            </a:r>
            <a:endParaRPr lang="uk-UA" sz="2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5" descr="http://buklib.net/image/65/image084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4537" y="1588167"/>
            <a:ext cx="4403557" cy="23822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251825" y="3930134"/>
            <a:ext cx="428408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i="1" dirty="0" smtClean="0">
                <a:latin typeface="Times New Roman" pitchFamily="18" charset="0"/>
                <a:cs typeface="Times New Roman" pitchFamily="18" charset="0"/>
              </a:rPr>
              <a:t>Структура штрихової позначки </a:t>
            </a:r>
            <a:r>
              <a:rPr lang="uk-UA" i="1" dirty="0" err="1" smtClean="0">
                <a:latin typeface="Times New Roman" pitchFamily="18" charset="0"/>
                <a:cs typeface="Times New Roman" pitchFamily="18" charset="0"/>
              </a:rPr>
              <a:t>ЕА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uk-UA" i="1" dirty="0" smtClean="0">
                <a:latin typeface="Times New Roman" pitchFamily="18" charset="0"/>
                <a:cs typeface="Times New Roman" pitchFamily="18" charset="0"/>
              </a:rPr>
              <a:t>-13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2" name="Рисунок 11" descr="htmlconvd-wBKfvA_html_1f3e8325399a94f9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02536" y="1553264"/>
            <a:ext cx="6142147" cy="245325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3" name="Прямоугольник 12"/>
          <p:cNvSpPr/>
          <p:nvPr/>
        </p:nvSpPr>
        <p:spPr>
          <a:xfrm>
            <a:off x="5616641" y="3942166"/>
            <a:ext cx="495167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i="1" dirty="0" smtClean="0">
                <a:latin typeface="Times New Roman" pitchFamily="18" charset="0"/>
                <a:cs typeface="Times New Roman" pitchFamily="18" charset="0"/>
              </a:rPr>
              <a:t>Номінальні розміри штрихової позначки </a:t>
            </a:r>
            <a:r>
              <a:rPr lang="uk-UA" i="1" dirty="0" err="1" smtClean="0">
                <a:latin typeface="Times New Roman" pitchFamily="18" charset="0"/>
                <a:cs typeface="Times New Roman" pitchFamily="18" charset="0"/>
              </a:rPr>
              <a:t>ЕА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uk-UA" i="1" dirty="0" smtClean="0">
                <a:latin typeface="Times New Roman" pitchFamily="18" charset="0"/>
                <a:cs typeface="Times New Roman" pitchFamily="18" charset="0"/>
              </a:rPr>
              <a:t>-13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Прямокутник 4">
            <a:extLst>
              <a:ext uri="{FF2B5EF4-FFF2-40B4-BE49-F238E27FC236}">
                <a16:creationId xmlns:a16="http://schemas.microsoft.com/office/drawing/2014/main" id="{24BF3DA0-4B58-4291-BCBC-A56686FCF4C4}"/>
              </a:ext>
            </a:extLst>
          </p:cNvPr>
          <p:cNvSpPr/>
          <p:nvPr/>
        </p:nvSpPr>
        <p:spPr>
          <a:xfrm>
            <a:off x="256239" y="4415589"/>
            <a:ext cx="11209856" cy="227396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glow rad="635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indent="457200" algn="just"/>
            <a:r>
              <a:rPr lang="uk-UA" b="1" i="1" dirty="0" smtClean="0"/>
              <a:t>Штрих-код ЕАN містить таку інформацію:</a:t>
            </a:r>
            <a:endParaRPr lang="ru-RU" dirty="0" smtClean="0"/>
          </a:p>
          <a:p>
            <a:pPr indent="457200" algn="just"/>
            <a:r>
              <a:rPr lang="uk-UA" u="sng" dirty="0" smtClean="0">
                <a:latin typeface="Times New Roman" pitchFamily="18" charset="0"/>
                <a:cs typeface="Times New Roman" pitchFamily="18" charset="0"/>
              </a:rPr>
              <a:t>Перші дві або три цифри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називаються префіксом і позначають країну – виробника продукції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pPr lvl="0" indent="457200" algn="just"/>
            <a:r>
              <a:rPr lang="uk-UA" u="sng" dirty="0" smtClean="0">
                <a:latin typeface="Times New Roman" pitchFamily="18" charset="0"/>
                <a:cs typeface="Times New Roman" pitchFamily="18" charset="0"/>
              </a:rPr>
              <a:t>Наступні 3-5 цифр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– код виробника, який видається конкретній організації-виробнику національним органом з ідентифікації.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indent="457200" algn="just"/>
            <a:r>
              <a:rPr lang="uk-UA" u="sng" dirty="0" smtClean="0">
                <a:latin typeface="Times New Roman" pitchFamily="18" charset="0"/>
                <a:cs typeface="Times New Roman" pitchFamily="18" charset="0"/>
              </a:rPr>
              <a:t>Наступні 3-5 цифр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кодів EAN-8 і EAN-13 – це інформація, що присвоюється товару організацією-виробником або продавцем самостійно у вигляді реєстраційного номера в межах свого підприємства.</a:t>
            </a:r>
          </a:p>
          <a:p>
            <a:pPr indent="457200" algn="just"/>
            <a:r>
              <a:rPr lang="uk-UA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Остання цифра штрихового коду </a:t>
            </a:r>
            <a:r>
              <a:rPr lang="uk-UA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контрольна, яка дозволяє перевірити правильність зчитування штрихового коду сканером. </a:t>
            </a:r>
          </a:p>
        </p:txBody>
      </p:sp>
    </p:spTree>
    <p:extLst>
      <p:ext uri="{BB962C8B-B14F-4D97-AF65-F5344CB8AC3E}">
        <p14:creationId xmlns:p14="http://schemas.microsoft.com/office/powerpoint/2010/main" val="18697649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B077149B-4D93-4026-8673-55BA2D9E68A6}"/>
              </a:ext>
            </a:extLst>
          </p:cNvPr>
          <p:cNvSpPr/>
          <p:nvPr/>
        </p:nvSpPr>
        <p:spPr>
          <a:xfrm>
            <a:off x="397042" y="854242"/>
            <a:ext cx="9372599" cy="57390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effectLst>
            <a:glow rad="1397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57200" algn="just"/>
            <a:r>
              <a:rPr lang="uk-UA" sz="22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Складаємо цифри, що на парних позиціях коду.</a:t>
            </a:r>
          </a:p>
          <a:p>
            <a:pPr indent="457200" algn="just"/>
            <a:r>
              <a:rPr lang="uk-UA" sz="22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Результат множимо на 3.</a:t>
            </a:r>
          </a:p>
          <a:p>
            <a:pPr indent="457200" algn="just"/>
            <a:r>
              <a:rPr lang="uk-UA" sz="22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Складаємо цифри, що на непарних позиціях коду.</a:t>
            </a:r>
          </a:p>
          <a:p>
            <a:pPr indent="457200" algn="just"/>
            <a:r>
              <a:rPr lang="uk-UA" sz="22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Складаємо результати 2-ї і 3-ї дій.</a:t>
            </a:r>
          </a:p>
          <a:p>
            <a:pPr indent="457200" algn="just"/>
            <a:r>
              <a:rPr lang="uk-UA" sz="22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Визначаємо контрольне число: воно є різницею між остаточною сумою і найближчим до неї вищим числом, кратним 10.</a:t>
            </a:r>
          </a:p>
          <a:p>
            <a:pPr indent="457200" algn="just"/>
            <a:r>
              <a:rPr lang="uk-UA" sz="22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Приклад. Код: 4823102801261 (визначаємо останню цифру 1 – контрольне число):</a:t>
            </a:r>
          </a:p>
          <a:p>
            <a:pPr indent="457200" algn="just"/>
            <a:r>
              <a:rPr lang="uk-UA" sz="22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1) 8 + 3 + 0 + 8 + 1+6 = 26;</a:t>
            </a:r>
          </a:p>
          <a:p>
            <a:pPr indent="457200" algn="just"/>
            <a:r>
              <a:rPr lang="uk-UA" sz="22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2) 26*3 = 78;</a:t>
            </a:r>
          </a:p>
          <a:p>
            <a:pPr indent="457200" algn="just"/>
            <a:r>
              <a:rPr lang="uk-UA" sz="22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3) 4 + 2 + 1 + 2+0 + 2 = 11;</a:t>
            </a:r>
          </a:p>
          <a:p>
            <a:pPr indent="457200" algn="just"/>
            <a:r>
              <a:rPr lang="uk-UA" sz="22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4) 78 + 11 = 89;</a:t>
            </a:r>
          </a:p>
          <a:p>
            <a:pPr indent="457200" algn="just"/>
            <a:r>
              <a:rPr lang="uk-UA" sz="22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5) 90 - 89 = 1 (контрольна цифра коду).</a:t>
            </a:r>
          </a:p>
          <a:p>
            <a:pPr indent="457200" algn="just"/>
            <a:r>
              <a:rPr lang="uk-UA" sz="22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Якщо розрахована контрольна цифра така, як і на штриховому коді, то штриховий код пропускається в комп’ютер, а це є гарантією того, що інформація про товар введена і зчитана правильно.</a:t>
            </a:r>
            <a:endParaRPr lang="uk-UA" sz="22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Заголовок 1">
            <a:extLst>
              <a:ext uri="{FF2B5EF4-FFF2-40B4-BE49-F238E27FC236}">
                <a16:creationId xmlns:a16="http://schemas.microsoft.com/office/drawing/2014/main" id="{C227144E-1103-4DC3-89B8-B71EDED2D586}"/>
              </a:ext>
            </a:extLst>
          </p:cNvPr>
          <p:cNvSpPr txBox="1">
            <a:spLocks/>
          </p:cNvSpPr>
          <p:nvPr/>
        </p:nvSpPr>
        <p:spPr>
          <a:xfrm>
            <a:off x="256229" y="252663"/>
            <a:ext cx="6998813" cy="580591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pPr>
              <a:spcBef>
                <a:spcPct val="0"/>
              </a:spcBef>
              <a:defRPr/>
            </a:pPr>
            <a:r>
              <a:rPr lang="uk-UA" sz="2400" b="1" i="1" dirty="0" smtClean="0"/>
              <a:t>Порядок розрахунку контрольної цифри:</a:t>
            </a:r>
            <a:endParaRPr kumimoji="0" lang="uk-UA" sz="2400" b="0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uLnTx/>
              <a:uFillTx/>
              <a:latin typeface="Arial Black" panose="020B0A04020102020204" pitchFamily="34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00204242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227144E-1103-4DC3-89B8-B71EDED2D5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9050" y="189429"/>
            <a:ext cx="8596668" cy="567943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Двовимірні штрих-код</a:t>
            </a:r>
            <a:endParaRPr lang="uk-UA" sz="2800" dirty="0">
              <a:solidFill>
                <a:schemeClr val="accent2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pic>
        <p:nvPicPr>
          <p:cNvPr id="11" name="Рисунок 10" descr="2dcody.jpg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2087440"/>
            <a:ext cx="5451058" cy="3747875"/>
          </a:xfrm>
          <a:prstGeom prst="rect">
            <a:avLst/>
          </a:prstGeom>
        </p:spPr>
      </p:pic>
      <p:sp>
        <p:nvSpPr>
          <p:cNvPr id="12" name="Прямоугольник 11"/>
          <p:cNvSpPr/>
          <p:nvPr/>
        </p:nvSpPr>
        <p:spPr>
          <a:xfrm>
            <a:off x="1278820" y="5470176"/>
            <a:ext cx="29891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b="1" i="1" dirty="0" smtClean="0">
                <a:latin typeface="Times New Roman" pitchFamily="18" charset="0"/>
                <a:cs typeface="Times New Roman" pitchFamily="18" charset="0"/>
              </a:rPr>
              <a:t>Приклади 2-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D </a:t>
            </a:r>
            <a:r>
              <a:rPr lang="uk-UA" b="1" i="1" dirty="0" smtClean="0">
                <a:latin typeface="Times New Roman" pitchFamily="18" charset="0"/>
                <a:cs typeface="Times New Roman" pitchFamily="18" charset="0"/>
              </a:rPr>
              <a:t>штрих-кодів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кутник 4">
            <a:extLst>
              <a:ext uri="{FF2B5EF4-FFF2-40B4-BE49-F238E27FC236}">
                <a16:creationId xmlns:a16="http://schemas.microsoft.com/office/drawing/2014/main" id="{24BF3DA0-4B58-4291-BCBC-A56686FCF4C4}"/>
              </a:ext>
            </a:extLst>
          </p:cNvPr>
          <p:cNvSpPr/>
          <p:nvPr/>
        </p:nvSpPr>
        <p:spPr>
          <a:xfrm>
            <a:off x="232176" y="830180"/>
            <a:ext cx="11209856" cy="125128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glow rad="635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indent="457200" algn="just"/>
            <a:r>
              <a:rPr lang="uk-UA" b="1" i="1" dirty="0" smtClean="0"/>
              <a:t>Двовимірні штрих-коди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– символіки, які розроблені для кодування великого обсягу інформації (до 2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кб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). Такий код зчитується за допомогою спеціального сканера і дозволяє швидко і безпомилково вводити великий обсяг інформації, а його розшифровка проводиться в двох вимірах - по горизонталі і вертикалі. Найбільш поширені: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Datamatrix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Data Glyph, Aztec, QR Code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тощо.</a:t>
            </a:r>
            <a:endParaRPr lang="uk-UA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5185611" y="2233321"/>
            <a:ext cx="6833936" cy="181588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• </a:t>
            </a:r>
            <a:r>
              <a:rPr kumimoji="0" lang="uk-UA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Data</a:t>
            </a:r>
            <a:r>
              <a:rPr kumimoji="0" lang="uk-UA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uk-UA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Matrix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(розроблений в 1991 р. і описаний в Міжнародному стандарті ISO/IEC 16022:2006) — це двовимірний матричний штрих-код, що містить чорно-білі елементи або елементи двох різних ступенів яскравості в формі квадрата, розміщені в квадратній або прямокутній групі.</a:t>
            </a:r>
          </a:p>
          <a:p>
            <a:pPr algn="just" defTabSz="914400" fontAlgn="base">
              <a:spcBef>
                <a:spcPct val="0"/>
              </a:spcBef>
              <a:spcAft>
                <a:spcPct val="0"/>
              </a:spcAft>
            </a:pPr>
            <a:r>
              <a:rPr lang="uk-UA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Найбільшою перевагою 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Data Matrix </a:t>
            </a:r>
            <a:r>
              <a:rPr lang="uk-UA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є той факт, що 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Data Matrix </a:t>
            </a:r>
            <a:r>
              <a:rPr lang="uk-UA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дозволяє закодувати дані на мінімально можливій площі (для порівняння: якщо необхідно закодувати 6 цифр, то штрих-код 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Data Matrix </a:t>
            </a:r>
            <a:r>
              <a:rPr lang="uk-UA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вийде розміром 10 ×10 модулів, 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Aztec </a:t>
            </a:r>
            <a:r>
              <a:rPr lang="uk-UA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ode — 15 × 15 </a:t>
            </a:r>
            <a:r>
              <a:rPr lang="uk-UA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модулів).</a:t>
            </a:r>
          </a:p>
        </p:txBody>
      </p:sp>
      <p:sp>
        <p:nvSpPr>
          <p:cNvPr id="13" name="Rectangle 1"/>
          <p:cNvSpPr>
            <a:spLocks noChangeArrowheads="1"/>
          </p:cNvSpPr>
          <p:nvPr/>
        </p:nvSpPr>
        <p:spPr bwMode="auto">
          <a:xfrm>
            <a:off x="433136" y="5964051"/>
            <a:ext cx="11417969" cy="738664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 defTabSz="914400" fontAlgn="base">
              <a:spcBef>
                <a:spcPct val="0"/>
              </a:spcBef>
              <a:spcAft>
                <a:spcPct val="0"/>
              </a:spcAft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• </a:t>
            </a:r>
            <a:r>
              <a:rPr lang="en-US" sz="1400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QR-</a:t>
            </a:r>
            <a:r>
              <a:rPr lang="uk-UA" sz="1400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код </a:t>
            </a:r>
            <a:r>
              <a:rPr lang="uk-UA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— це 2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 </a:t>
            </a:r>
            <a:r>
              <a:rPr lang="uk-UA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штрих-код (розроблений у 1994 р., описаний в Міжнародному стандарті 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ISO/IEC 18004:2006). </a:t>
            </a:r>
            <a:r>
              <a:rPr lang="uk-UA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Перевага 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QR-</a:t>
            </a:r>
            <a:r>
              <a:rPr lang="uk-UA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коду (від англ. 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quick response — </a:t>
            </a:r>
            <a:r>
              <a:rPr lang="uk-UA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швидкий відгук) — це легке розпізнавання </a:t>
            </a:r>
            <a:r>
              <a:rPr lang="uk-UA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скануючим</a:t>
            </a:r>
            <a:r>
              <a:rPr lang="uk-UA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обладнанням, у тому числі й фотокамерою мобільного </a:t>
            </a:r>
            <a:r>
              <a:rPr lang="uk-UA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телефона</a:t>
            </a:r>
            <a:r>
              <a:rPr lang="uk-UA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Максимальна кількість символів, які поміщаються в один 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QR-</a:t>
            </a:r>
            <a:r>
              <a:rPr lang="uk-UA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код: цифри — 7089 символів, цифри і букви (включаючи кирилицю) — 4296 символів.</a:t>
            </a:r>
            <a:endParaRPr kumimoji="0" lang="uk-UA" sz="1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Rectangle 1"/>
          <p:cNvSpPr>
            <a:spLocks noChangeArrowheads="1"/>
          </p:cNvSpPr>
          <p:nvPr/>
        </p:nvSpPr>
        <p:spPr bwMode="auto">
          <a:xfrm>
            <a:off x="5181599" y="4214521"/>
            <a:ext cx="6833936" cy="156966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 defTabSz="914400" fontAlgn="base">
              <a:spcBef>
                <a:spcPct val="0"/>
              </a:spcBef>
              <a:spcAft>
                <a:spcPct val="0"/>
              </a:spcAft>
            </a:pP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• </a:t>
            </a:r>
            <a:r>
              <a:rPr lang="uk-UA" sz="1600" b="1" dirty="0" err="1" smtClean="0">
                <a:latin typeface="Times New Roman" pitchFamily="18" charset="0"/>
                <a:cs typeface="Times New Roman" pitchFamily="18" charset="0"/>
              </a:rPr>
              <a:t>Aztec</a:t>
            </a:r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600" b="1" dirty="0" err="1" smtClean="0">
                <a:latin typeface="Times New Roman" pitchFamily="18" charset="0"/>
                <a:cs typeface="Times New Roman" pitchFamily="18" charset="0"/>
              </a:rPr>
              <a:t>Code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(розроблений в1995 р.). У кожному символі штрих-коду можна виділити зону мішені та область даних. Мішень являє собою набір концентричних квадратів і служить для визначення геометричного центру </a:t>
            </a:r>
            <a:r>
              <a:rPr lang="uk-UA" sz="1600" dirty="0" err="1" smtClean="0">
                <a:latin typeface="Times New Roman" pitchFamily="18" charset="0"/>
                <a:cs typeface="Times New Roman" pitchFamily="18" charset="0"/>
              </a:rPr>
              <a:t>символа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в процесі його декодування. Існують два основні формати </a:t>
            </a:r>
            <a:r>
              <a:rPr lang="uk-UA" sz="1600" dirty="0" err="1" smtClean="0">
                <a:latin typeface="Times New Roman" pitchFamily="18" charset="0"/>
                <a:cs typeface="Times New Roman" pitchFamily="18" charset="0"/>
              </a:rPr>
              <a:t>символа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: «</a:t>
            </a:r>
            <a:r>
              <a:rPr lang="uk-UA" sz="1600" dirty="0" err="1" smtClean="0">
                <a:latin typeface="Times New Roman" pitchFamily="18" charset="0"/>
                <a:cs typeface="Times New Roman" pitchFamily="18" charset="0"/>
              </a:rPr>
              <a:t>Compact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» (компактний) — символ з мішенню з 2-х квадратів і «Full-Range» (повний) — символ з мішенню з 3-х квадратів.</a:t>
            </a:r>
            <a:endParaRPr kumimoji="0" lang="uk-UA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86780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227144E-1103-4DC3-89B8-B71EDED2D5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9366" y="249587"/>
            <a:ext cx="5278297" cy="642151"/>
          </a:xfrm>
        </p:spPr>
        <p:txBody>
          <a:bodyPr vert="horz" lIns="91440" tIns="45720" rIns="91440" bIns="45720" rtlCol="0" anchor="t">
            <a:normAutofit fontScale="97500"/>
          </a:bodyPr>
          <a:lstStyle/>
          <a:p>
            <a:r>
              <a:rPr lang="uk-UA" sz="3100" dirty="0" smtClean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Штрихове кодування </a:t>
            </a:r>
            <a:endParaRPr lang="uk-UA" sz="3100" dirty="0">
              <a:solidFill>
                <a:schemeClr val="accent2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2066" name="Rectangle 18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" name="Рисунок 9" descr="307671_original.jpg"/>
          <p:cNvPicPr/>
          <p:nvPr/>
        </p:nvPicPr>
        <p:blipFill>
          <a:blip r:embed="rId2"/>
          <a:stretch>
            <a:fillRect/>
          </a:stretch>
        </p:blipFill>
        <p:spPr>
          <a:xfrm>
            <a:off x="572956" y="1968416"/>
            <a:ext cx="6465518" cy="4889584"/>
          </a:xfrm>
          <a:prstGeom prst="rect">
            <a:avLst/>
          </a:prstGeom>
        </p:spPr>
      </p:pic>
      <p:sp>
        <p:nvSpPr>
          <p:cNvPr id="5" name="Прямокутник 4">
            <a:extLst>
              <a:ext uri="{FF2B5EF4-FFF2-40B4-BE49-F238E27FC236}">
                <a16:creationId xmlns:a16="http://schemas.microsoft.com/office/drawing/2014/main" id="{24BF3DA0-4B58-4291-BCBC-A56686FCF4C4}"/>
              </a:ext>
            </a:extLst>
          </p:cNvPr>
          <p:cNvSpPr/>
          <p:nvPr/>
        </p:nvSpPr>
        <p:spPr>
          <a:xfrm>
            <a:off x="348917" y="914399"/>
            <a:ext cx="10214809" cy="91440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indent="360000" algn="just"/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Останнім часом на пакуванні різних товарів можна побачити досить креативні (дизайнерські) штрих-коди (див . рис.).</a:t>
            </a:r>
            <a:endParaRPr lang="uk-UA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7230978" y="2112003"/>
            <a:ext cx="4776537" cy="369331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indent="457200" algn="just"/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Першими такі штрих-коди запровадило в 2005 р. японське агентство «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Desing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Barcode</a:t>
            </a:r>
            <a:r>
              <a:rPr lang="uk-UA" baseline="30000" dirty="0" err="1" smtClean="0">
                <a:latin typeface="Times New Roman" pitchFamily="18" charset="0"/>
                <a:cs typeface="Times New Roman" pitchFamily="18" charset="0"/>
              </a:rPr>
              <a:t>тм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», застосувавши технологію їх виготовлення, яка не заважає сканувати необхідну інформацію. З метою підвищення привабливості товару, для посилення впізнаваності бренда нині ця практика знайшла застосування в багатьох країнах. У США, наприклад, лідером з розробки декоративних штрих-кодів, які можна налаштувати на будь-який унікальний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штрихкод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UPC, є фірма «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Vanity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Barcodes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»,  яка пропонує постійно зростаючу бібліотеку заготовок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3540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1">
            <a:extLst>
              <a:ext uri="{FF2B5EF4-FFF2-40B4-BE49-F238E27FC236}">
                <a16:creationId xmlns:a16="http://schemas.microsoft.com/office/drawing/2014/main" id="{C227144E-1103-4DC3-89B8-B71EDED2D5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4040" y="0"/>
            <a:ext cx="9729982" cy="642151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uk-UA" sz="3100" dirty="0" smtClean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Штрихове кодування товарів</a:t>
            </a:r>
            <a:endParaRPr lang="uk-UA" sz="3100" dirty="0">
              <a:solidFill>
                <a:schemeClr val="accent2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B077149B-4D93-4026-8673-55BA2D9E68A6}"/>
              </a:ext>
            </a:extLst>
          </p:cNvPr>
          <p:cNvSpPr/>
          <p:nvPr/>
        </p:nvSpPr>
        <p:spPr>
          <a:xfrm>
            <a:off x="276726" y="565485"/>
            <a:ext cx="8061157" cy="194911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effectLst>
            <a:glow rad="1397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57200" algn="just"/>
            <a:r>
              <a:rPr lang="uk-UA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GS1 </a:t>
            </a:r>
            <a:r>
              <a:rPr lang="uk-UA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DataBar</a:t>
            </a:r>
            <a:r>
              <a:rPr lang="uk-UA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— це нова символіка, що має великі можливості в маркуванні продукції та призначена в першу чергу для сканування на POS-терміналах. GS1 </a:t>
            </a:r>
            <a:r>
              <a:rPr lang="uk-UA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DataBar</a:t>
            </a:r>
            <a:r>
              <a:rPr lang="uk-UA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здатний кодувати номер GTIN (</a:t>
            </a:r>
            <a:r>
              <a:rPr lang="uk-UA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Global</a:t>
            </a:r>
            <a:r>
              <a:rPr lang="uk-UA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Trade</a:t>
            </a:r>
            <a:r>
              <a:rPr lang="uk-UA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Item</a:t>
            </a:r>
            <a:r>
              <a:rPr lang="uk-UA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Number</a:t>
            </a:r>
            <a:r>
              <a:rPr lang="uk-UA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— Глобальний номер предмету торгівлі) на споживчі товари невеликого розміру, на які важко нанести стандартне маркування (EAN-13), наприклад, </a:t>
            </a:r>
            <a:r>
              <a:rPr lang="uk-UA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екстемпоральні</a:t>
            </a:r>
            <a:r>
              <a:rPr lang="uk-UA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лікарські та косметичні засоби.</a:t>
            </a:r>
            <a:endParaRPr lang="x-none" sz="19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6" name="Рисунок 15" descr="Gs1-barcodes.png"/>
          <p:cNvPicPr/>
          <p:nvPr/>
        </p:nvPicPr>
        <p:blipFill>
          <a:blip r:embed="rId2"/>
          <a:stretch>
            <a:fillRect/>
          </a:stretch>
        </p:blipFill>
        <p:spPr>
          <a:xfrm>
            <a:off x="204538" y="2598820"/>
            <a:ext cx="6701588" cy="4259179"/>
          </a:xfrm>
          <a:prstGeom prst="rect">
            <a:avLst/>
          </a:prstGeom>
        </p:spPr>
      </p:pic>
      <p:sp>
        <p:nvSpPr>
          <p:cNvPr id="17" name="Горизонтальный свиток 16"/>
          <p:cNvSpPr/>
          <p:nvPr/>
        </p:nvSpPr>
        <p:spPr>
          <a:xfrm>
            <a:off x="8602577" y="1"/>
            <a:ext cx="3224463" cy="2995862"/>
          </a:xfrm>
          <a:prstGeom prst="horizontalScroll">
            <a:avLst>
              <a:gd name="adj" fmla="val 7169"/>
            </a:avLst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uk-UA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символі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штрихового коду 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GS1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DataBar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uk-UA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можна  закодувати  додаткову  інформацію,  таку  як  вага,  термін  придатності,  номер  партії  тощо.  На сьогодні у світі найбільш поширені коди, які містять  тільки  цифри.  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6990347" y="2887631"/>
            <a:ext cx="4824664" cy="378565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Існує 7 версій </a:t>
            </a:r>
            <a:r>
              <a:rPr lang="uk-UA" sz="1600" dirty="0" err="1" smtClean="0">
                <a:latin typeface="Times New Roman" pitchFamily="18" charset="0"/>
                <a:cs typeface="Times New Roman" pitchFamily="18" charset="0"/>
              </a:rPr>
              <a:t>штрихкодових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позначок родини GS1 </a:t>
            </a:r>
            <a:r>
              <a:rPr lang="uk-UA" sz="1600" dirty="0" err="1" smtClean="0">
                <a:latin typeface="Times New Roman" pitchFamily="18" charset="0"/>
                <a:cs typeface="Times New Roman" pitchFamily="18" charset="0"/>
              </a:rPr>
              <a:t>DataBar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. Чотири з них, GS1 </a:t>
            </a:r>
            <a:r>
              <a:rPr lang="uk-UA" sz="1600" dirty="0" err="1" smtClean="0">
                <a:latin typeface="Times New Roman" pitchFamily="18" charset="0"/>
                <a:cs typeface="Times New Roman" pitchFamily="18" charset="0"/>
              </a:rPr>
              <a:t>DataBar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600" dirty="0" err="1" smtClean="0">
                <a:latin typeface="Times New Roman" pitchFamily="18" charset="0"/>
                <a:cs typeface="Times New Roman" pitchFamily="18" charset="0"/>
              </a:rPr>
              <a:t>Omnidirectional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("</a:t>
            </a:r>
            <a:r>
              <a:rPr lang="uk-UA" sz="1600" dirty="0" err="1" smtClean="0">
                <a:latin typeface="Times New Roman" pitchFamily="18" charset="0"/>
                <a:cs typeface="Times New Roman" pitchFamily="18" charset="0"/>
              </a:rPr>
              <a:t>Всенапрямна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"), GS1 </a:t>
            </a:r>
            <a:r>
              <a:rPr lang="uk-UA" sz="1600" dirty="0" err="1" smtClean="0">
                <a:latin typeface="Times New Roman" pitchFamily="18" charset="0"/>
                <a:cs typeface="Times New Roman" pitchFamily="18" charset="0"/>
              </a:rPr>
              <a:t>DataBar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600" dirty="0" err="1" smtClean="0">
                <a:latin typeface="Times New Roman" pitchFamily="18" charset="0"/>
                <a:cs typeface="Times New Roman" pitchFamily="18" charset="0"/>
              </a:rPr>
              <a:t>Stacked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600" dirty="0" err="1" smtClean="0">
                <a:latin typeface="Times New Roman" pitchFamily="18" charset="0"/>
                <a:cs typeface="Times New Roman" pitchFamily="18" charset="0"/>
              </a:rPr>
              <a:t>Omnidirectional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("Багаторядкова </a:t>
            </a:r>
            <a:r>
              <a:rPr lang="uk-UA" sz="1600" dirty="0" err="1" smtClean="0">
                <a:latin typeface="Times New Roman" pitchFamily="18" charset="0"/>
                <a:cs typeface="Times New Roman" pitchFamily="18" charset="0"/>
              </a:rPr>
              <a:t>всенапрямна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"), GS1 </a:t>
            </a:r>
            <a:r>
              <a:rPr lang="uk-UA" sz="1600" dirty="0" err="1" smtClean="0">
                <a:latin typeface="Times New Roman" pitchFamily="18" charset="0"/>
                <a:cs typeface="Times New Roman" pitchFamily="18" charset="0"/>
              </a:rPr>
              <a:t>DataBar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600" dirty="0" err="1" smtClean="0">
                <a:latin typeface="Times New Roman" pitchFamily="18" charset="0"/>
                <a:cs typeface="Times New Roman" pitchFamily="18" charset="0"/>
              </a:rPr>
              <a:t>Expanded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("Розширена") та GS1 </a:t>
            </a:r>
            <a:r>
              <a:rPr lang="uk-UA" sz="1600" dirty="0" err="1" smtClean="0">
                <a:latin typeface="Times New Roman" pitchFamily="18" charset="0"/>
                <a:cs typeface="Times New Roman" pitchFamily="18" charset="0"/>
              </a:rPr>
              <a:t>DataBar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600" dirty="0" err="1" smtClean="0">
                <a:latin typeface="Times New Roman" pitchFamily="18" charset="0"/>
                <a:cs typeface="Times New Roman" pitchFamily="18" charset="0"/>
              </a:rPr>
              <a:t>Expanded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600" dirty="0" err="1" smtClean="0">
                <a:latin typeface="Times New Roman" pitchFamily="18" charset="0"/>
                <a:cs typeface="Times New Roman" pitchFamily="18" charset="0"/>
              </a:rPr>
              <a:t>Stacked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("Розширена багаторядкова") розроблені спеціально для роботи на касових вузлах (забезпечують сканування </a:t>
            </a:r>
            <a:r>
              <a:rPr lang="uk-UA" sz="1600" dirty="0" err="1" smtClean="0">
                <a:latin typeface="Times New Roman" pitchFamily="18" charset="0"/>
                <a:cs typeface="Times New Roman" pitchFamily="18" charset="0"/>
              </a:rPr>
              <a:t>штрихкодової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позначки за будь-якої її орієнтації відносно сканера щілинного типу). Інші три, GS1 </a:t>
            </a:r>
            <a:r>
              <a:rPr lang="uk-UA" sz="1600" dirty="0" err="1" smtClean="0">
                <a:latin typeface="Times New Roman" pitchFamily="18" charset="0"/>
                <a:cs typeface="Times New Roman" pitchFamily="18" charset="0"/>
              </a:rPr>
              <a:t>DataBar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600" dirty="0" err="1" smtClean="0">
                <a:latin typeface="Times New Roman" pitchFamily="18" charset="0"/>
                <a:cs typeface="Times New Roman" pitchFamily="18" charset="0"/>
              </a:rPr>
              <a:t>Truncated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("</a:t>
            </a:r>
            <a:r>
              <a:rPr lang="uk-UA" sz="1600" dirty="0" err="1" smtClean="0">
                <a:latin typeface="Times New Roman" pitchFamily="18" charset="0"/>
                <a:cs typeface="Times New Roman" pitchFamily="18" charset="0"/>
              </a:rPr>
              <a:t>Висотноскорочена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"), GS1 </a:t>
            </a:r>
            <a:r>
              <a:rPr lang="uk-UA" sz="1600" dirty="0" err="1" smtClean="0">
                <a:latin typeface="Times New Roman" pitchFamily="18" charset="0"/>
                <a:cs typeface="Times New Roman" pitchFamily="18" charset="0"/>
              </a:rPr>
              <a:t>DataBar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600" dirty="0" err="1" smtClean="0">
                <a:latin typeface="Times New Roman" pitchFamily="18" charset="0"/>
                <a:cs typeface="Times New Roman" pitchFamily="18" charset="0"/>
              </a:rPr>
              <a:t>Stacked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("Багаторядкова"), та GS1 </a:t>
            </a:r>
            <a:r>
              <a:rPr lang="uk-UA" sz="1600" dirty="0" err="1" smtClean="0">
                <a:latin typeface="Times New Roman" pitchFamily="18" charset="0"/>
                <a:cs typeface="Times New Roman" pitchFamily="18" charset="0"/>
              </a:rPr>
              <a:t>DataBar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600" dirty="0" err="1" smtClean="0">
                <a:latin typeface="Times New Roman" pitchFamily="18" charset="0"/>
                <a:cs typeface="Times New Roman" pitchFamily="18" charset="0"/>
              </a:rPr>
              <a:t>Limited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("Обмежена"), не працюватимуть на роздрібних вузлах. Вони розроблені для маркування найменших за розміром товарів.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085453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1">
            <a:extLst>
              <a:ext uri="{FF2B5EF4-FFF2-40B4-BE49-F238E27FC236}">
                <a16:creationId xmlns:a16="http://schemas.microsoft.com/office/drawing/2014/main" id="{C227144E-1103-4DC3-89B8-B71EDED2D5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8103" y="201460"/>
            <a:ext cx="9729982" cy="642151"/>
          </a:xfrm>
        </p:spPr>
        <p:txBody>
          <a:bodyPr vert="horz" lIns="91440" tIns="45720" rIns="91440" bIns="45720" rtlCol="0" anchor="t">
            <a:normAutofit fontScale="90000"/>
          </a:bodyPr>
          <a:lstStyle/>
          <a:p>
            <a:r>
              <a:rPr lang="uk-UA" sz="3100" dirty="0" smtClean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Використання штрихового коду разом з ЕОМ забезпечує оптимізацію таких процесів:</a:t>
            </a:r>
            <a:endParaRPr lang="uk-UA" sz="3100" dirty="0">
              <a:solidFill>
                <a:schemeClr val="accent2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8" name="Прямокутник 4">
            <a:extLst>
              <a:ext uri="{FF2B5EF4-FFF2-40B4-BE49-F238E27FC236}">
                <a16:creationId xmlns:a16="http://schemas.microsoft.com/office/drawing/2014/main" id="{24BF3DA0-4B58-4291-BCBC-A56686FCF4C4}"/>
              </a:ext>
            </a:extLst>
          </p:cNvPr>
          <p:cNvSpPr/>
          <p:nvPr/>
        </p:nvSpPr>
        <p:spPr>
          <a:xfrm>
            <a:off x="320840" y="1251285"/>
            <a:ext cx="9857876" cy="528186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glow rad="635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indent="457200" algn="just"/>
            <a:r>
              <a:rPr lang="uk-UA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uk-UA" sz="22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виробникам</a:t>
            </a:r>
            <a:r>
              <a:rPr lang="uk-UA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облік кількості виробленої продукції, її сортування і розміщення в складах за видами, найменуваннями, сортами; облік товарних запасів; формування товарних партій при виконанні замовлень; </a:t>
            </a:r>
          </a:p>
          <a:p>
            <a:pPr indent="457200" algn="just"/>
            <a:r>
              <a:rPr lang="uk-UA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uk-UA" sz="22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оптовим посередникам </a:t>
            </a:r>
            <a:r>
              <a:rPr lang="uk-UA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приймання товарів за кількістю й асортиментом; облік і контроль товарних запасів на складах; відвантаження в роздрібну торговельну мережу; </a:t>
            </a:r>
          </a:p>
          <a:p>
            <a:pPr indent="457200" algn="just"/>
            <a:r>
              <a:rPr lang="uk-UA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uk-UA" sz="22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транспортним організаціям </a:t>
            </a:r>
            <a:r>
              <a:rPr lang="uk-UA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швидке і безпомилкове приймання та відвантаження товарів; </a:t>
            </a:r>
          </a:p>
          <a:p>
            <a:pPr indent="457200" algn="just"/>
            <a:r>
              <a:rPr lang="uk-UA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uk-UA" sz="22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роздрібній торгівлі </a:t>
            </a:r>
            <a:r>
              <a:rPr lang="uk-UA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приймання товарів за кількістю й асортиментом; оптимальне розміщення товарів у складі; облік і контроль товарних запасів у магазинах; контроль за збереженням товарів; забезпечення ритмічного поповнення запасів товарів у міру їх реалізації. </a:t>
            </a:r>
          </a:p>
          <a:p>
            <a:pPr indent="457200" algn="just"/>
            <a:r>
              <a:rPr lang="uk-UA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Штриховий код наноситься на транспортну або споживчу тару (упаковку) друкарським способом або за допомогою етикеток і ярликів, що наклеюються на упаковку чи тару. </a:t>
            </a:r>
          </a:p>
        </p:txBody>
      </p:sp>
    </p:spTree>
    <p:extLst>
      <p:ext uri="{BB962C8B-B14F-4D97-AF65-F5344CB8AC3E}">
        <p14:creationId xmlns:p14="http://schemas.microsoft.com/office/powerpoint/2010/main" val="3818201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227144E-1103-4DC3-89B8-B71EDED2D5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948" y="201460"/>
            <a:ext cx="9432758" cy="642151"/>
          </a:xfrm>
        </p:spPr>
        <p:txBody>
          <a:bodyPr>
            <a:normAutofit/>
          </a:bodyPr>
          <a:lstStyle/>
          <a:p>
            <a:r>
              <a:rPr lang="uk-UA" sz="28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1.Сутність та призначення кодування товарів </a:t>
            </a:r>
          </a:p>
        </p:txBody>
      </p:sp>
      <p:sp>
        <p:nvSpPr>
          <p:cNvPr id="4" name="Прямокутник 3">
            <a:extLst>
              <a:ext uri="{FF2B5EF4-FFF2-40B4-BE49-F238E27FC236}">
                <a16:creationId xmlns:a16="http://schemas.microsoft.com/office/drawing/2014/main" id="{472B4F0F-1107-46C2-8A45-DF2C2EAC5734}"/>
              </a:ext>
            </a:extLst>
          </p:cNvPr>
          <p:cNvSpPr/>
          <p:nvPr/>
        </p:nvSpPr>
        <p:spPr>
          <a:xfrm>
            <a:off x="287241" y="843028"/>
            <a:ext cx="1625780" cy="54153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Поняття </a:t>
            </a:r>
            <a:endParaRPr lang="uk-UA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Прямокутник 4">
            <a:extLst>
              <a:ext uri="{FF2B5EF4-FFF2-40B4-BE49-F238E27FC236}">
                <a16:creationId xmlns:a16="http://schemas.microsoft.com/office/drawing/2014/main" id="{24BF3DA0-4B58-4291-BCBC-A56686FCF4C4}"/>
              </a:ext>
            </a:extLst>
          </p:cNvPr>
          <p:cNvSpPr/>
          <p:nvPr/>
        </p:nvSpPr>
        <p:spPr>
          <a:xfrm>
            <a:off x="601578" y="4235117"/>
            <a:ext cx="10178717" cy="2105525"/>
          </a:xfrm>
          <a:prstGeom prst="rect">
            <a:avLst/>
          </a:prstGeom>
          <a:effectLst>
            <a:glow rad="1397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uk-UA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Присвоєння кодів об’єктам кодування повинно відбуватися на основі певних правил і методів. </a:t>
            </a:r>
          </a:p>
          <a:p>
            <a:pPr algn="just"/>
            <a:r>
              <a:rPr lang="uk-UA" sz="20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Правила кодування: </a:t>
            </a:r>
          </a:p>
          <a:p>
            <a:pPr algn="just"/>
            <a:r>
              <a:rPr lang="uk-UA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код повинен мати певну структуру; </a:t>
            </a:r>
          </a:p>
          <a:p>
            <a:pPr algn="just"/>
            <a:r>
              <a:rPr lang="uk-UA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код може бути зображений за допомогою спеціально обумовлених знаків; </a:t>
            </a:r>
          </a:p>
          <a:p>
            <a:pPr algn="just"/>
            <a:r>
              <a:rPr lang="uk-UA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код повинен допомагати впорядкуванню об’єктів. </a:t>
            </a:r>
          </a:p>
        </p:txBody>
      </p:sp>
      <p:sp>
        <p:nvSpPr>
          <p:cNvPr id="19" name="Стрелка углом 18"/>
          <p:cNvSpPr/>
          <p:nvPr/>
        </p:nvSpPr>
        <p:spPr>
          <a:xfrm rot="5400000">
            <a:off x="1870909" y="992607"/>
            <a:ext cx="583534" cy="463215"/>
          </a:xfrm>
          <a:prstGeom prst="bentArrow">
            <a:avLst>
              <a:gd name="adj1" fmla="val 25000"/>
              <a:gd name="adj2" fmla="val 27941"/>
              <a:gd name="adj3" fmla="val 25000"/>
              <a:gd name="adj4" fmla="val 4375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" name="Прямокутник 4">
            <a:extLst>
              <a:ext uri="{FF2B5EF4-FFF2-40B4-BE49-F238E27FC236}">
                <a16:creationId xmlns:a16="http://schemas.microsoft.com/office/drawing/2014/main" id="{24BF3DA0-4B58-4291-BCBC-A56686FCF4C4}"/>
              </a:ext>
            </a:extLst>
          </p:cNvPr>
          <p:cNvSpPr/>
          <p:nvPr/>
        </p:nvSpPr>
        <p:spPr>
          <a:xfrm>
            <a:off x="397041" y="1552074"/>
            <a:ext cx="9492917" cy="2273968"/>
          </a:xfrm>
          <a:prstGeom prst="rect">
            <a:avLst/>
          </a:prstGeom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uk-UA" sz="20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Кодування – </a:t>
            </a:r>
            <a:r>
              <a:rPr lang="uk-UA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 утворення і присвоєння коду класифікаційному групуванню і/або об’єктові класифікації. </a:t>
            </a:r>
          </a:p>
          <a:p>
            <a:pPr algn="just"/>
            <a:r>
              <a:rPr lang="uk-UA" sz="20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Код</a:t>
            </a:r>
            <a:r>
              <a:rPr lang="uk-UA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це знак або сукупність знаків, які використовуються для позначення класифікаційного угруповання і/або об’єкта класифікації. </a:t>
            </a:r>
          </a:p>
          <a:p>
            <a:pPr algn="just"/>
            <a:r>
              <a:rPr lang="uk-UA" sz="20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Мета кодування </a:t>
            </a:r>
            <a:r>
              <a:rPr lang="uk-UA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систематизація об’єктів шляхом їхньої ідентифікації і присвоєння умовного позначення (коду), завдяки якому можна знайти і розпізнати будь-який об’єкт серед багатьох інших. </a:t>
            </a:r>
            <a:endParaRPr lang="uk-UA" sz="2000" u="sng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8201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1">
            <a:extLst>
              <a:ext uri="{FF2B5EF4-FFF2-40B4-BE49-F238E27FC236}">
                <a16:creationId xmlns:a16="http://schemas.microsoft.com/office/drawing/2014/main" id="{C227144E-1103-4DC3-89B8-B71EDED2D5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8103" y="201460"/>
            <a:ext cx="9729982" cy="642151"/>
          </a:xfrm>
        </p:spPr>
        <p:txBody>
          <a:bodyPr vert="horz" lIns="91440" tIns="45720" rIns="91440" bIns="45720" rtlCol="0" anchor="t">
            <a:normAutofit fontScale="90000"/>
          </a:bodyPr>
          <a:lstStyle/>
          <a:p>
            <a:r>
              <a:rPr lang="uk-UA" sz="3100" dirty="0" smtClean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Існують певні </a:t>
            </a:r>
            <a:r>
              <a:rPr lang="uk-UA" sz="3100" u="sng" dirty="0" smtClean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правила розміщення штрихових кодів</a:t>
            </a:r>
            <a:r>
              <a:rPr lang="uk-UA" sz="3100" dirty="0" smtClean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 на упаковках товарів:</a:t>
            </a:r>
            <a:endParaRPr lang="uk-UA" sz="3100" dirty="0">
              <a:solidFill>
                <a:schemeClr val="accent2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8" name="Прямокутник 4">
            <a:extLst>
              <a:ext uri="{FF2B5EF4-FFF2-40B4-BE49-F238E27FC236}">
                <a16:creationId xmlns:a16="http://schemas.microsoft.com/office/drawing/2014/main" id="{24BF3DA0-4B58-4291-BCBC-A56686FCF4C4}"/>
              </a:ext>
            </a:extLst>
          </p:cNvPr>
          <p:cNvSpPr/>
          <p:nvPr/>
        </p:nvSpPr>
        <p:spPr>
          <a:xfrm>
            <a:off x="320840" y="1251285"/>
            <a:ext cx="9857876" cy="528186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effectLst>
            <a:glow rad="635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indent="457200" algn="just"/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кожен товар має тільки один код EAN, який повинен знаходитися на зворотній стороні упаковки (лицьовою стороною вважається та сторона, де розміщено назву товару) в правому нижньому куті. Якщо цього зробити не можна, то штриховий код може розміщатися на лицьовій стороні; </a:t>
            </a:r>
          </a:p>
          <a:p>
            <a:pPr indent="457200" algn="just"/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код повинен розміщатися тільки вертикально; </a:t>
            </a:r>
          </a:p>
          <a:p>
            <a:pPr indent="457200" algn="just"/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код повинен мати темний колір; </a:t>
            </a:r>
          </a:p>
          <a:p>
            <a:pPr indent="457200" algn="just"/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розміщатися код повинен тільки на світлому фоні; </a:t>
            </a:r>
          </a:p>
          <a:p>
            <a:pPr indent="457200" algn="just"/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штриховий код не повинен розміщатися там, де вже є інші елементи маркування; </a:t>
            </a:r>
          </a:p>
          <a:p>
            <a:pPr indent="457200" algn="just"/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штриховий код має певні розміри (мінімально допустимі – 21 х 30 мм, максимально допустимі – 52,5 х 74,6 мм). </a:t>
            </a:r>
          </a:p>
          <a:p>
            <a:pPr indent="457200" algn="just"/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Використання штрихового коду не збільшує витрати часу на виробництво товару і не підвищує його вартість.</a:t>
            </a:r>
          </a:p>
        </p:txBody>
      </p:sp>
    </p:spTree>
    <p:extLst>
      <p:ext uri="{BB962C8B-B14F-4D97-AF65-F5344CB8AC3E}">
        <p14:creationId xmlns:p14="http://schemas.microsoft.com/office/powerpoint/2010/main" val="3818201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227144E-1103-4DC3-89B8-B71EDED2D5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9366" y="249587"/>
            <a:ext cx="8596668" cy="642151"/>
          </a:xfrm>
        </p:spPr>
        <p:txBody>
          <a:bodyPr vert="horz" lIns="91440" tIns="45720" rIns="91440" bIns="45720" rtlCol="0" anchor="t">
            <a:normAutofit fontScale="97500"/>
          </a:bodyPr>
          <a:lstStyle/>
          <a:p>
            <a:r>
              <a:rPr lang="uk-UA" sz="3100" dirty="0" smtClean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Міжнародна асоціація </a:t>
            </a:r>
            <a:r>
              <a:rPr lang="en-US" sz="3100" dirty="0" smtClean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GS1</a:t>
            </a:r>
            <a:endParaRPr lang="uk-UA" sz="3100" dirty="0">
              <a:solidFill>
                <a:schemeClr val="accent2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10" name="Стрелка вправо с вырезом 9"/>
          <p:cNvSpPr/>
          <p:nvPr/>
        </p:nvSpPr>
        <p:spPr>
          <a:xfrm>
            <a:off x="553452" y="1082841"/>
            <a:ext cx="2298032" cy="1347538"/>
          </a:xfrm>
          <a:prstGeom prst="notchedRight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Міжнародна асоціація </a:t>
            </a: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GS1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Горизонтальный свиток 15"/>
          <p:cNvSpPr/>
          <p:nvPr/>
        </p:nvSpPr>
        <p:spPr>
          <a:xfrm>
            <a:off x="2875547" y="601578"/>
            <a:ext cx="7724273" cy="2490538"/>
          </a:xfrm>
          <a:prstGeom prst="horizontalScroll">
            <a:avLst>
              <a:gd name="adj" fmla="val 11401"/>
            </a:avLst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uk-UA" sz="1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міжнародна неприбуткова асоціація, членами якої є національні або багатонаціональні неурядові неприбуткові організації, що має на меті створення всесвітньої багатогалузевої системи ідентифікації та розповсюдження інформації щодо товарів і послуг, яка базується на міжнародно визнаних стандартах, створених на основі ділових інтересів.</a:t>
            </a:r>
            <a:endParaRPr lang="uk-UA" sz="19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Рисунок 8" descr="1200px-Logo_GS1.sv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2822" y="3368843"/>
            <a:ext cx="3826042" cy="3197934"/>
          </a:xfrm>
          <a:prstGeom prst="rect">
            <a:avLst/>
          </a:prstGeom>
        </p:spPr>
      </p:pic>
      <p:sp>
        <p:nvSpPr>
          <p:cNvPr id="11" name="Прямоугольник 10"/>
          <p:cNvSpPr/>
          <p:nvPr/>
        </p:nvSpPr>
        <p:spPr>
          <a:xfrm>
            <a:off x="4836695" y="3206096"/>
            <a:ext cx="5943600" cy="3308598"/>
          </a:xfrm>
          <a:prstGeom prst="rect">
            <a:avLst/>
          </a:prstGeom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uk-UA" sz="1900" dirty="0" smtClean="0">
                <a:latin typeface="Times New Roman" pitchFamily="18" charset="0"/>
                <a:cs typeface="Times New Roman" pitchFamily="18" charset="0"/>
              </a:rPr>
              <a:t>Країни-члени Міжнародної асоціації 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GS1 </a:t>
            </a:r>
            <a:r>
              <a:rPr lang="uk-UA" sz="1900" dirty="0" smtClean="0">
                <a:latin typeface="Times New Roman" pitchFamily="18" charset="0"/>
                <a:cs typeface="Times New Roman" pitchFamily="18" charset="0"/>
              </a:rPr>
              <a:t>забезпечують застосування на національному рівні своїх систем товарної нумерації 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в межах правил, розроблених 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EAN. </a:t>
            </a:r>
            <a:r>
              <a:rPr lang="uk-UA" sz="1900" dirty="0" smtClean="0">
                <a:latin typeface="Times New Roman" pitchFamily="18" charset="0"/>
                <a:cs typeface="Times New Roman" pitchFamily="18" charset="0"/>
              </a:rPr>
              <a:t>Завдяки цьому товари, марковані штриховим 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кодом 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EAN 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uk-UA" sz="1900" dirty="0" smtClean="0">
                <a:latin typeface="Times New Roman" pitchFamily="18" charset="0"/>
                <a:cs typeface="Times New Roman" pitchFamily="18" charset="0"/>
              </a:rPr>
              <a:t>одній країні, можуть бути однозначно ідентифіковані та скановані на відповідному устаткуванні в усіх країнах світу. 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Система 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EAN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900" dirty="0" smtClean="0">
                <a:latin typeface="Times New Roman" pitchFamily="18" charset="0"/>
                <a:cs typeface="Times New Roman" pitchFamily="18" charset="0"/>
              </a:rPr>
              <a:t>універсальною і може бути застосована практично до будь-якого виду товару й у будь-якому відрізку ланцюга «виробник – оптове підприємство – підприємство роздрібної торгівлі».</a:t>
            </a:r>
          </a:p>
        </p:txBody>
      </p:sp>
    </p:spTree>
    <p:extLst>
      <p:ext uri="{BB962C8B-B14F-4D97-AF65-F5344CB8AC3E}">
        <p14:creationId xmlns:p14="http://schemas.microsoft.com/office/powerpoint/2010/main" val="2343540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227144E-1103-4DC3-89B8-B71EDED2D5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2166" y="225524"/>
            <a:ext cx="10030771" cy="460277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uk-UA" sz="2400" dirty="0" smtClean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Асоціації Товарної Нумерації України «ДжіЕс1 Україна»</a:t>
            </a:r>
            <a:endParaRPr lang="uk-UA" sz="2400" dirty="0">
              <a:solidFill>
                <a:schemeClr val="accent2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92767" y="831866"/>
            <a:ext cx="10138612" cy="193899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indent="457200" algn="just"/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Рішення щодо створення стандартів та впровадження в практику штрихового товарного кодування в Україні прийнято постановами Кабінету міністрів України № 180 від 11 березня 1993 року та № 326 від 4 травня 1993 року. 30 жовтня 1994 року Європейська Асоціація прийняла Україну в її члени, присвоївши їй товарну нумерацію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«ЕА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N – 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Україна», а в грудні 1994 року Кабінет міністрів України прийняв постанову «Про Асоціацію товарної нумерації України «ЄАН – Україна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».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3597442" y="2875547"/>
            <a:ext cx="7916779" cy="255454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indent="457200" algn="just"/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Отже, офіційним представником в Україні міжнародної асоціації GS1 є </a:t>
            </a:r>
            <a:r>
              <a:rPr lang="uk-UA" sz="2000" b="1" i="1" dirty="0" smtClean="0">
                <a:latin typeface="Times New Roman" pitchFamily="18" charset="0"/>
                <a:cs typeface="Times New Roman" pitchFamily="18" charset="0"/>
              </a:rPr>
              <a:t>Асоціація «ДжіЕс1 Україна»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(до 20.12.2006 р. – Асоціація Товарної Нумерації України «ЄАН-УКРАЇНА») – це неурядова некомерційна неприбуткова самоврядна національна організація відкритого типу, що є членом міжнародної асоціації GS1 та обліковується в реєстрі останньої під назвою «GS1 </a:t>
            </a:r>
            <a:r>
              <a:rPr lang="uk-UA" sz="2000" dirty="0" err="1" smtClean="0">
                <a:latin typeface="Times New Roman" pitchFamily="18" charset="0"/>
                <a:cs typeface="Times New Roman" pitchFamily="18" charset="0"/>
              </a:rPr>
              <a:t>Ukraine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». </a:t>
            </a:r>
          </a:p>
          <a:p>
            <a:pPr indent="457200" algn="just"/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Асоціація «ДжіЕс1 Україна» є єдиним офіційним представником в Україні організації GS1.</a:t>
            </a:r>
            <a:endParaRPr lang="en-US" sz="19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729914" y="5611778"/>
            <a:ext cx="10134602" cy="1015663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Діяльність Асоціації «ДжіЕс1 Україна» спрямована на впровадження в Україні всесвітньої багатогалузевої системи ідентифікації, штрихового кодування та електронних комунікацій, що базується на всесвітніх стандартах GS1.</a:t>
            </a:r>
            <a:endParaRPr lang="en-US" sz="19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Рисунок 8" descr="gs1ua_small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082329"/>
            <a:ext cx="3460264" cy="18867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354011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кутник 4">
            <a:extLst>
              <a:ext uri="{FF2B5EF4-FFF2-40B4-BE49-F238E27FC236}">
                <a16:creationId xmlns:a16="http://schemas.microsoft.com/office/drawing/2014/main" id="{24BF3DA0-4B58-4291-BCBC-A56686FCF4C4}"/>
              </a:ext>
            </a:extLst>
          </p:cNvPr>
          <p:cNvSpPr/>
          <p:nvPr/>
        </p:nvSpPr>
        <p:spPr>
          <a:xfrm>
            <a:off x="228601" y="397041"/>
            <a:ext cx="9204157" cy="123925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indent="360000" algn="just"/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Суб’єкт господарювання, який бажає долучитись до всесвітньої системи GS1 і отримати унікальні ідентифікаційні номери штрихових кодів GS1 для своїх товарів та (або) номери GLN для електронного обміну даними із торговими партнерами, має стати членом Асоціації «ДжіЕс1 Україна».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66" name="Rectangle 18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7128" name="Rectangle 2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8153" name="Rectangle 25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3" name="Прямоугольник 32"/>
          <p:cNvSpPr/>
          <p:nvPr/>
        </p:nvSpPr>
        <p:spPr>
          <a:xfrm>
            <a:off x="292767" y="2010960"/>
            <a:ext cx="10836444" cy="483209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Для цього підприємству необхідно: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uk-UA" u="sng" dirty="0" smtClean="0">
                <a:latin typeface="Times New Roman" pitchFamily="18" charset="0"/>
                <a:cs typeface="Times New Roman" pitchFamily="18" charset="0"/>
              </a:rPr>
              <a:t>Укласти з асоціацією «ДжіЕс1 Україна» Договір за типовою формою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uk-UA" u="sng" dirty="0" smtClean="0">
                <a:latin typeface="Times New Roman" pitchFamily="18" charset="0"/>
                <a:cs typeface="Times New Roman" pitchFamily="18" charset="0"/>
              </a:rPr>
              <a:t>Подати Реєстраційну картку учасника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, де подаються основні дані про підприємство, які необхідні для визначення майбутніх потреб підприємства в ідентифікаційних номерах GS1.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uk-UA" u="sng" dirty="0" smtClean="0">
                <a:latin typeface="Times New Roman" pitchFamily="18" charset="0"/>
                <a:cs typeface="Times New Roman" pitchFamily="18" charset="0"/>
              </a:rPr>
              <a:t>Укласти типові додаткові угоди до договору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- про сплату членських внесків асоційованим членом Асоціації;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Tx/>
              <a:buChar char="-"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про порядок обміну інформацією, пов’язаною із реалізацією асоційованим членом Асоціації права на участь у Системі GS1, з використанням Системи інтерактивної взаємодії з Асоціацією "ДжіЕс1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Україна“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>
              <a:buFontTx/>
              <a:buChar char="-"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про сплату членських внесків зменшеного розміру асоційованим членом Асоціації, що має певний обсяг річного доходу.</a:t>
            </a:r>
          </a:p>
          <a:p>
            <a:pPr algn="just"/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uk-UA" u="sng" dirty="0" smtClean="0">
                <a:latin typeface="Times New Roman" pitchFamily="18" charset="0"/>
                <a:cs typeface="Times New Roman" pitchFamily="18" charset="0"/>
              </a:rPr>
              <a:t>Сплатити членські внески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, передбачені додатковою угодою, а саме: </a:t>
            </a:r>
          </a:p>
          <a:p>
            <a:pPr algn="just"/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- вступний; </a:t>
            </a:r>
          </a:p>
          <a:p>
            <a:pPr algn="just">
              <a:buFontTx/>
              <a:buChar char="-"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річний (щорічний – фіксованого розміру, та періодичний – при присвоєнні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Номера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GS1,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перереєстрації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членства 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Асоціації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Номера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GS1).</a:t>
            </a:r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uk-UA" u="sng" dirty="0" smtClean="0">
                <a:latin typeface="Times New Roman" pitchFamily="18" charset="0"/>
                <a:cs typeface="Times New Roman" pitchFamily="18" charset="0"/>
              </a:rPr>
              <a:t>Подати заявку на присвоєння номера.</a:t>
            </a:r>
            <a:endParaRPr lang="ru-RU" u="sng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Всі документи заповнюються українською мовою. Номер договору та дату його підписання зазначають спеціалісти Асоціації.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Стрелка вниз 33"/>
          <p:cNvSpPr/>
          <p:nvPr/>
        </p:nvSpPr>
        <p:spPr>
          <a:xfrm>
            <a:off x="3705726" y="1684421"/>
            <a:ext cx="1130969" cy="28875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3540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кутник 6">
            <a:extLst>
              <a:ext uri="{FF2B5EF4-FFF2-40B4-BE49-F238E27FC236}">
                <a16:creationId xmlns:a16="http://schemas.microsoft.com/office/drawing/2014/main" id="{5597D9ED-3839-4475-A0A3-D181B75C94B6}"/>
              </a:ext>
            </a:extLst>
          </p:cNvPr>
          <p:cNvSpPr/>
          <p:nvPr/>
        </p:nvSpPr>
        <p:spPr>
          <a:xfrm>
            <a:off x="259166" y="261441"/>
            <a:ext cx="10800131" cy="1036017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uk-UA" sz="2000" i="1" dirty="0" smtClean="0">
                <a:latin typeface="Times New Roman" pitchFamily="18" charset="0"/>
                <a:cs typeface="Times New Roman" pitchFamily="18" charset="0"/>
              </a:rPr>
              <a:t>Таблиця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2000" i="1" dirty="0" smtClean="0">
                <a:latin typeface="Times New Roman" pitchFamily="18" charset="0"/>
                <a:cs typeface="Times New Roman" pitchFamily="18" charset="0"/>
              </a:rPr>
              <a:t>Пакет документів для вступу в "ДжіЕс1 Україна" юридичних осіб, яким потрібні </a:t>
            </a:r>
          </a:p>
          <a:p>
            <a:pPr algn="ctr"/>
            <a:r>
              <a:rPr lang="uk-UA" sz="2000" i="1" dirty="0" smtClean="0">
                <a:latin typeface="Times New Roman" pitchFamily="18" charset="0"/>
                <a:cs typeface="Times New Roman" pitchFamily="18" charset="0"/>
              </a:rPr>
              <a:t>Номери GS1 для штрихового кодування продукції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7" name="Таблица 16"/>
          <p:cNvGraphicFramePr>
            <a:graphicFrameLocks noGrp="1"/>
          </p:cNvGraphicFramePr>
          <p:nvPr/>
        </p:nvGraphicFramePr>
        <p:xfrm>
          <a:off x="419479" y="1313568"/>
          <a:ext cx="10713308" cy="4961812"/>
        </p:xfrm>
        <a:graphic>
          <a:graphicData uri="http://schemas.openxmlformats.org/drawingml/2006/table">
            <a:tbl>
              <a:tblPr/>
              <a:tblGrid>
                <a:gridCol w="89710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423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5816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u="none" strike="noStrike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  <a:hlinkClick r:id="rId2"/>
                        </a:rPr>
                        <a:t>Договір</a:t>
                      </a:r>
                      <a:endParaRPr lang="ru-RU" sz="18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 екз.</a:t>
                      </a:r>
                      <a:endParaRPr lang="ru-RU" sz="180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816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u="none" strike="noStrike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  <a:hlinkClick r:id="rId3"/>
                        </a:rPr>
                        <a:t>Додаткова угода (форма 1)</a:t>
                      </a:r>
                      <a:endParaRPr lang="ru-RU" sz="180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 екз.</a:t>
                      </a:r>
                      <a:endParaRPr lang="ru-RU" sz="180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816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u="none" strike="noStrike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  <a:hlinkClick r:id="rId4"/>
                        </a:rPr>
                        <a:t>Додаткова угода (форма 9)</a:t>
                      </a:r>
                      <a:endParaRPr lang="ru-RU" sz="180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 екз.</a:t>
                      </a:r>
                      <a:endParaRPr lang="ru-RU" sz="180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816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Додаткова угода (форма 4-МП)*</a:t>
                      </a:r>
                      <a:endParaRPr lang="ru-RU" sz="180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 екз.</a:t>
                      </a:r>
                      <a:endParaRPr lang="ru-RU" sz="180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7448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i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Якщо підприємство працює більше року – завірена копія звіту про фінансові результати (форма 2)*</a:t>
                      </a:r>
                      <a:endParaRPr lang="ru-RU" sz="180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i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Якщо підприємство працює менше року – письмова заява*</a:t>
                      </a:r>
                      <a:endParaRPr lang="ru-RU" sz="180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 екз.</a:t>
                      </a:r>
                      <a:endParaRPr lang="ru-RU" sz="180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816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u="none" strike="noStrike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  <a:hlinkClick r:id="rId5"/>
                        </a:rPr>
                        <a:t>Реєстраційна картка</a:t>
                      </a:r>
                      <a:endParaRPr lang="ru-RU" sz="180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 екз.</a:t>
                      </a:r>
                      <a:endParaRPr lang="ru-RU" sz="180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1632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i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Завірена печаткою учасника копія Виписки з ЄДР або Витягу з ЄДР (за умови, що Витяг містить дані про реєстрацію, керівництво та стан юр. особи).</a:t>
                      </a:r>
                      <a:endParaRPr lang="ru-RU" sz="180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 екз.</a:t>
                      </a:r>
                      <a:endParaRPr lang="ru-RU" sz="180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0713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Заявки на присвоєння (залежно від того, який Номер GS1 потрібно отримати):</a:t>
                      </a:r>
                      <a:endParaRPr lang="ru-RU" sz="18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uk-UA" sz="1800" u="none" strike="noStrike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hlinkClick r:id="rId6"/>
                        </a:rPr>
                        <a:t>Глобального номера товарної позиції (GTIN)</a:t>
                      </a:r>
                      <a:endParaRPr lang="ru-RU" sz="1800" dirty="0">
                        <a:solidFill>
                          <a:schemeClr val="tx1"/>
                        </a:solidFill>
                        <a:latin typeface="Calibri"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uk-UA" sz="1800" u="none" strike="noStrike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hlinkClick r:id="rId7"/>
                        </a:rPr>
                        <a:t>Глобального номера розташування (GLN)</a:t>
                      </a:r>
                      <a:endParaRPr lang="ru-RU" sz="1800" dirty="0">
                        <a:solidFill>
                          <a:schemeClr val="tx1"/>
                        </a:solidFill>
                        <a:latin typeface="Calibri"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uk-UA" sz="1800" u="none" strike="noStrike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hlinkClick r:id="rId8"/>
                        </a:rPr>
                        <a:t>Ідентифікаційного номера GS1 обмеженої циркуляції для використання в межах України</a:t>
                      </a:r>
                      <a:endParaRPr lang="ru-RU" sz="1800" dirty="0">
                        <a:solidFill>
                          <a:schemeClr val="tx1"/>
                        </a:solidFill>
                        <a:latin typeface="Calibri"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uk-UA" sz="1800" u="none" strike="noStrike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hlinkClick r:id="rId9"/>
                        </a:rPr>
                        <a:t>Ідентифікаційного номера GS1 документу, що забезпечує надання торгової знижки</a:t>
                      </a:r>
                      <a:endParaRPr lang="ru-RU" sz="1800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за </a:t>
                      </a:r>
                      <a:r>
                        <a:rPr lang="ru-RU" sz="180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кількістю</a:t>
                      </a:r>
                      <a:r>
                        <a:rPr lang="ru-RU" sz="18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dirty="0" err="1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відповідних</a:t>
                      </a: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номерів</a:t>
                      </a:r>
                      <a:r>
                        <a:rPr lang="ru-RU" sz="18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GS1</a:t>
                      </a:r>
                      <a:endParaRPr lang="ru-RU" sz="18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18" name="Прямоугольник 17"/>
          <p:cNvSpPr/>
          <p:nvPr/>
        </p:nvSpPr>
        <p:spPr>
          <a:xfrm>
            <a:off x="376989" y="6211669"/>
            <a:ext cx="1011454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mtClean="0">
                <a:latin typeface="Times New Roman" pitchFamily="18" charset="0"/>
                <a:cs typeface="Times New Roman" pitchFamily="18" charset="0"/>
              </a:rPr>
              <a:t>* для юридичних осіб з річним доходом менше 500 тис. Євро</a:t>
            </a:r>
            <a:endParaRPr lang="uk-UA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044019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227144E-1103-4DC3-89B8-B71EDED2D5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" y="794083"/>
            <a:ext cx="8975557" cy="2935705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indent="457200" algn="just"/>
            <a:r>
              <a:rPr lang="uk-UA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Суб’єкт господарювання, укладаючи з Асоціацією Договір, набуває статусу асоційованого члена Асоціації з моменту, коли такий Договір набирає чинності. Термін асоційованого членства в Асоціації визначається Договором. </a:t>
            </a:r>
            <a:br>
              <a:rPr lang="uk-UA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Член Асоціації бере участь в Системі 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GS1 </a:t>
            </a:r>
            <a:r>
              <a:rPr lang="uk-UA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і користується тими ж правами, що і Учасник, після подання до Асоціації заповненої реєстраційної картки та за умови своєчасної сплати річного членського внеску. Несвоєчасна сплата членських внесків є підставою для припинення дії Договору та, відповідно, позбавлення Учасника статусу асоційованого члена Асоціації у порядку, передбаченому Договором.</a:t>
            </a:r>
          </a:p>
        </p:txBody>
      </p:sp>
      <p:sp>
        <p:nvSpPr>
          <p:cNvPr id="8" name="Заголовок 1">
            <a:extLst>
              <a:ext uri="{FF2B5EF4-FFF2-40B4-BE49-F238E27FC236}">
                <a16:creationId xmlns:a16="http://schemas.microsoft.com/office/drawing/2014/main" id="{C227144E-1103-4DC3-89B8-B71EDED2D586}"/>
              </a:ext>
            </a:extLst>
          </p:cNvPr>
          <p:cNvSpPr txBox="1">
            <a:spLocks/>
          </p:cNvSpPr>
          <p:nvPr/>
        </p:nvSpPr>
        <p:spPr>
          <a:xfrm>
            <a:off x="641240" y="153336"/>
            <a:ext cx="5013602" cy="568560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85000" lnSpcReduction="10000"/>
          </a:bodyPr>
          <a:lstStyle/>
          <a:p>
            <a:pPr lvl="0">
              <a:spcBef>
                <a:spcPct val="0"/>
              </a:spcBef>
              <a:defRPr/>
            </a:pPr>
            <a:r>
              <a:rPr lang="uk-UA" sz="3200" b="1" dirty="0" smtClean="0">
                <a:latin typeface="Times New Roman" pitchFamily="18" charset="0"/>
                <a:cs typeface="Times New Roman" pitchFamily="18" charset="0"/>
              </a:rPr>
              <a:t>Асоціація «ДжіЕс1 Україна»</a:t>
            </a:r>
            <a:endParaRPr kumimoji="0" lang="uk-UA" sz="3100" b="1" i="0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217544" y="3835040"/>
            <a:ext cx="10779969" cy="286232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Підставою для припинення членства в Асоціації є: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заява Учасника про припинення членства в Асоціації;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порушення або невиконання Учасником умов Договору;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ліквідація Учасника.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Асоціація присвоює Номери GS1, тип, структура та сфера застосування яких визначені державними стандартами України, загальними специфікаціями GS1 та специфікаціями Асоціації.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Право підприємства застосовувати присвоєний згідно з його заявкою номер GS1 посвідчується відповідним Свідоцтвом, що видається Асоціацією за встановленою формою. Видане Свідоцтво дійсне протягом терміну членства підприємства в Асоціації.</a:t>
            </a:r>
            <a:endParaRPr kumimoji="0" lang="uk-UA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085453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227144E-1103-4DC3-89B8-B71EDED2D5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3032" y="2767732"/>
            <a:ext cx="4813265" cy="1335681"/>
          </a:xfrm>
        </p:spPr>
        <p:txBody>
          <a:bodyPr>
            <a:noAutofit/>
          </a:bodyPr>
          <a:lstStyle/>
          <a:p>
            <a:pPr algn="ctr"/>
            <a:r>
              <a:rPr lang="uk-UA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Black" panose="020B0A04020102020204" pitchFamily="34" charset="0"/>
              </a:rPr>
              <a:t>Дякую за увагу</a:t>
            </a:r>
            <a:r>
              <a:rPr lang="en-US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Black" panose="020B0A04020102020204" pitchFamily="34" charset="0"/>
              </a:rPr>
              <a:t>!</a:t>
            </a:r>
            <a:endParaRPr lang="uk-UA" sz="4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3" name="Заголовок 1">
            <a:extLst>
              <a:ext uri="{FF2B5EF4-FFF2-40B4-BE49-F238E27FC236}">
                <a16:creationId xmlns:a16="http://schemas.microsoft.com/office/drawing/2014/main" id="{7B7DB14C-6D1E-46FF-B761-8983A822EB55}"/>
              </a:ext>
            </a:extLst>
          </p:cNvPr>
          <p:cNvSpPr txBox="1">
            <a:spLocks/>
          </p:cNvSpPr>
          <p:nvPr/>
        </p:nvSpPr>
        <p:spPr>
          <a:xfrm>
            <a:off x="4506956" y="4998965"/>
            <a:ext cx="4596002" cy="1094913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uk-UA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Arial Black" panose="020B0A04020102020204" pitchFamily="34" charset="0"/>
              </a:rPr>
              <a:t>Гарного Вам дня</a:t>
            </a:r>
            <a:r>
              <a:rPr lang="en-US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Arial Black" panose="020B0A04020102020204" pitchFamily="34" charset="0"/>
              </a:rPr>
              <a:t>!</a:t>
            </a:r>
            <a:endParaRPr lang="uk-UA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085453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79813"/>
          </a:xfrm>
        </p:spPr>
        <p:txBody>
          <a:bodyPr/>
          <a:lstStyle/>
          <a:p>
            <a:pPr algn="ctr"/>
            <a:r>
              <a:rPr lang="uk-UA" dirty="0" smtClean="0"/>
              <a:t>Теми доповідей</a:t>
            </a:r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7512" y="1389413"/>
            <a:ext cx="8846490" cy="5272644"/>
          </a:xfrm>
        </p:spPr>
        <p:txBody>
          <a:bodyPr/>
          <a:lstStyle/>
          <a:p>
            <a:pPr lvl="0"/>
            <a:r>
              <a:rPr lang="uk-UA" sz="2000" dirty="0" smtClean="0"/>
              <a:t>1. </a:t>
            </a:r>
            <a:r>
              <a:rPr lang="uk-UA" sz="2000" dirty="0"/>
              <a:t>Розвиток штрихового кодування в Україні та в світі</a:t>
            </a:r>
            <a:r>
              <a:rPr lang="uk-UA" sz="2000" dirty="0" smtClean="0"/>
              <a:t>.</a:t>
            </a:r>
          </a:p>
          <a:p>
            <a:r>
              <a:rPr lang="uk-UA" sz="2000" dirty="0" smtClean="0"/>
              <a:t>2. Сутність і цілі кодування товарів.</a:t>
            </a:r>
          </a:p>
          <a:p>
            <a:r>
              <a:rPr lang="uk-UA" sz="2000" dirty="0"/>
              <a:t>3</a:t>
            </a:r>
            <a:r>
              <a:rPr lang="uk-UA" sz="2000" dirty="0" smtClean="0"/>
              <a:t>. Основні терміни, поняття і визначення в сфері кодування товарів.</a:t>
            </a:r>
          </a:p>
          <a:p>
            <a:r>
              <a:rPr lang="uk-UA" sz="2000" dirty="0"/>
              <a:t>4</a:t>
            </a:r>
            <a:r>
              <a:rPr lang="uk-UA" sz="2000" dirty="0" smtClean="0"/>
              <a:t>. Методи кодування товарів.</a:t>
            </a:r>
          </a:p>
          <a:p>
            <a:r>
              <a:rPr lang="uk-UA" sz="2000" dirty="0"/>
              <a:t>5</a:t>
            </a:r>
            <a:r>
              <a:rPr lang="uk-UA" sz="2000" dirty="0" smtClean="0"/>
              <a:t>. Штрихове кодування товарів</a:t>
            </a:r>
            <a:r>
              <a:rPr lang="uk-UA" dirty="0" smtClean="0"/>
              <a:t>.</a:t>
            </a:r>
          </a:p>
          <a:p>
            <a:r>
              <a:rPr lang="uk-UA" dirty="0"/>
              <a:t>6</a:t>
            </a:r>
            <a:r>
              <a:rPr lang="uk-UA" dirty="0" smtClean="0"/>
              <a:t>. </a:t>
            </a:r>
            <a:r>
              <a:rPr lang="uk-UA" dirty="0"/>
              <a:t>Якість штрихового коду.</a:t>
            </a:r>
            <a:endParaRPr lang="ru-RU" dirty="0"/>
          </a:p>
          <a:p>
            <a:r>
              <a:rPr lang="uk-UA" dirty="0"/>
              <a:t>7</a:t>
            </a:r>
            <a:r>
              <a:rPr lang="uk-UA" dirty="0" smtClean="0"/>
              <a:t>. </a:t>
            </a:r>
            <a:r>
              <a:rPr lang="uk-UA" dirty="0"/>
              <a:t>Родина </a:t>
            </a:r>
            <a:r>
              <a:rPr lang="uk-UA" dirty="0" err="1"/>
              <a:t>штрихкодових</a:t>
            </a:r>
            <a:r>
              <a:rPr lang="uk-UA" dirty="0"/>
              <a:t> </a:t>
            </a:r>
            <a:r>
              <a:rPr lang="uk-UA" dirty="0" err="1"/>
              <a:t>символік</a:t>
            </a:r>
            <a:r>
              <a:rPr lang="uk-UA" dirty="0"/>
              <a:t> GS1 </a:t>
            </a:r>
            <a:r>
              <a:rPr lang="uk-UA" dirty="0" err="1"/>
              <a:t>DataBar</a:t>
            </a:r>
            <a:r>
              <a:rPr lang="uk-UA" dirty="0"/>
              <a:t>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9918278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91688"/>
          </a:xfrm>
        </p:spPr>
        <p:txBody>
          <a:bodyPr/>
          <a:lstStyle/>
          <a:p>
            <a:pPr algn="ctr"/>
            <a:r>
              <a:rPr lang="uk-UA" dirty="0"/>
              <a:t>Питання для обговорення: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543792"/>
            <a:ext cx="8596668" cy="5070763"/>
          </a:xfrm>
        </p:spPr>
        <p:txBody>
          <a:bodyPr/>
          <a:lstStyle/>
          <a:p>
            <a:r>
              <a:rPr lang="ru-RU" dirty="0" smtClean="0"/>
              <a:t>1</a:t>
            </a:r>
            <a:r>
              <a:rPr lang="uk-UA" dirty="0" smtClean="0"/>
              <a:t>. Що таке структура коду, які елементи вона включає? </a:t>
            </a:r>
          </a:p>
          <a:p>
            <a:r>
              <a:rPr lang="uk-UA" dirty="0" smtClean="0"/>
              <a:t>2. Розкрийте сутність реєстраційного методу кодування товарів. </a:t>
            </a:r>
          </a:p>
          <a:p>
            <a:r>
              <a:rPr lang="uk-UA" dirty="0" smtClean="0"/>
              <a:t>3. Охарактеризуйте класифікаційний метод кодування товарів, назвіть переваги та недоліки. </a:t>
            </a:r>
          </a:p>
          <a:p>
            <a:r>
              <a:rPr lang="uk-UA" dirty="0" smtClean="0"/>
              <a:t>4. Що таке класифікатор, на які категорії він поділяється? </a:t>
            </a:r>
          </a:p>
          <a:p>
            <a:r>
              <a:rPr lang="uk-UA" dirty="0" smtClean="0"/>
              <a:t>5. Яка сутність, призначення та структура Державного класифікатора продукції та послуг? </a:t>
            </a:r>
          </a:p>
          <a:p>
            <a:r>
              <a:rPr lang="uk-UA" dirty="0" smtClean="0"/>
              <a:t>6. Що таке штрихове кодування товарів та штриховий код? </a:t>
            </a:r>
          </a:p>
          <a:p>
            <a:r>
              <a:rPr lang="uk-UA" dirty="0" smtClean="0"/>
              <a:t>7. Які є види штрихових кодів? </a:t>
            </a:r>
          </a:p>
          <a:p>
            <a:r>
              <a:rPr lang="ru-RU" dirty="0" smtClean="0"/>
              <a:t>8</a:t>
            </a:r>
            <a:r>
              <a:rPr lang="ru-RU" dirty="0"/>
              <a:t>. </a:t>
            </a:r>
            <a:r>
              <a:rPr lang="uk-UA" dirty="0" smtClean="0"/>
              <a:t>Яку інформацію містить штрих-код ЕА</a:t>
            </a:r>
            <a:r>
              <a:rPr lang="en-US" dirty="0" smtClean="0"/>
              <a:t>N</a:t>
            </a:r>
            <a:r>
              <a:rPr lang="en-US" dirty="0"/>
              <a:t>? </a:t>
            </a:r>
            <a:endParaRPr lang="uk-UA" dirty="0" smtClean="0"/>
          </a:p>
          <a:p>
            <a:r>
              <a:rPr lang="en-US" dirty="0" smtClean="0"/>
              <a:t>9</a:t>
            </a:r>
            <a:r>
              <a:rPr lang="en-US" dirty="0"/>
              <a:t>. </a:t>
            </a:r>
            <a:r>
              <a:rPr lang="uk-UA" dirty="0" smtClean="0"/>
              <a:t>Оптимізацію яких процесів забезпечує використання штрихового коду?</a:t>
            </a:r>
          </a:p>
          <a:p>
            <a:r>
              <a:rPr lang="uk-UA" dirty="0" smtClean="0"/>
              <a:t>10. Що таке Асоціація «ДжіЕс1 Україна</a:t>
            </a:r>
            <a:r>
              <a:rPr lang="ru-RU" dirty="0" smtClean="0"/>
              <a:t>»? </a:t>
            </a:r>
          </a:p>
          <a:p>
            <a:r>
              <a:rPr lang="ru-RU" dirty="0" smtClean="0"/>
              <a:t>11</a:t>
            </a:r>
            <a:r>
              <a:rPr lang="ru-RU" dirty="0"/>
              <a:t>. </a:t>
            </a:r>
            <a:r>
              <a:rPr lang="uk-UA" dirty="0" smtClean="0"/>
              <a:t>Який порядок вступу до Асоціація «ДжіЕс1 Україна»? 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9924181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рямокутник 7">
            <a:extLst>
              <a:ext uri="{FF2B5EF4-FFF2-40B4-BE49-F238E27FC236}">
                <a16:creationId xmlns:a16="http://schemas.microsoft.com/office/drawing/2014/main" id="{E8515F9F-6F3D-4BD9-86AC-5344C8716EDA}"/>
              </a:ext>
            </a:extLst>
          </p:cNvPr>
          <p:cNvSpPr/>
          <p:nvPr/>
        </p:nvSpPr>
        <p:spPr>
          <a:xfrm>
            <a:off x="567191" y="806116"/>
            <a:ext cx="8733220" cy="962526"/>
          </a:xfrm>
          <a:prstGeom prst="rect">
            <a:avLst/>
          </a:prstGeom>
          <a:effectLst>
            <a:glow rad="101600">
              <a:schemeClr val="accent2">
                <a:satMod val="175000"/>
                <a:alpha val="40000"/>
              </a:schemeClr>
            </a:glow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uk-UA" sz="20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коду </a:t>
            </a:r>
            <a:r>
              <a:rPr lang="uk-UA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умовне позначення об’єкта, яке складається з послідовно розташованих знаків. Структура коду включає такі елементи: алфавіт, основу, розряд і довжину. </a:t>
            </a:r>
          </a:p>
        </p:txBody>
      </p:sp>
      <p:sp>
        <p:nvSpPr>
          <p:cNvPr id="20" name="Стрілка: шеврон 13">
            <a:extLst>
              <a:ext uri="{FF2B5EF4-FFF2-40B4-BE49-F238E27FC236}">
                <a16:creationId xmlns:a16="http://schemas.microsoft.com/office/drawing/2014/main" id="{C105857B-1A23-4E04-84EB-8BD77088BED7}"/>
              </a:ext>
            </a:extLst>
          </p:cNvPr>
          <p:cNvSpPr/>
          <p:nvPr/>
        </p:nvSpPr>
        <p:spPr>
          <a:xfrm>
            <a:off x="478153" y="2267946"/>
            <a:ext cx="390617" cy="301841"/>
          </a:xfrm>
          <a:prstGeom prst="chevron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schemeClr val="tx1"/>
              </a:solidFill>
            </a:endParaRPr>
          </a:p>
        </p:txBody>
      </p:sp>
      <p:sp>
        <p:nvSpPr>
          <p:cNvPr id="21" name="Прямокутник 6">
            <a:extLst>
              <a:ext uri="{FF2B5EF4-FFF2-40B4-BE49-F238E27FC236}">
                <a16:creationId xmlns:a16="http://schemas.microsoft.com/office/drawing/2014/main" id="{5597D9ED-3839-4475-A0A3-D181B75C94B6}"/>
              </a:ext>
            </a:extLst>
          </p:cNvPr>
          <p:cNvSpPr/>
          <p:nvPr/>
        </p:nvSpPr>
        <p:spPr>
          <a:xfrm>
            <a:off x="868418" y="2021306"/>
            <a:ext cx="8877160" cy="6978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uk-UA" sz="2000" b="1" i="1" dirty="0" smtClean="0">
                <a:latin typeface="Times New Roman" pitchFamily="18" charset="0"/>
                <a:cs typeface="Times New Roman" pitchFamily="18" charset="0"/>
              </a:rPr>
              <a:t>Алфавіт коду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– це система знаків, прийнятих для утворення коду (цифри, букви, їх комбінації, штрихи). У зв’язку з цим алфавіти кодів можуть бути:</a:t>
            </a:r>
            <a:endParaRPr lang="uk-UA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Стрілка: шеврон 13">
            <a:extLst>
              <a:ext uri="{FF2B5EF4-FFF2-40B4-BE49-F238E27FC236}">
                <a16:creationId xmlns:a16="http://schemas.microsoft.com/office/drawing/2014/main" id="{C105857B-1A23-4E04-84EB-8BD77088BED7}"/>
              </a:ext>
            </a:extLst>
          </p:cNvPr>
          <p:cNvSpPr/>
          <p:nvPr/>
        </p:nvSpPr>
        <p:spPr>
          <a:xfrm>
            <a:off x="482165" y="4377482"/>
            <a:ext cx="390617" cy="301841"/>
          </a:xfrm>
          <a:prstGeom prst="chevron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schemeClr val="tx1"/>
              </a:solidFill>
            </a:endParaRPr>
          </a:p>
        </p:txBody>
      </p:sp>
      <p:sp>
        <p:nvSpPr>
          <p:cNvPr id="25" name="Прямокутник 6">
            <a:extLst>
              <a:ext uri="{FF2B5EF4-FFF2-40B4-BE49-F238E27FC236}">
                <a16:creationId xmlns:a16="http://schemas.microsoft.com/office/drawing/2014/main" id="{5597D9ED-3839-4475-A0A3-D181B75C94B6}"/>
              </a:ext>
            </a:extLst>
          </p:cNvPr>
          <p:cNvSpPr/>
          <p:nvPr/>
        </p:nvSpPr>
        <p:spPr>
          <a:xfrm>
            <a:off x="900503" y="4223086"/>
            <a:ext cx="8845075" cy="49329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uk-UA" sz="2000" b="1" i="1" dirty="0" smtClean="0">
                <a:latin typeface="Times New Roman" pitchFamily="18" charset="0"/>
                <a:cs typeface="Times New Roman" pitchFamily="18" charset="0"/>
              </a:rPr>
              <a:t>Основа коду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– це число знаків в алфавіті коду (з урахуванням пробілів).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Стрілка: шеврон 13">
            <a:extLst>
              <a:ext uri="{FF2B5EF4-FFF2-40B4-BE49-F238E27FC236}">
                <a16:creationId xmlns:a16="http://schemas.microsoft.com/office/drawing/2014/main" id="{C105857B-1A23-4E04-84EB-8BD77088BED7}"/>
              </a:ext>
            </a:extLst>
          </p:cNvPr>
          <p:cNvSpPr/>
          <p:nvPr/>
        </p:nvSpPr>
        <p:spPr>
          <a:xfrm>
            <a:off x="502218" y="5203650"/>
            <a:ext cx="390617" cy="301841"/>
          </a:xfrm>
          <a:prstGeom prst="chevron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schemeClr val="tx1"/>
              </a:solidFill>
            </a:endParaRPr>
          </a:p>
        </p:txBody>
      </p:sp>
      <p:sp>
        <p:nvSpPr>
          <p:cNvPr id="15" name="Заголовок 1">
            <a:extLst>
              <a:ext uri="{FF2B5EF4-FFF2-40B4-BE49-F238E27FC236}">
                <a16:creationId xmlns:a16="http://schemas.microsoft.com/office/drawing/2014/main" id="{C227144E-1103-4DC3-89B8-B71EDED2D5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948" y="201460"/>
            <a:ext cx="9432758" cy="642151"/>
          </a:xfrm>
        </p:spPr>
        <p:txBody>
          <a:bodyPr>
            <a:normAutofit/>
          </a:bodyPr>
          <a:lstStyle/>
          <a:p>
            <a:r>
              <a:rPr lang="uk-UA" sz="28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Сутність та призначення кодування товарів </a:t>
            </a:r>
          </a:p>
        </p:txBody>
      </p:sp>
      <p:sp>
        <p:nvSpPr>
          <p:cNvPr id="16" name="Прямокутник 6">
            <a:extLst>
              <a:ext uri="{FF2B5EF4-FFF2-40B4-BE49-F238E27FC236}">
                <a16:creationId xmlns:a16="http://schemas.microsoft.com/office/drawing/2014/main" id="{5597D9ED-3839-4475-A0A3-D181B75C94B6}"/>
              </a:ext>
            </a:extLst>
          </p:cNvPr>
          <p:cNvSpPr/>
          <p:nvPr/>
        </p:nvSpPr>
        <p:spPr>
          <a:xfrm>
            <a:off x="908524" y="4868779"/>
            <a:ext cx="8845075" cy="93044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uk-UA" sz="2000" b="1" i="1" dirty="0" smtClean="0">
                <a:latin typeface="Times New Roman" pitchFamily="18" charset="0"/>
                <a:cs typeface="Times New Roman" pitchFamily="18" charset="0"/>
              </a:rPr>
              <a:t>Розряд коду</a:t>
            </a:r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– це позиція знака в коді. Кожен знак в коді характеризує спеціально обумовлену ознаку товару. У зв’язку з цим розряд коду несе певне змістовне навантаження.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Прямокутник 6">
            <a:extLst>
              <a:ext uri="{FF2B5EF4-FFF2-40B4-BE49-F238E27FC236}">
                <a16:creationId xmlns:a16="http://schemas.microsoft.com/office/drawing/2014/main" id="{5597D9ED-3839-4475-A0A3-D181B75C94B6}"/>
              </a:ext>
            </a:extLst>
          </p:cNvPr>
          <p:cNvSpPr/>
          <p:nvPr/>
        </p:nvSpPr>
        <p:spPr>
          <a:xfrm>
            <a:off x="896492" y="5903496"/>
            <a:ext cx="8845075" cy="49329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uk-UA" sz="2000" b="1" i="1" dirty="0" smtClean="0">
                <a:latin typeface="Times New Roman" pitchFamily="18" charset="0"/>
                <a:cs typeface="Times New Roman" pitchFamily="18" charset="0"/>
              </a:rPr>
              <a:t>Довжина коду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– це число знаків у коді (без урахування пробілів).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Стрілка: шеврон 13">
            <a:extLst>
              <a:ext uri="{FF2B5EF4-FFF2-40B4-BE49-F238E27FC236}">
                <a16:creationId xmlns:a16="http://schemas.microsoft.com/office/drawing/2014/main" id="{C105857B-1A23-4E04-84EB-8BD77088BED7}"/>
              </a:ext>
            </a:extLst>
          </p:cNvPr>
          <p:cNvSpPr/>
          <p:nvPr/>
        </p:nvSpPr>
        <p:spPr>
          <a:xfrm>
            <a:off x="510237" y="6005758"/>
            <a:ext cx="390617" cy="301841"/>
          </a:xfrm>
          <a:prstGeom prst="chevron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schemeClr val="tx1"/>
              </a:solidFill>
            </a:endParaRPr>
          </a:p>
        </p:txBody>
      </p:sp>
      <p:sp>
        <p:nvSpPr>
          <p:cNvPr id="22" name="Выноска 1 21"/>
          <p:cNvSpPr/>
          <p:nvPr/>
        </p:nvSpPr>
        <p:spPr>
          <a:xfrm>
            <a:off x="866273" y="2875547"/>
            <a:ext cx="1479884" cy="1191126"/>
          </a:xfrm>
          <a:prstGeom prst="borderCallout1">
            <a:avLst>
              <a:gd name="adj1" fmla="val -12236"/>
              <a:gd name="adj2" fmla="val 118496"/>
              <a:gd name="adj3" fmla="val 71442"/>
              <a:gd name="adj4" fmla="val 10069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Цифровий –</a:t>
            </a:r>
          </a:p>
          <a:p>
            <a:pPr algn="ctr"/>
            <a:r>
              <a:rPr lang="uk-UA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це алфавіт, знаками якого є цифри</a:t>
            </a:r>
            <a:endParaRPr lang="uk-UA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Выноска 1 22"/>
          <p:cNvSpPr/>
          <p:nvPr/>
        </p:nvSpPr>
        <p:spPr>
          <a:xfrm>
            <a:off x="2658979" y="2883570"/>
            <a:ext cx="1536030" cy="1191126"/>
          </a:xfrm>
          <a:prstGeom prst="borderCallout1">
            <a:avLst>
              <a:gd name="adj1" fmla="val -12236"/>
              <a:gd name="adj2" fmla="val 118496"/>
              <a:gd name="adj3" fmla="val 71442"/>
              <a:gd name="adj4" fmla="val 10069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Буквений – </a:t>
            </a:r>
            <a:r>
              <a:rPr lang="uk-UA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це алфавіт, знаками якого є букви алфавіту</a:t>
            </a:r>
            <a:endParaRPr lang="uk-UA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Выноска 1 28"/>
          <p:cNvSpPr/>
          <p:nvPr/>
        </p:nvSpPr>
        <p:spPr>
          <a:xfrm>
            <a:off x="4543925" y="2915654"/>
            <a:ext cx="1760621" cy="1191126"/>
          </a:xfrm>
          <a:prstGeom prst="borderCallout1">
            <a:avLst>
              <a:gd name="adj1" fmla="val -12236"/>
              <a:gd name="adj2" fmla="val 118496"/>
              <a:gd name="adj3" fmla="val 71442"/>
              <a:gd name="adj4" fmla="val 10069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Буквено-цифровий – </a:t>
            </a:r>
            <a:r>
              <a:rPr lang="uk-UA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це алфавіт, знаками якого є букви і цифри</a:t>
            </a:r>
            <a:endParaRPr lang="uk-UA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Выноска 1 29"/>
          <p:cNvSpPr/>
          <p:nvPr/>
        </p:nvSpPr>
        <p:spPr>
          <a:xfrm>
            <a:off x="6705599" y="2899612"/>
            <a:ext cx="2606843" cy="1191126"/>
          </a:xfrm>
          <a:prstGeom prst="borderCallout1">
            <a:avLst>
              <a:gd name="adj1" fmla="val -14256"/>
              <a:gd name="adj2" fmla="val 109265"/>
              <a:gd name="adj3" fmla="val 71442"/>
              <a:gd name="adj4" fmla="val 10069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Штриховий – </a:t>
            </a:r>
            <a:r>
              <a:rPr lang="uk-UA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це алфавіт, знаками якого є 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штрихи та </a:t>
            </a:r>
            <a:r>
              <a:rPr lang="uk-UA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пробіли, ширина яких читається за допомогою сканерів у вигляді цифр</a:t>
            </a:r>
            <a:endParaRPr lang="uk-UA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57394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рямокутник 7">
            <a:extLst>
              <a:ext uri="{FF2B5EF4-FFF2-40B4-BE49-F238E27FC236}">
                <a16:creationId xmlns:a16="http://schemas.microsoft.com/office/drawing/2014/main" id="{E8515F9F-6F3D-4BD9-86AC-5344C8716EDA}"/>
              </a:ext>
            </a:extLst>
          </p:cNvPr>
          <p:cNvSpPr/>
          <p:nvPr/>
        </p:nvSpPr>
        <p:spPr>
          <a:xfrm>
            <a:off x="458908" y="996525"/>
            <a:ext cx="8492587" cy="567582"/>
          </a:xfrm>
          <a:prstGeom prst="rect">
            <a:avLst/>
          </a:prstGeom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uk-UA" sz="2000" b="1" i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 кодування </a:t>
            </a:r>
            <a:r>
              <a:rPr lang="uk-UA" sz="20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сукупність правил позначення об’єктів класифікації та класифікаційних групувань.</a:t>
            </a:r>
            <a:endParaRPr lang="uk-UA" sz="2000" b="1" u="sng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Прямокутник 6">
            <a:extLst>
              <a:ext uri="{FF2B5EF4-FFF2-40B4-BE49-F238E27FC236}">
                <a16:creationId xmlns:a16="http://schemas.microsoft.com/office/drawing/2014/main" id="{5597D9ED-3839-4475-A0A3-D181B75C94B6}"/>
              </a:ext>
            </a:extLst>
          </p:cNvPr>
          <p:cNvSpPr/>
          <p:nvPr/>
        </p:nvSpPr>
        <p:spPr>
          <a:xfrm>
            <a:off x="770021" y="1708482"/>
            <a:ext cx="9168063" cy="489685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indent="457200" algn="just"/>
            <a:r>
              <a:rPr lang="uk-UA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 кодування повинен задовольняти такі вимоги:</a:t>
            </a:r>
          </a:p>
          <a:p>
            <a:pPr indent="457200" algn="just">
              <a:buFont typeface="Wingdings" pitchFamily="2" charset="2"/>
              <a:buChar char="Ø"/>
            </a:pP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однозначно ідентифікувати об’єкти класифікації;</a:t>
            </a:r>
          </a:p>
          <a:p>
            <a:pPr indent="457200" algn="just">
              <a:buFont typeface="Wingdings" pitchFamily="2" charset="2"/>
              <a:buChar char="Ø"/>
            </a:pP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враховувати кількість позицій номенклатури, що кодується, кількість обраних ознак класифікації;</a:t>
            </a:r>
          </a:p>
          <a:p>
            <a:pPr indent="457200" algn="just">
              <a:buFont typeface="Wingdings" pitchFamily="2" charset="2"/>
              <a:buChar char="Ø"/>
            </a:pP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використовувати як алфавіт коду десяткові цифри і літери алфавіту. При цьому алфавіт коду для всього кодування множини даної АСУ повинен бути однаковий;</a:t>
            </a:r>
          </a:p>
          <a:p>
            <a:pPr indent="457200" algn="just">
              <a:buFont typeface="Wingdings" pitchFamily="2" charset="2"/>
              <a:buChar char="Ø"/>
            </a:pP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забезпечувати мінімальну довжину коду;</a:t>
            </a:r>
          </a:p>
          <a:p>
            <a:pPr indent="457200" algn="just">
              <a:buFont typeface="Wingdings" pitchFamily="2" charset="2"/>
              <a:buChar char="Ø"/>
            </a:pP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забезпечувати достатній резерв вільних кодових позначень для збереження можливості кодування нових об’єктів без порушення структури класифікації;</a:t>
            </a:r>
          </a:p>
          <a:p>
            <a:pPr indent="457200" algn="just">
              <a:buFont typeface="Wingdings" pitchFamily="2" charset="2"/>
              <a:buChar char="Ø"/>
            </a:pP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бути орієнтованим на машинну обробку закодованої інформації;</a:t>
            </a:r>
          </a:p>
          <a:p>
            <a:pPr indent="457200" algn="just">
              <a:buFont typeface="Wingdings" pitchFamily="2" charset="2"/>
              <a:buChar char="Ø"/>
            </a:pP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передбачати можливість автоматичного контролю помилок у кодах;</a:t>
            </a:r>
          </a:p>
          <a:p>
            <a:pPr indent="457200" algn="just">
              <a:buFont typeface="Wingdings" pitchFamily="2" charset="2"/>
              <a:buChar char="Ø"/>
            </a:pP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враховувати необхідність взаємозв’язку із системою кодування суміжних і вищестоящих організацій;</a:t>
            </a:r>
          </a:p>
          <a:p>
            <a:pPr indent="457200" algn="just">
              <a:buFont typeface="Wingdings" pitchFamily="2" charset="2"/>
              <a:buChar char="Ø"/>
            </a:pP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 метод кодування повинні закладатися чинні класифікатори і вимоги обраної системи автоматизованої обробки даних.</a:t>
            </a:r>
          </a:p>
        </p:txBody>
      </p:sp>
      <p:sp>
        <p:nvSpPr>
          <p:cNvPr id="11" name="Заголовок 1">
            <a:extLst>
              <a:ext uri="{FF2B5EF4-FFF2-40B4-BE49-F238E27FC236}">
                <a16:creationId xmlns:a16="http://schemas.microsoft.com/office/drawing/2014/main" id="{C227144E-1103-4DC3-89B8-B71EDED2D5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948" y="201460"/>
            <a:ext cx="9432758" cy="642151"/>
          </a:xfrm>
        </p:spPr>
        <p:txBody>
          <a:bodyPr>
            <a:normAutofit/>
          </a:bodyPr>
          <a:lstStyle/>
          <a:p>
            <a:r>
              <a:rPr lang="uk-UA" sz="28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2. Методи кодування товарів</a:t>
            </a:r>
          </a:p>
        </p:txBody>
      </p:sp>
    </p:spTree>
    <p:extLst>
      <p:ext uri="{BB962C8B-B14F-4D97-AF65-F5344CB8AC3E}">
        <p14:creationId xmlns:p14="http://schemas.microsoft.com/office/powerpoint/2010/main" val="9657394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TextBox 34"/>
          <p:cNvSpPr txBox="1"/>
          <p:nvPr/>
        </p:nvSpPr>
        <p:spPr>
          <a:xfrm>
            <a:off x="256670" y="4188422"/>
            <a:ext cx="9645319" cy="400110"/>
          </a:xfrm>
          <a:prstGeom prst="rect">
            <a:avLst/>
          </a:prstGeom>
          <a:ln/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Класифікаційний метод кодування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включає два типи:</a:t>
            </a:r>
            <a:endParaRPr lang="en-US" sz="19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Заголовок 1">
            <a:extLst>
              <a:ext uri="{FF2B5EF4-FFF2-40B4-BE49-F238E27FC236}">
                <a16:creationId xmlns:a16="http://schemas.microsoft.com/office/drawing/2014/main" id="{C227144E-1103-4DC3-89B8-B71EDED2D5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948" y="201460"/>
            <a:ext cx="5558589" cy="642151"/>
          </a:xfrm>
        </p:spPr>
        <p:txBody>
          <a:bodyPr>
            <a:normAutofit/>
          </a:bodyPr>
          <a:lstStyle/>
          <a:p>
            <a:r>
              <a:rPr lang="uk-UA" sz="28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Методи кодування товарів</a:t>
            </a:r>
          </a:p>
        </p:txBody>
      </p:sp>
      <p:pic>
        <p:nvPicPr>
          <p:cNvPr id="13" name="Рисунок 12" descr="м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742951"/>
            <a:ext cx="5715000" cy="3371208"/>
          </a:xfrm>
          <a:prstGeom prst="rect">
            <a:avLst/>
          </a:prstGeom>
        </p:spPr>
      </p:pic>
      <p:sp>
        <p:nvSpPr>
          <p:cNvPr id="30" name="TextBox 29"/>
          <p:cNvSpPr txBox="1"/>
          <p:nvPr/>
        </p:nvSpPr>
        <p:spPr>
          <a:xfrm>
            <a:off x="5089358" y="709863"/>
            <a:ext cx="6202768" cy="969496"/>
          </a:xfrm>
          <a:prstGeom prst="rect">
            <a:avLst/>
          </a:prstGeom>
          <a:ln/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uk-UA" sz="19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Реєстраційний метод кодування </a:t>
            </a:r>
            <a:r>
              <a:rPr lang="uk-UA" sz="1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повністю ідентифікує об’єкт, але не має інформації про нього. Він включає методи кодування двох типів: </a:t>
            </a:r>
          </a:p>
        </p:txBody>
      </p:sp>
      <p:sp>
        <p:nvSpPr>
          <p:cNvPr id="14" name="Выноска со стрелкой вверх 13"/>
          <p:cNvSpPr/>
          <p:nvPr/>
        </p:nvSpPr>
        <p:spPr>
          <a:xfrm>
            <a:off x="5654842" y="1696452"/>
            <a:ext cx="2382253" cy="2201779"/>
          </a:xfrm>
          <a:prstGeom prst="upArrowCallout">
            <a:avLst>
              <a:gd name="adj1" fmla="val 25000"/>
              <a:gd name="adj2" fmla="val 25000"/>
              <a:gd name="adj3" fmla="val 14697"/>
              <a:gd name="adj4" fmla="val 8012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Порядковий метод кодування</a:t>
            </a:r>
            <a:r>
              <a:rPr lang="uk-UA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– це метод, коли кодовими позначеннями є числа натурального ряду. 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Выноска со стрелкой вверх 14"/>
          <p:cNvSpPr/>
          <p:nvPr/>
        </p:nvSpPr>
        <p:spPr>
          <a:xfrm>
            <a:off x="8177463" y="1680411"/>
            <a:ext cx="3854116" cy="2326105"/>
          </a:xfrm>
          <a:prstGeom prst="upArrowCallout">
            <a:avLst>
              <a:gd name="adj1" fmla="val 25000"/>
              <a:gd name="adj2" fmla="val 25000"/>
              <a:gd name="adj3" fmla="val 14697"/>
              <a:gd name="adj4" fmla="val 8012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Серійно-порядковий метод кодування</a:t>
            </a:r>
            <a:r>
              <a:rPr lang="uk-UA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характеризується використанням кодових позначень чисел натурального ряду із закріпленням окремих діапазонів (серій) цих чисел за об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uk-UA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єктами</a:t>
            </a:r>
            <a:r>
              <a:rPr lang="uk-UA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класифікації з однаковими ознаками. 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Выноска со стрелкой вверх 15"/>
          <p:cNvSpPr/>
          <p:nvPr/>
        </p:nvSpPr>
        <p:spPr>
          <a:xfrm>
            <a:off x="569494" y="4531896"/>
            <a:ext cx="4110789" cy="2121568"/>
          </a:xfrm>
          <a:prstGeom prst="upArrowCallout">
            <a:avLst>
              <a:gd name="adj1" fmla="val 25000"/>
              <a:gd name="adj2" fmla="val 25000"/>
              <a:gd name="adj3" fmla="val 14697"/>
              <a:gd name="adj4" fmla="val 8012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Послідовний метод кодування </a:t>
            </a:r>
            <a:r>
              <a:rPr lang="uk-UA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це метод, за яким у кодовому позначенні послідовно зазначаються залежні ознаки класифікації. Нерідко він використовується в ієрархічній системі класифікації</a:t>
            </a:r>
            <a:endParaRPr lang="uk-UA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Выноска со стрелкой вверх 18"/>
          <p:cNvSpPr/>
          <p:nvPr/>
        </p:nvSpPr>
        <p:spPr>
          <a:xfrm>
            <a:off x="4957010" y="4563980"/>
            <a:ext cx="4110789" cy="2121568"/>
          </a:xfrm>
          <a:prstGeom prst="upArrowCallout">
            <a:avLst>
              <a:gd name="adj1" fmla="val 25000"/>
              <a:gd name="adj2" fmla="val 25000"/>
              <a:gd name="adj3" fmla="val 14697"/>
              <a:gd name="adj4" fmla="val 8012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Паралельний метод кодування –</a:t>
            </a:r>
            <a:r>
              <a:rPr lang="uk-UA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це метод, за яким у кодовому позначенні об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uk-UA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єкта</a:t>
            </a:r>
            <a:r>
              <a:rPr lang="uk-UA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класифікації зазначаються незалежні ознаки класифікації. Цей метод найчастіше використовується при фасетному методі класифікації.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3860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227144E-1103-4DC3-89B8-B71EDED2D5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4671" y="144379"/>
            <a:ext cx="8980585" cy="496372"/>
          </a:xfrm>
        </p:spPr>
        <p:txBody>
          <a:bodyPr>
            <a:normAutofit fontScale="90000"/>
          </a:bodyPr>
          <a:lstStyle/>
          <a:p>
            <a:r>
              <a:rPr lang="uk-UA" sz="32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3. Система кодування товарів</a:t>
            </a:r>
          </a:p>
        </p:txBody>
      </p:sp>
      <p:sp>
        <p:nvSpPr>
          <p:cNvPr id="14" name="Прямокутник 4">
            <a:extLst>
              <a:ext uri="{FF2B5EF4-FFF2-40B4-BE49-F238E27FC236}">
                <a16:creationId xmlns:a16="http://schemas.microsoft.com/office/drawing/2014/main" id="{24BF3DA0-4B58-4291-BCBC-A56686FCF4C4}"/>
              </a:ext>
            </a:extLst>
          </p:cNvPr>
          <p:cNvSpPr/>
          <p:nvPr/>
        </p:nvSpPr>
        <p:spPr>
          <a:xfrm>
            <a:off x="288759" y="618043"/>
            <a:ext cx="10419348" cy="86627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glow rad="635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uk-UA" b="1" i="1" dirty="0" smtClean="0">
                <a:latin typeface="Times New Roman" pitchFamily="18" charset="0"/>
                <a:cs typeface="Times New Roman" pitchFamily="18" charset="0"/>
              </a:rPr>
              <a:t>Система кодування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– сукупність правил і методів кодування класифікаційних угруповань і об’єктів класифікації. Певна система кодування покладена в основу побудови класифікаторів.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кутник 4">
            <a:extLst>
              <a:ext uri="{FF2B5EF4-FFF2-40B4-BE49-F238E27FC236}">
                <a16:creationId xmlns:a16="http://schemas.microsoft.com/office/drawing/2014/main" id="{24BF3DA0-4B58-4291-BCBC-A56686FCF4C4}"/>
              </a:ext>
            </a:extLst>
          </p:cNvPr>
          <p:cNvSpPr/>
          <p:nvPr/>
        </p:nvSpPr>
        <p:spPr>
          <a:xfrm>
            <a:off x="288759" y="1484317"/>
            <a:ext cx="10407316" cy="1114504"/>
          </a:xfrm>
          <a:prstGeom prst="rect">
            <a:avLst/>
          </a:prstGeom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uk-UA" b="1" i="1" dirty="0" smtClean="0">
                <a:latin typeface="Times New Roman" pitchFamily="18" charset="0"/>
                <a:cs typeface="Times New Roman" pitchFamily="18" charset="0"/>
              </a:rPr>
              <a:t>Класифікатор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– це офіційний документ, який являє собою зведення найменувань і кодів класифікаційних групувань і/ або об’єктів класифікації. Класифікатори поділяються на категорії. </a:t>
            </a:r>
          </a:p>
          <a:p>
            <a:pPr algn="just"/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Категорія класифікатора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– це ознака, що вказує на приналежність класифікатора до якоїсь групи залежно від рівня його затвердження і сфери застосування. Розрізняють наступні класифікатори: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кутник 4">
            <a:extLst>
              <a:ext uri="{FF2B5EF4-FFF2-40B4-BE49-F238E27FC236}">
                <a16:creationId xmlns:a16="http://schemas.microsoft.com/office/drawing/2014/main" id="{24BF3DA0-4B58-4291-BCBC-A56686FCF4C4}"/>
              </a:ext>
            </a:extLst>
          </p:cNvPr>
          <p:cNvSpPr/>
          <p:nvPr/>
        </p:nvSpPr>
        <p:spPr>
          <a:xfrm>
            <a:off x="517358" y="2815389"/>
            <a:ext cx="9918033" cy="457200"/>
          </a:xfrm>
          <a:prstGeom prst="rect">
            <a:avLst/>
          </a:prstGeom>
          <a:effectLst>
            <a:glow rad="635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uk-UA" b="1" i="1" dirty="0" smtClean="0">
                <a:latin typeface="Times New Roman" pitchFamily="18" charset="0"/>
                <a:cs typeface="Times New Roman" pitchFamily="18" charset="0"/>
              </a:rPr>
              <a:t>міжнародні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– стандартні класифікатори, які використовуються в усьому світі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Прямокутник 4">
            <a:extLst>
              <a:ext uri="{FF2B5EF4-FFF2-40B4-BE49-F238E27FC236}">
                <a16:creationId xmlns:a16="http://schemas.microsoft.com/office/drawing/2014/main" id="{24BF3DA0-4B58-4291-BCBC-A56686FCF4C4}"/>
              </a:ext>
            </a:extLst>
          </p:cNvPr>
          <p:cNvSpPr/>
          <p:nvPr/>
        </p:nvSpPr>
        <p:spPr>
          <a:xfrm>
            <a:off x="1054767" y="4969042"/>
            <a:ext cx="9954128" cy="637674"/>
          </a:xfrm>
          <a:prstGeom prst="rect">
            <a:avLst/>
          </a:prstGeom>
          <a:effectLst>
            <a:glow rad="635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uk-UA" b="1" i="1" dirty="0" smtClean="0">
                <a:latin typeface="Times New Roman" pitchFamily="18" charset="0"/>
                <a:cs typeface="Times New Roman" pitchFamily="18" charset="0"/>
              </a:rPr>
              <a:t>галузеві класифікатори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є єдиними для деякої галузі діяльності і здебільшого розробляються у типових проектах автоматизованого оброблення інформації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рямокутник 4">
            <a:extLst>
              <a:ext uri="{FF2B5EF4-FFF2-40B4-BE49-F238E27FC236}">
                <a16:creationId xmlns:a16="http://schemas.microsoft.com/office/drawing/2014/main" id="{24BF3DA0-4B58-4291-BCBC-A56686FCF4C4}"/>
              </a:ext>
            </a:extLst>
          </p:cNvPr>
          <p:cNvSpPr/>
          <p:nvPr/>
        </p:nvSpPr>
        <p:spPr>
          <a:xfrm>
            <a:off x="1223209" y="5715002"/>
            <a:ext cx="9978191" cy="790074"/>
          </a:xfrm>
          <a:prstGeom prst="rect">
            <a:avLst/>
          </a:prstGeom>
          <a:effectLst>
            <a:glow rad="635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uk-UA" b="1" i="1" dirty="0" smtClean="0">
                <a:latin typeface="Times New Roman" pitchFamily="18" charset="0"/>
                <a:cs typeface="Times New Roman" pitchFamily="18" charset="0"/>
              </a:rPr>
              <a:t>класифікатор підприємства </a:t>
            </a:r>
            <a:r>
              <a:rPr lang="uk-UA" i="1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класифікатор, введений у встановленому порядку для застосування в АСУ підприємства. Класифікатори підприємств затверджуються керівництвом і застосовуються при організації інформаційної взаємодії всередині підприємства</a:t>
            </a:r>
          </a:p>
        </p:txBody>
      </p:sp>
      <p:sp>
        <p:nvSpPr>
          <p:cNvPr id="18" name="Прямокутник 4">
            <a:extLst>
              <a:ext uri="{FF2B5EF4-FFF2-40B4-BE49-F238E27FC236}">
                <a16:creationId xmlns:a16="http://schemas.microsoft.com/office/drawing/2014/main" id="{24BF3DA0-4B58-4291-BCBC-A56686FCF4C4}"/>
              </a:ext>
            </a:extLst>
          </p:cNvPr>
          <p:cNvSpPr/>
          <p:nvPr/>
        </p:nvSpPr>
        <p:spPr>
          <a:xfrm>
            <a:off x="858251" y="4231105"/>
            <a:ext cx="9954128" cy="637674"/>
          </a:xfrm>
          <a:prstGeom prst="rect">
            <a:avLst/>
          </a:prstGeom>
          <a:effectLst>
            <a:glow rad="635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uk-UA" b="1" i="1" dirty="0" smtClean="0">
                <a:latin typeface="Times New Roman" pitchFamily="18" charset="0"/>
                <a:cs typeface="Times New Roman" pitchFamily="18" charset="0"/>
              </a:rPr>
              <a:t>загальнодержавні класифікатори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класифікатори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, які розробляються у централізованому порядку і є єдиними для всієї країни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Прямокутник 4">
            <a:extLst>
              <a:ext uri="{FF2B5EF4-FFF2-40B4-BE49-F238E27FC236}">
                <a16:creationId xmlns:a16="http://schemas.microsoft.com/office/drawing/2014/main" id="{24BF3DA0-4B58-4291-BCBC-A56686FCF4C4}"/>
              </a:ext>
            </a:extLst>
          </p:cNvPr>
          <p:cNvSpPr/>
          <p:nvPr/>
        </p:nvSpPr>
        <p:spPr>
          <a:xfrm>
            <a:off x="685799" y="3445041"/>
            <a:ext cx="9954128" cy="637674"/>
          </a:xfrm>
          <a:prstGeom prst="rect">
            <a:avLst/>
          </a:prstGeom>
          <a:effectLst>
            <a:glow rad="635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uk-UA" b="1" i="1" dirty="0" smtClean="0">
                <a:latin typeface="Times New Roman" pitchFamily="18" charset="0"/>
                <a:cs typeface="Times New Roman" pitchFamily="18" charset="0"/>
              </a:rPr>
              <a:t>міждержавні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– класифікатори, що використовуються в рамках економічних союзів та інших міждержавних об’єднань: наприклад, класифікатори використовуються в ЄС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Нашивка 19"/>
          <p:cNvSpPr/>
          <p:nvPr/>
        </p:nvSpPr>
        <p:spPr>
          <a:xfrm>
            <a:off x="264695" y="2935704"/>
            <a:ext cx="252663" cy="252663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1" name="Нашивка 20"/>
          <p:cNvSpPr/>
          <p:nvPr/>
        </p:nvSpPr>
        <p:spPr>
          <a:xfrm>
            <a:off x="429127" y="3605462"/>
            <a:ext cx="252663" cy="252663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2" name="Нашивка 21"/>
          <p:cNvSpPr/>
          <p:nvPr/>
        </p:nvSpPr>
        <p:spPr>
          <a:xfrm>
            <a:off x="573505" y="4423609"/>
            <a:ext cx="252663" cy="252663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3" name="Нашивка 22"/>
          <p:cNvSpPr/>
          <p:nvPr/>
        </p:nvSpPr>
        <p:spPr>
          <a:xfrm>
            <a:off x="790074" y="5157536"/>
            <a:ext cx="252663" cy="252663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4" name="Нашивка 23"/>
          <p:cNvSpPr/>
          <p:nvPr/>
        </p:nvSpPr>
        <p:spPr>
          <a:xfrm>
            <a:off x="982579" y="6035841"/>
            <a:ext cx="252663" cy="252663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8201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ятиугольник 12"/>
          <p:cNvSpPr/>
          <p:nvPr/>
        </p:nvSpPr>
        <p:spPr>
          <a:xfrm>
            <a:off x="433137" y="2177716"/>
            <a:ext cx="1997242" cy="1022684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227144E-1103-4DC3-89B8-B71EDED2D5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134" y="249587"/>
            <a:ext cx="9970613" cy="436213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uk-UA" sz="2000" dirty="0" smtClean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ДЕРЖАВНИЙ КЛАСИФІКАТОР ПРОДУКЦІЇ ТА ПОСЛУГ (</a:t>
            </a:r>
            <a:r>
              <a:rPr lang="uk-UA" sz="2000" dirty="0" err="1" smtClean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ДК</a:t>
            </a:r>
            <a:r>
              <a:rPr lang="uk-UA" sz="2000" dirty="0" smtClean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 016-2010)</a:t>
            </a:r>
            <a:endParaRPr lang="uk-UA" sz="2000" dirty="0">
              <a:solidFill>
                <a:schemeClr val="accent2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7" name="Прямокутник 4">
            <a:extLst>
              <a:ext uri="{FF2B5EF4-FFF2-40B4-BE49-F238E27FC236}">
                <a16:creationId xmlns:a16="http://schemas.microsoft.com/office/drawing/2014/main" id="{24BF3DA0-4B58-4291-BCBC-A56686FCF4C4}"/>
              </a:ext>
            </a:extLst>
          </p:cNvPr>
          <p:cNvSpPr/>
          <p:nvPr/>
        </p:nvSpPr>
        <p:spPr>
          <a:xfrm>
            <a:off x="284746" y="806117"/>
            <a:ext cx="10038349" cy="78205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glow rad="635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uk-UA" b="1" i="1" dirty="0" smtClean="0">
                <a:latin typeface="Times New Roman" pitchFamily="18" charset="0"/>
                <a:cs typeface="Times New Roman" pitchFamily="18" charset="0"/>
              </a:rPr>
              <a:t>Державний класифікатор продукції та послуг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(далі – ДКПП) – систематизоване зведення назв угруповань продукції та послуг, кодування яких побудовано на ієрархічній системі класифікації.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кутник 4">
            <a:extLst>
              <a:ext uri="{FF2B5EF4-FFF2-40B4-BE49-F238E27FC236}">
                <a16:creationId xmlns:a16="http://schemas.microsoft.com/office/drawing/2014/main" id="{24BF3DA0-4B58-4291-BCBC-A56686FCF4C4}"/>
              </a:ext>
            </a:extLst>
          </p:cNvPr>
          <p:cNvSpPr/>
          <p:nvPr/>
        </p:nvSpPr>
        <p:spPr>
          <a:xfrm>
            <a:off x="2454442" y="1752600"/>
            <a:ext cx="9216188" cy="2097505"/>
          </a:xfrm>
          <a:prstGeom prst="rect">
            <a:avLst/>
          </a:prstGeom>
          <a:effectLst>
            <a:glow rad="635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indent="457200" algn="just"/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- зі Статистичною класифікацією продукції та послуг за видами діяльності (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Statistical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classification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Products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by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Activity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/ CPA) редакції 2008 року до рівня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підкатегорій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, а також з Переліком промислової продукції Європейського Союзу (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PRODucts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European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COMmunity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/ PRODCOM)  редакції 2008 року на рівні позицій;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indent="457200" algn="just"/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- узгоджено з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ДК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009:2010 «Класифікація видів економічної діяльності»;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indent="457200" algn="just"/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- пов’язано з Українською класифікацією товарів зовнішньоекономічної діяльності (УКТЗЕД), що відображено через посилання на відповідні коди УКТЗЕД.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34735" y="2305870"/>
            <a:ext cx="179110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ДКПП гармонізовано: 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кутник 4">
            <a:extLst>
              <a:ext uri="{FF2B5EF4-FFF2-40B4-BE49-F238E27FC236}">
                <a16:creationId xmlns:a16="http://schemas.microsoft.com/office/drawing/2014/main" id="{24BF3DA0-4B58-4291-BCBC-A56686FCF4C4}"/>
              </a:ext>
            </a:extLst>
          </p:cNvPr>
          <p:cNvSpPr/>
          <p:nvPr/>
        </p:nvSpPr>
        <p:spPr>
          <a:xfrm>
            <a:off x="733925" y="4006517"/>
            <a:ext cx="10371222" cy="2586788"/>
          </a:xfrm>
          <a:prstGeom prst="rect">
            <a:avLst/>
          </a:prstGeom>
          <a:effectLst>
            <a:glow rad="635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indent="457200" algn="just"/>
            <a:r>
              <a:rPr lang="uk-UA" b="1" i="1" dirty="0" smtClean="0">
                <a:latin typeface="Times New Roman" pitchFamily="18" charset="0"/>
                <a:cs typeface="Times New Roman" pitchFamily="18" charset="0"/>
              </a:rPr>
              <a:t>Перш за все ДКПП призначений вирішувати такі основні завдання:</a:t>
            </a:r>
          </a:p>
          <a:p>
            <a:pPr indent="457200" algn="just"/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- виконувати комплекс облікових функцій щодо продукції та послуг у межах робіт стосовно державної статистики;</a:t>
            </a:r>
          </a:p>
          <a:p>
            <a:pPr indent="457200" algn="just"/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- складати міжгалузевий баланс виробництва й розподілу продукції та послуг відповідно до системи національних рахунків;</a:t>
            </a:r>
          </a:p>
          <a:p>
            <a:pPr indent="457200" algn="just"/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- забезпечувати функціонування системи оподаткування суб’єктів господарювання;</a:t>
            </a:r>
          </a:p>
          <a:p>
            <a:pPr indent="457200" algn="just"/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- проводити зіставлення національних статистичних даних з даними країн Європейського Союзу;</a:t>
            </a:r>
          </a:p>
          <a:p>
            <a:pPr indent="457200" algn="just"/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- використовувати коди продукції та послуг в нормативних документах і сертифікатах відповідності.</a:t>
            </a:r>
          </a:p>
        </p:txBody>
      </p:sp>
    </p:spTree>
    <p:extLst>
      <p:ext uri="{BB962C8B-B14F-4D97-AF65-F5344CB8AC3E}">
        <p14:creationId xmlns:p14="http://schemas.microsoft.com/office/powerpoint/2010/main" val="2343540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кутник 7">
            <a:extLst>
              <a:ext uri="{FF2B5EF4-FFF2-40B4-BE49-F238E27FC236}">
                <a16:creationId xmlns:a16="http://schemas.microsoft.com/office/drawing/2014/main" id="{7D7788A3-CAE1-4E15-A736-D75C6E7FF168}"/>
              </a:ext>
            </a:extLst>
          </p:cNvPr>
          <p:cNvSpPr/>
          <p:nvPr/>
        </p:nvSpPr>
        <p:spPr>
          <a:xfrm>
            <a:off x="493295" y="842211"/>
            <a:ext cx="10202779" cy="141972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uk-UA" sz="1700" b="1" dirty="0" smtClean="0">
                <a:latin typeface="Times New Roman"/>
                <a:ea typeface="Times New Roman"/>
              </a:rPr>
              <a:t>Перший блок </a:t>
            </a:r>
            <a:r>
              <a:rPr lang="uk-UA" sz="1700" dirty="0" smtClean="0">
                <a:latin typeface="Times New Roman"/>
                <a:ea typeface="Times New Roman"/>
              </a:rPr>
              <a:t>– </a:t>
            </a:r>
            <a:r>
              <a:rPr lang="uk-UA" sz="1700" dirty="0" err="1" smtClean="0">
                <a:latin typeface="Times New Roman"/>
                <a:ea typeface="Times New Roman"/>
              </a:rPr>
              <a:t>блок</a:t>
            </a:r>
            <a:r>
              <a:rPr lang="uk-UA" sz="1700" dirty="0" smtClean="0">
                <a:latin typeface="Times New Roman"/>
                <a:ea typeface="Times New Roman"/>
              </a:rPr>
              <a:t> ідентифікації, який побудовано за ієрархічною системою кодування із застосуванням літерно-цифрового коду. Літерні познаки секцій не використано безпосередньо для ідентифікації продукції та послуг, їх наведено лише для зручності користування. Подальший розподіл секцій на розділи, групи, класи, категорії, </a:t>
            </a:r>
            <a:r>
              <a:rPr lang="uk-UA" sz="1700" dirty="0" err="1" smtClean="0">
                <a:latin typeface="Times New Roman"/>
                <a:ea typeface="Times New Roman"/>
              </a:rPr>
              <a:t>підкатегорії</a:t>
            </a:r>
            <a:r>
              <a:rPr lang="uk-UA" sz="1700" dirty="0" smtClean="0">
                <a:latin typeface="Times New Roman"/>
                <a:ea typeface="Times New Roman"/>
              </a:rPr>
              <a:t>, позиції, типи й підтипи позначено цифровими кодами. (приклад наведено нижче)</a:t>
            </a:r>
            <a:endParaRPr lang="uk-UA" sz="1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Заголовок 1">
            <a:extLst>
              <a:ext uri="{FF2B5EF4-FFF2-40B4-BE49-F238E27FC236}">
                <a16:creationId xmlns:a16="http://schemas.microsoft.com/office/drawing/2014/main" id="{C227144E-1103-4DC3-89B8-B71EDED2D5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0766" y="249587"/>
            <a:ext cx="8596668" cy="520434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ДКПП </a:t>
            </a:r>
            <a:r>
              <a:rPr lang="uk-UA" sz="2400" dirty="0" smtClean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складається з трьох блоків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:</a:t>
            </a:r>
            <a:endParaRPr lang="uk-UA" sz="2400" dirty="0">
              <a:solidFill>
                <a:schemeClr val="accent2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17" name="Прямокутник 7">
            <a:extLst>
              <a:ext uri="{FF2B5EF4-FFF2-40B4-BE49-F238E27FC236}">
                <a16:creationId xmlns:a16="http://schemas.microsoft.com/office/drawing/2014/main" id="{7D7788A3-CAE1-4E15-A736-D75C6E7FF168}"/>
              </a:ext>
            </a:extLst>
          </p:cNvPr>
          <p:cNvSpPr/>
          <p:nvPr/>
        </p:nvSpPr>
        <p:spPr>
          <a:xfrm>
            <a:off x="633663" y="2418347"/>
            <a:ext cx="10555705" cy="20694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uk-UA" sz="1700" b="1" dirty="0" smtClean="0">
                <a:latin typeface="Times New Roman"/>
                <a:ea typeface="Times New Roman"/>
              </a:rPr>
              <a:t>Другий блок </a:t>
            </a:r>
            <a:r>
              <a:rPr lang="uk-UA" sz="1700" dirty="0" smtClean="0">
                <a:latin typeface="Times New Roman"/>
                <a:ea typeface="Times New Roman"/>
              </a:rPr>
              <a:t>– </a:t>
            </a:r>
            <a:r>
              <a:rPr lang="uk-UA" sz="1700" dirty="0" err="1" smtClean="0">
                <a:latin typeface="Times New Roman"/>
                <a:ea typeface="Times New Roman"/>
              </a:rPr>
              <a:t>блок</a:t>
            </a:r>
            <a:r>
              <a:rPr lang="uk-UA" sz="1700" dirty="0" smtClean="0">
                <a:latin typeface="Times New Roman"/>
                <a:ea typeface="Times New Roman"/>
              </a:rPr>
              <a:t> назв класифікаційних угруповань. Цей блок на рівні до шести знаків включно складається з назв, які є тотожним перекладом відповідних назв класифікаційних угруповань СРА.</a:t>
            </a:r>
          </a:p>
          <a:p>
            <a:pPr algn="just"/>
            <a:r>
              <a:rPr lang="uk-UA" sz="1700" dirty="0" smtClean="0">
                <a:latin typeface="Times New Roman"/>
                <a:ea typeface="Times New Roman"/>
              </a:rPr>
              <a:t>Сьомий і восьмий знак десятизначного коду для секцій </a:t>
            </a:r>
            <a:r>
              <a:rPr lang="en-US" sz="1700" dirty="0" smtClean="0">
                <a:latin typeface="Times New Roman"/>
                <a:ea typeface="Times New Roman"/>
              </a:rPr>
              <a:t>B </a:t>
            </a:r>
            <a:r>
              <a:rPr lang="uk-UA" sz="1700" dirty="0" smtClean="0">
                <a:latin typeface="Times New Roman"/>
                <a:ea typeface="Times New Roman"/>
              </a:rPr>
              <a:t>і </a:t>
            </a:r>
            <a:r>
              <a:rPr lang="en-US" sz="1700" dirty="0" smtClean="0">
                <a:latin typeface="Times New Roman"/>
                <a:ea typeface="Times New Roman"/>
              </a:rPr>
              <a:t>C </a:t>
            </a:r>
            <a:r>
              <a:rPr lang="uk-UA" sz="1700" dirty="0" smtClean="0">
                <a:latin typeface="Times New Roman"/>
                <a:ea typeface="Times New Roman"/>
              </a:rPr>
              <a:t>відповідають кодам продукції за переліком </a:t>
            </a:r>
            <a:r>
              <a:rPr lang="en-US" sz="1700" dirty="0" smtClean="0">
                <a:latin typeface="Times New Roman"/>
                <a:ea typeface="Times New Roman"/>
              </a:rPr>
              <a:t>PRODCOM. </a:t>
            </a:r>
            <a:r>
              <a:rPr lang="uk-UA" sz="1700" dirty="0" smtClean="0">
                <a:latin typeface="Times New Roman"/>
                <a:ea typeface="Times New Roman"/>
              </a:rPr>
              <a:t>Для інших секцій ДКПП на місці сьомого та восьмого знаку проставлено нулі.</a:t>
            </a:r>
          </a:p>
          <a:p>
            <a:pPr algn="just"/>
            <a:r>
              <a:rPr lang="uk-UA" sz="1700" dirty="0" smtClean="0">
                <a:latin typeface="Times New Roman"/>
                <a:ea typeface="Times New Roman"/>
              </a:rPr>
              <a:t>Блок назв класифікаційних угруповань на рівні восьми знаків для секцій </a:t>
            </a:r>
            <a:r>
              <a:rPr lang="en-US" sz="1700" dirty="0" smtClean="0">
                <a:latin typeface="Times New Roman"/>
                <a:ea typeface="Times New Roman"/>
              </a:rPr>
              <a:t>B </a:t>
            </a:r>
            <a:r>
              <a:rPr lang="uk-UA" sz="1700" dirty="0" smtClean="0">
                <a:latin typeface="Times New Roman"/>
                <a:ea typeface="Times New Roman"/>
              </a:rPr>
              <a:t>і </a:t>
            </a:r>
            <a:r>
              <a:rPr lang="en-US" sz="1700" dirty="0" smtClean="0">
                <a:latin typeface="Times New Roman"/>
                <a:ea typeface="Times New Roman"/>
              </a:rPr>
              <a:t>C </a:t>
            </a:r>
            <a:r>
              <a:rPr lang="uk-UA" sz="1700" dirty="0" smtClean="0">
                <a:latin typeface="Times New Roman"/>
                <a:ea typeface="Times New Roman"/>
              </a:rPr>
              <a:t>складається з назв, які є тотожним перекладом відповідних назв класифікаційних угруповань </a:t>
            </a:r>
            <a:r>
              <a:rPr lang="en-US" sz="1700" dirty="0" smtClean="0">
                <a:latin typeface="Times New Roman"/>
                <a:ea typeface="Times New Roman"/>
              </a:rPr>
              <a:t>PRODCOM.</a:t>
            </a:r>
          </a:p>
          <a:p>
            <a:pPr algn="just"/>
            <a:r>
              <a:rPr lang="uk-UA" sz="1700" dirty="0" smtClean="0">
                <a:latin typeface="Times New Roman"/>
                <a:ea typeface="Times New Roman"/>
              </a:rPr>
              <a:t>Цифрові коди на рівні десяти знаків призначено для докладності видів продукції та послуг з урахуванням особливостей економічної діяльності в Україні.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Прямокутник 7">
            <a:extLst>
              <a:ext uri="{FF2B5EF4-FFF2-40B4-BE49-F238E27FC236}">
                <a16:creationId xmlns:a16="http://schemas.microsoft.com/office/drawing/2014/main" id="{7D7788A3-CAE1-4E15-A736-D75C6E7FF168}"/>
              </a:ext>
            </a:extLst>
          </p:cNvPr>
          <p:cNvSpPr/>
          <p:nvPr/>
        </p:nvSpPr>
        <p:spPr>
          <a:xfrm>
            <a:off x="942473" y="4668252"/>
            <a:ext cx="10595811" cy="199724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uk-UA" sz="1700" b="1" dirty="0" smtClean="0">
                <a:latin typeface="Times New Roman" pitchFamily="18" charset="0"/>
                <a:cs typeface="Times New Roman" pitchFamily="18" charset="0"/>
              </a:rPr>
              <a:t>Третій блок </a:t>
            </a:r>
            <a:r>
              <a:rPr lang="uk-UA" sz="1700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uk-UA" sz="1700" dirty="0" err="1" smtClean="0">
                <a:latin typeface="Times New Roman" pitchFamily="18" charset="0"/>
                <a:cs typeface="Times New Roman" pitchFamily="18" charset="0"/>
              </a:rPr>
              <a:t>блок</a:t>
            </a:r>
            <a:r>
              <a:rPr lang="uk-UA" sz="1700" dirty="0" smtClean="0">
                <a:latin typeface="Times New Roman" pitchFamily="18" charset="0"/>
                <a:cs typeface="Times New Roman" pitchFamily="18" charset="0"/>
              </a:rPr>
              <a:t> перехідних ключів, який складається з кодів класифікації УКТЗЕД, </a:t>
            </a:r>
            <a:r>
              <a:rPr lang="uk-UA" sz="1700" dirty="0" err="1" smtClean="0">
                <a:latin typeface="Times New Roman" pitchFamily="18" charset="0"/>
                <a:cs typeface="Times New Roman" pitchFamily="18" charset="0"/>
              </a:rPr>
              <a:t>згармонізованої</a:t>
            </a:r>
            <a:r>
              <a:rPr lang="uk-UA" sz="1700" dirty="0" smtClean="0">
                <a:latin typeface="Times New Roman" pitchFamily="18" charset="0"/>
                <a:cs typeface="Times New Roman" pitchFamily="18" charset="0"/>
              </a:rPr>
              <a:t> з </a:t>
            </a:r>
            <a:r>
              <a:rPr lang="uk-UA" sz="1700" dirty="0" err="1" smtClean="0">
                <a:latin typeface="Times New Roman" pitchFamily="18" charset="0"/>
                <a:cs typeface="Times New Roman" pitchFamily="18" charset="0"/>
              </a:rPr>
              <a:t>Harmonized</a:t>
            </a:r>
            <a:r>
              <a:rPr lang="uk-UA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700" dirty="0" err="1" smtClean="0">
                <a:latin typeface="Times New Roman" pitchFamily="18" charset="0"/>
                <a:cs typeface="Times New Roman" pitchFamily="18" charset="0"/>
              </a:rPr>
              <a:t>Commodity</a:t>
            </a:r>
            <a:r>
              <a:rPr lang="uk-UA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700" dirty="0" err="1" smtClean="0">
                <a:latin typeface="Times New Roman" pitchFamily="18" charset="0"/>
                <a:cs typeface="Times New Roman" pitchFamily="18" charset="0"/>
              </a:rPr>
              <a:t>Description</a:t>
            </a:r>
            <a:r>
              <a:rPr lang="uk-UA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700" dirty="0" err="1" smtClean="0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uk-UA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700" dirty="0" err="1" smtClean="0">
                <a:latin typeface="Times New Roman" pitchFamily="18" charset="0"/>
                <a:cs typeface="Times New Roman" pitchFamily="18" charset="0"/>
              </a:rPr>
              <a:t>Coding</a:t>
            </a:r>
            <a:r>
              <a:rPr lang="uk-UA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700" dirty="0" err="1" smtClean="0">
                <a:latin typeface="Times New Roman" pitchFamily="18" charset="0"/>
                <a:cs typeface="Times New Roman" pitchFamily="18" charset="0"/>
              </a:rPr>
              <a:t>System</a:t>
            </a:r>
            <a:r>
              <a:rPr lang="uk-UA" sz="1700" dirty="0" smtClean="0">
                <a:latin typeface="Times New Roman" pitchFamily="18" charset="0"/>
                <a:cs typeface="Times New Roman" pitchFamily="18" charset="0"/>
              </a:rPr>
              <a:t> (HS) (З гармонізованою системою опису та кодування товарів) та </a:t>
            </a:r>
            <a:r>
              <a:rPr lang="uk-UA" sz="1700" dirty="0" err="1" smtClean="0">
                <a:latin typeface="Times New Roman" pitchFamily="18" charset="0"/>
                <a:cs typeface="Times New Roman" pitchFamily="18" charset="0"/>
              </a:rPr>
              <a:t>Combined</a:t>
            </a:r>
            <a:r>
              <a:rPr lang="uk-UA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700" dirty="0" err="1" smtClean="0">
                <a:latin typeface="Times New Roman" pitchFamily="18" charset="0"/>
                <a:cs typeface="Times New Roman" pitchFamily="18" charset="0"/>
              </a:rPr>
              <a:t>Nomenclature</a:t>
            </a:r>
            <a:r>
              <a:rPr lang="uk-UA" sz="1700" dirty="0" smtClean="0">
                <a:latin typeface="Times New Roman" pitchFamily="18" charset="0"/>
                <a:cs typeface="Times New Roman" pitchFamily="18" charset="0"/>
              </a:rPr>
              <a:t> (CN) (Скомбінованою номенклатурою). У блоці відображено відповідність класифікації продукції ДКПП класифікації товарів в УКТЗЕД.</a:t>
            </a:r>
          </a:p>
          <a:p>
            <a:pPr algn="just"/>
            <a:r>
              <a:rPr lang="uk-UA" sz="1700" dirty="0" smtClean="0">
                <a:latin typeface="Times New Roman" pitchFamily="18" charset="0"/>
                <a:cs typeface="Times New Roman" pitchFamily="18" charset="0"/>
              </a:rPr>
              <a:t>Літерні позначення та цифрові коди ДКПП, що охоплюють класифікаційні угруповання «секція – </a:t>
            </a:r>
            <a:r>
              <a:rPr lang="uk-UA" sz="1700" dirty="0" err="1" smtClean="0">
                <a:latin typeface="Times New Roman" pitchFamily="18" charset="0"/>
                <a:cs typeface="Times New Roman" pitchFamily="18" charset="0"/>
              </a:rPr>
              <a:t>підкатегорія</a:t>
            </a:r>
            <a:r>
              <a:rPr lang="uk-UA" sz="1700" dirty="0" smtClean="0">
                <a:latin typeface="Times New Roman" pitchFamily="18" charset="0"/>
                <a:cs typeface="Times New Roman" pitchFamily="18" charset="0"/>
              </a:rPr>
              <a:t>», повністю відповідають позначенням та кодам Європейської класифікації продукції та послуг за видами діяльності (СРА).</a:t>
            </a:r>
          </a:p>
        </p:txBody>
      </p:sp>
    </p:spTree>
    <p:extLst>
      <p:ext uri="{BB962C8B-B14F-4D97-AF65-F5344CB8AC3E}">
        <p14:creationId xmlns:p14="http://schemas.microsoft.com/office/powerpoint/2010/main" val="33326399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85007" y="83126"/>
            <a:ext cx="9048997" cy="677487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uk-U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Загальна структура цифрових кодів для утворення класифікаційних угруповань у ДКПП відповідає такій схемі: </a:t>
            </a:r>
          </a:p>
          <a:p>
            <a:r>
              <a:rPr lang="uk-UA" dirty="0" smtClean="0"/>
              <a:t>ХХ – розділ </a:t>
            </a:r>
          </a:p>
          <a:p>
            <a:r>
              <a:rPr lang="uk-UA" dirty="0" smtClean="0"/>
              <a:t>ХХ.Х – група </a:t>
            </a:r>
          </a:p>
          <a:p>
            <a:r>
              <a:rPr lang="uk-UA" dirty="0" smtClean="0"/>
              <a:t>ХХ.ХХ – клас </a:t>
            </a:r>
          </a:p>
          <a:p>
            <a:r>
              <a:rPr lang="uk-UA" dirty="0" smtClean="0"/>
              <a:t>ХХ.ХХ.Х – категорія </a:t>
            </a:r>
          </a:p>
          <a:p>
            <a:r>
              <a:rPr lang="uk-UA" dirty="0" smtClean="0"/>
              <a:t>ХХ.ХХ.ХХ – </a:t>
            </a:r>
            <a:r>
              <a:rPr lang="uk-UA" dirty="0" err="1" smtClean="0"/>
              <a:t>підкатегорія</a:t>
            </a:r>
            <a:endParaRPr lang="uk-UA" dirty="0" smtClean="0"/>
          </a:p>
          <a:p>
            <a:r>
              <a:rPr lang="uk-UA" dirty="0" smtClean="0"/>
              <a:t>ХХ.ХХ.ХХ-ХХ – позиція </a:t>
            </a:r>
          </a:p>
          <a:p>
            <a:r>
              <a:rPr lang="uk-UA" dirty="0" smtClean="0"/>
              <a:t>ХХ.ХХ.ХХ-ХХ.Х – тип </a:t>
            </a:r>
          </a:p>
          <a:p>
            <a:r>
              <a:rPr lang="uk-UA" dirty="0" smtClean="0"/>
              <a:t>ХХ.ХХ.ХХ-ХХ.ХХ – підтип </a:t>
            </a:r>
          </a:p>
          <a:p>
            <a:pPr marL="0" indent="0">
              <a:buNone/>
            </a:pPr>
            <a:r>
              <a:rPr lang="uk-UA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Приклад: </a:t>
            </a:r>
          </a:p>
          <a:p>
            <a:r>
              <a:rPr lang="uk-UA" dirty="0" smtClean="0"/>
              <a:t>32 – розділ «Вироби промислові, інші». </a:t>
            </a:r>
          </a:p>
          <a:p>
            <a:r>
              <a:rPr lang="uk-UA" dirty="0" smtClean="0"/>
              <a:t>32.5 – група «Інструменти та приладдя медичні та стоматологічні». </a:t>
            </a:r>
          </a:p>
          <a:p>
            <a:r>
              <a:rPr lang="uk-UA" dirty="0" smtClean="0"/>
              <a:t>32.50 – клас «Інструменти та приладдя медичні та стоматологічні». </a:t>
            </a:r>
          </a:p>
          <a:p>
            <a:r>
              <a:rPr lang="uk-UA" dirty="0" smtClean="0"/>
              <a:t>32.50.2 – категорія «Інструменти та прилади терапевтичні; приладдя, протези та ортопедичні пристрої». </a:t>
            </a:r>
          </a:p>
          <a:p>
            <a:r>
              <a:rPr lang="uk-UA" dirty="0" smtClean="0"/>
              <a:t>32.50.22 – </a:t>
            </a:r>
            <a:r>
              <a:rPr lang="uk-UA" dirty="0" err="1" smtClean="0"/>
              <a:t>підкатегорія</a:t>
            </a:r>
            <a:r>
              <a:rPr lang="uk-UA" dirty="0" smtClean="0"/>
              <a:t> «Суглоби штучні; пристрої ортопедичні; зуби штучні; деталі для протезування зубів; частини тіла штучні, н. в. і. у.». </a:t>
            </a:r>
          </a:p>
          <a:p>
            <a:r>
              <a:rPr lang="uk-UA" dirty="0" smtClean="0"/>
              <a:t>32.50.22-39 – позиція «Пристрої ортопедичні, шини та інші пристрої для лікування переломів». 32.50.22-39.1 – тип «Системи </a:t>
            </a:r>
            <a:r>
              <a:rPr lang="uk-UA" dirty="0" err="1" smtClean="0"/>
              <a:t>ортезів</a:t>
            </a:r>
            <a:r>
              <a:rPr lang="uk-UA" dirty="0" smtClean="0"/>
              <a:t> на хребет». </a:t>
            </a:r>
          </a:p>
          <a:p>
            <a:r>
              <a:rPr lang="uk-UA" dirty="0" smtClean="0"/>
              <a:t>32.50.22-90.11 - підтип «</a:t>
            </a:r>
            <a:r>
              <a:rPr lang="uk-UA" dirty="0" err="1" smtClean="0"/>
              <a:t>Ортези</a:t>
            </a:r>
            <a:r>
              <a:rPr lang="uk-UA" dirty="0" smtClean="0"/>
              <a:t> на </a:t>
            </a:r>
            <a:r>
              <a:rPr lang="uk-UA" dirty="0" err="1" smtClean="0"/>
              <a:t>крижово</a:t>
            </a:r>
            <a:r>
              <a:rPr lang="uk-UA" dirty="0" smtClean="0"/>
              <a:t>-клубовий відділ хребта».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604910735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2306</TotalTime>
  <Words>4227</Words>
  <Application>Microsoft Office PowerPoint</Application>
  <PresentationFormat>Широкоэкранный</PresentationFormat>
  <Paragraphs>274</Paragraphs>
  <Slides>28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38" baseType="lpstr">
      <vt:lpstr>Arial</vt:lpstr>
      <vt:lpstr>Arial Black</vt:lpstr>
      <vt:lpstr>Calibri</vt:lpstr>
      <vt:lpstr>Palatino Linotype</vt:lpstr>
      <vt:lpstr>Symbol</vt:lpstr>
      <vt:lpstr>Times New Roman</vt:lpstr>
      <vt:lpstr>Trebuchet MS</vt:lpstr>
      <vt:lpstr>Wingdings</vt:lpstr>
      <vt:lpstr>Wingdings 3</vt:lpstr>
      <vt:lpstr>Аспект</vt:lpstr>
      <vt:lpstr>  Лекція з навчальної дисципліни «Товарознавство»</vt:lpstr>
      <vt:lpstr>1.Сутність та призначення кодування товарів </vt:lpstr>
      <vt:lpstr>Сутність та призначення кодування товарів </vt:lpstr>
      <vt:lpstr>2. Методи кодування товарів</vt:lpstr>
      <vt:lpstr>Методи кодування товарів</vt:lpstr>
      <vt:lpstr>3. Система кодування товарів</vt:lpstr>
      <vt:lpstr>ДЕРЖАВНИЙ КЛАСИФІКАТОР ПРОДУКЦІЇ ТА ПОСЛУГ (ДК 016-2010)</vt:lpstr>
      <vt:lpstr>ДКПП складається з трьох блоків:</vt:lpstr>
      <vt:lpstr>Презентация PowerPoint</vt:lpstr>
      <vt:lpstr>4. Штрихове кодування товарів</vt:lpstr>
      <vt:lpstr>Штрихове кодування товарів</vt:lpstr>
      <vt:lpstr>Презентация PowerPoint</vt:lpstr>
      <vt:lpstr>Презентация PowerPoint</vt:lpstr>
      <vt:lpstr>Презентация PowerPoint</vt:lpstr>
      <vt:lpstr>Презентация PowerPoint</vt:lpstr>
      <vt:lpstr>Двовимірні штрих-код</vt:lpstr>
      <vt:lpstr>Штрихове кодування </vt:lpstr>
      <vt:lpstr>Штрихове кодування товарів</vt:lpstr>
      <vt:lpstr>Використання штрихового коду разом з ЕОМ забезпечує оптимізацію таких процесів:</vt:lpstr>
      <vt:lpstr>Існують певні правила розміщення штрихових кодів на упаковках товарів:</vt:lpstr>
      <vt:lpstr>Міжнародна асоціація GS1</vt:lpstr>
      <vt:lpstr>Асоціації Товарної Нумерації України «ДжіЕс1 Україна»</vt:lpstr>
      <vt:lpstr>Презентация PowerPoint</vt:lpstr>
      <vt:lpstr>Презентация PowerPoint</vt:lpstr>
      <vt:lpstr>Суб’єкт господарювання, укладаючи з Асоціацією Договір, набуває статусу асоційованого члена Асоціації з моменту, коли такий Договір набирає чинності. Термін асоційованого членства в Асоціації визначається Договором.  Член Асоціації бере участь в Системі GS1 і користується тими ж правами, що і Учасник, після подання до Асоціації заповненої реєстраційної картки та за умови своєчасної сплати річного членського внеску. Несвоєчасна сплата членських внесків є підставою для припинення дії Договору та, відповідно, позбавлення Учасника статусу асоційованого члена Асоціації у порядку, передбаченому Договором.</vt:lpstr>
      <vt:lpstr>Дякую за увагу!</vt:lpstr>
      <vt:lpstr>Теми доповідей:</vt:lpstr>
      <vt:lpstr>Питання для обговорення: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Адміністратор</dc:creator>
  <cp:lastModifiedBy>Пользователь</cp:lastModifiedBy>
  <cp:revision>278</cp:revision>
  <dcterms:created xsi:type="dcterms:W3CDTF">2017-12-12T13:35:46Z</dcterms:created>
  <dcterms:modified xsi:type="dcterms:W3CDTF">2022-10-30T13:04:19Z</dcterms:modified>
</cp:coreProperties>
</file>