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76" r:id="rId5"/>
    <p:sldId id="277" r:id="rId6"/>
    <p:sldId id="278" r:id="rId7"/>
    <p:sldId id="279" r:id="rId8"/>
    <p:sldId id="259" r:id="rId9"/>
    <p:sldId id="280" r:id="rId10"/>
    <p:sldId id="281" r:id="rId11"/>
    <p:sldId id="260" r:id="rId12"/>
    <p:sldId id="261" r:id="rId13"/>
    <p:sldId id="282" r:id="rId14"/>
    <p:sldId id="283" r:id="rId15"/>
    <p:sldId id="284" r:id="rId16"/>
    <p:sldId id="285" r:id="rId17"/>
    <p:sldId id="286" r:id="rId18"/>
    <p:sldId id="287" r:id="rId19"/>
    <p:sldId id="288" r:id="rId20"/>
    <p:sldId id="262" r:id="rId21"/>
    <p:sldId id="289" r:id="rId22"/>
    <p:sldId id="290" r:id="rId23"/>
    <p:sldId id="263" r:id="rId24"/>
    <p:sldId id="264" r:id="rId25"/>
    <p:sldId id="265" r:id="rId26"/>
    <p:sldId id="303" r:id="rId27"/>
    <p:sldId id="266" r:id="rId28"/>
    <p:sldId id="304" r:id="rId29"/>
    <p:sldId id="296" r:id="rId30"/>
    <p:sldId id="297" r:id="rId31"/>
    <p:sldId id="305" r:id="rId32"/>
    <p:sldId id="298" r:id="rId33"/>
    <p:sldId id="299" r:id="rId34"/>
    <p:sldId id="300" r:id="rId35"/>
    <p:sldId id="301" r:id="rId36"/>
    <p:sldId id="291" r:id="rId37"/>
    <p:sldId id="302" r:id="rId38"/>
    <p:sldId id="292" r:id="rId39"/>
    <p:sldId id="293" r:id="rId40"/>
    <p:sldId id="294" r:id="rId41"/>
    <p:sldId id="306" r:id="rId42"/>
    <p:sldId id="295" r:id="rId43"/>
    <p:sldId id="307" r:id="rId44"/>
    <p:sldId id="268" r:id="rId45"/>
    <p:sldId id="315" r:id="rId46"/>
    <p:sldId id="308" r:id="rId47"/>
    <p:sldId id="309" r:id="rId48"/>
    <p:sldId id="310" r:id="rId49"/>
    <p:sldId id="311" r:id="rId50"/>
    <p:sldId id="312" r:id="rId51"/>
    <p:sldId id="313" r:id="rId52"/>
    <p:sldId id="314" r:id="rId53"/>
    <p:sldId id="267"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00" d="100"/>
          <a:sy n="100" d="100"/>
        </p:scale>
        <p:origin x="-174"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1385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9/27/2022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8084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9/27/2022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6007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9/27/2022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41106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9/27/2022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3944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B61BEF0D-F0BB-DE4B-95CE-6DB70DBA9567}" type="datetimeFigureOut">
              <a:rPr lang="en-US" smtClean="0"/>
              <a:pPr/>
              <a:t>9/27/2022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9802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B61BEF0D-F0BB-DE4B-95CE-6DB70DBA9567}" type="datetimeFigureOut">
              <a:rPr lang="en-US" smtClean="0"/>
              <a:pPr/>
              <a:t>9/27/2022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8983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474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3213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1487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3887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3436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165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2283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9/27/2022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7314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9/27/2022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587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9/27/2022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0226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61BEF0D-F0BB-DE4B-95CE-6DB70DBA9567}" type="datetimeFigureOut">
              <a:rPr lang="en-US" smtClean="0"/>
              <a:pPr/>
              <a:t>9/27/2022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967454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3116" y="70505"/>
            <a:ext cx="11305538" cy="527702"/>
          </a:xfrm>
        </p:spPr>
        <p:txBody>
          <a:bodyPr>
            <a:noAutofit/>
          </a:bodyPr>
          <a:lstStyle/>
          <a:p>
            <a:r>
              <a:rPr lang="uk-UA" sz="2000" b="1" dirty="0" smtClean="0">
                <a:latin typeface="Bookman Old Style" panose="02050604050505020204" pitchFamily="18" charset="0"/>
              </a:rPr>
              <a:t>ТЕМА. Психологія особистості</a:t>
            </a:r>
            <a:endParaRPr lang="uk-UA" sz="2000" dirty="0">
              <a:latin typeface="Bookman Old Style" panose="02050604050505020204" pitchFamily="18" charset="0"/>
            </a:endParaRPr>
          </a:p>
        </p:txBody>
      </p:sp>
      <p:sp>
        <p:nvSpPr>
          <p:cNvPr id="3" name="Подзаголовок 2"/>
          <p:cNvSpPr>
            <a:spLocks noGrp="1"/>
          </p:cNvSpPr>
          <p:nvPr>
            <p:ph type="subTitle" idx="1"/>
          </p:nvPr>
        </p:nvSpPr>
        <p:spPr>
          <a:xfrm>
            <a:off x="136733" y="598206"/>
            <a:ext cx="11938475" cy="6093151"/>
          </a:xfrm>
        </p:spPr>
        <p:txBody>
          <a:bodyPr>
            <a:noAutofit/>
          </a:bodyPr>
          <a:lstStyle/>
          <a:p>
            <a:pPr indent="360000" algn="just">
              <a:spcBef>
                <a:spcPts val="600"/>
              </a:spcBef>
            </a:pPr>
            <a:r>
              <a:rPr lang="uk-UA" sz="1400" cap="none" dirty="0" smtClean="0">
                <a:solidFill>
                  <a:schemeClr val="tx1"/>
                </a:solidFill>
              </a:rPr>
              <a:t>Найпоширенішими в психологічній науці є поняття «</a:t>
            </a:r>
            <a:r>
              <a:rPr lang="uk-UA" sz="1400" i="1" cap="none" dirty="0" smtClean="0">
                <a:solidFill>
                  <a:schemeClr val="tx1"/>
                </a:solidFill>
              </a:rPr>
              <a:t>людина</a:t>
            </a:r>
            <a:r>
              <a:rPr lang="uk-UA" sz="1400" cap="none" dirty="0" smtClean="0">
                <a:solidFill>
                  <a:schemeClr val="tx1"/>
                </a:solidFill>
              </a:rPr>
              <a:t>», «</a:t>
            </a:r>
            <a:r>
              <a:rPr lang="uk-UA" sz="1400" i="1" cap="none" dirty="0" smtClean="0">
                <a:solidFill>
                  <a:schemeClr val="tx1"/>
                </a:solidFill>
              </a:rPr>
              <a:t>індивід</a:t>
            </a:r>
            <a:r>
              <a:rPr lang="uk-UA" sz="1400" cap="none" dirty="0" smtClean="0">
                <a:solidFill>
                  <a:schemeClr val="tx1"/>
                </a:solidFill>
              </a:rPr>
              <a:t>», «</a:t>
            </a:r>
            <a:r>
              <a:rPr lang="uk-UA" sz="1400" i="1" cap="none" dirty="0" smtClean="0">
                <a:solidFill>
                  <a:schemeClr val="tx1"/>
                </a:solidFill>
              </a:rPr>
              <a:t>індивідуальність</a:t>
            </a:r>
            <a:r>
              <a:rPr lang="uk-UA" sz="1400" cap="none" dirty="0" smtClean="0">
                <a:solidFill>
                  <a:schemeClr val="tx1"/>
                </a:solidFill>
              </a:rPr>
              <a:t>», «</a:t>
            </a:r>
            <a:r>
              <a:rPr lang="uk-UA" sz="1400" i="1" cap="none" dirty="0" smtClean="0">
                <a:solidFill>
                  <a:schemeClr val="tx1"/>
                </a:solidFill>
              </a:rPr>
              <a:t>особистість</a:t>
            </a:r>
            <a:r>
              <a:rPr lang="uk-UA" sz="1400" cap="none" dirty="0" smtClean="0">
                <a:solidFill>
                  <a:schemeClr val="tx1"/>
                </a:solidFill>
              </a:rPr>
              <a:t>».</a:t>
            </a:r>
          </a:p>
          <a:p>
            <a:pPr indent="360000" algn="just">
              <a:spcBef>
                <a:spcPts val="600"/>
              </a:spcBef>
            </a:pPr>
            <a:r>
              <a:rPr lang="uk-UA" sz="1400" b="1" i="1" cap="none" dirty="0" smtClean="0">
                <a:solidFill>
                  <a:schemeClr val="tx1"/>
                </a:solidFill>
              </a:rPr>
              <a:t>Людина</a:t>
            </a:r>
            <a:r>
              <a:rPr lang="uk-UA" sz="1400" cap="none" dirty="0" smtClean="0">
                <a:solidFill>
                  <a:schemeClr val="tx1"/>
                </a:solidFill>
              </a:rPr>
              <a:t> – родове поняття, що вказує на причетність істоти до вищого ступеня розвитку живої природи – людського роду; специфічна унікальна єдність біологічного і соціального; система, в якій фізичне і психічне, природне і соціальне становлять нерозривну єдність.</a:t>
            </a:r>
          </a:p>
          <a:p>
            <a:pPr indent="360000" algn="just">
              <a:spcBef>
                <a:spcPts val="600"/>
              </a:spcBef>
            </a:pPr>
            <a:r>
              <a:rPr lang="uk-UA" sz="1400" cap="none" dirty="0" smtClean="0">
                <a:solidFill>
                  <a:schemeClr val="tx1"/>
                </a:solidFill>
              </a:rPr>
              <a:t>Людина з’являється на світ повноцінним членом суспільства і з народження, на відміну від тварин, яких іменують особинами, називається </a:t>
            </a:r>
            <a:r>
              <a:rPr lang="uk-UA" sz="1400" b="1" i="1" cap="none" dirty="0" smtClean="0">
                <a:solidFill>
                  <a:schemeClr val="tx1"/>
                </a:solidFill>
              </a:rPr>
              <a:t>індивідом</a:t>
            </a:r>
            <a:r>
              <a:rPr lang="uk-UA" sz="1400" cap="none" dirty="0" smtClean="0">
                <a:solidFill>
                  <a:schemeClr val="tx1"/>
                </a:solidFill>
              </a:rPr>
              <a:t>, тобто одиничним представником роду людського, виду </a:t>
            </a:r>
            <a:r>
              <a:rPr lang="uk-UA" sz="1400" cap="none" dirty="0" err="1" smtClean="0">
                <a:solidFill>
                  <a:schemeClr val="tx1"/>
                </a:solidFill>
              </a:rPr>
              <a:t>homo</a:t>
            </a:r>
            <a:r>
              <a:rPr lang="uk-UA" sz="1400" cap="none" dirty="0" smtClean="0">
                <a:solidFill>
                  <a:schemeClr val="tx1"/>
                </a:solidFill>
              </a:rPr>
              <a:t> </a:t>
            </a:r>
            <a:r>
              <a:rPr lang="uk-UA" sz="1400" cap="none" dirty="0" err="1" smtClean="0">
                <a:solidFill>
                  <a:schemeClr val="tx1"/>
                </a:solidFill>
              </a:rPr>
              <a:t>sapiens</a:t>
            </a:r>
            <a:r>
              <a:rPr lang="uk-UA" sz="1400" cap="none" dirty="0" smtClean="0">
                <a:solidFill>
                  <a:schemeClr val="tx1"/>
                </a:solidFill>
              </a:rPr>
              <a:t> і є носієм індивідуально-своєрідних рис.</a:t>
            </a:r>
          </a:p>
          <a:p>
            <a:pPr indent="360000" algn="just">
              <a:spcBef>
                <a:spcPts val="600"/>
              </a:spcBef>
            </a:pPr>
            <a:r>
              <a:rPr lang="uk-UA" sz="1400" b="1" i="1" cap="none" dirty="0" smtClean="0">
                <a:solidFill>
                  <a:schemeClr val="tx1"/>
                </a:solidFill>
              </a:rPr>
              <a:t>Індивід</a:t>
            </a:r>
            <a:r>
              <a:rPr lang="uk-UA" sz="1400" cap="none" dirty="0" smtClean="0">
                <a:solidFill>
                  <a:schemeClr val="tx1"/>
                </a:solidFill>
              </a:rPr>
              <a:t> – окрема людина. Особа </a:t>
            </a:r>
            <a:r>
              <a:rPr lang="uk-UA" sz="1400" u="sng" cap="none" dirty="0" smtClean="0">
                <a:solidFill>
                  <a:schemeClr val="tx1"/>
                </a:solidFill>
              </a:rPr>
              <a:t>в групі або суспільстві</a:t>
            </a:r>
            <a:r>
              <a:rPr lang="uk-UA" sz="1400" cap="none" dirty="0" smtClean="0">
                <a:solidFill>
                  <a:schemeClr val="tx1"/>
                </a:solidFill>
              </a:rPr>
              <a:t>, </a:t>
            </a:r>
            <a:r>
              <a:rPr lang="uk-UA" sz="1400" u="sng" cap="none" dirty="0" smtClean="0">
                <a:solidFill>
                  <a:schemeClr val="tx1"/>
                </a:solidFill>
              </a:rPr>
              <a:t>окремий</a:t>
            </a:r>
            <a:r>
              <a:rPr lang="uk-UA" sz="1400" cap="none" dirty="0" smtClean="0">
                <a:solidFill>
                  <a:schemeClr val="tx1"/>
                </a:solidFill>
              </a:rPr>
              <a:t> представник людської спільноти.</a:t>
            </a:r>
          </a:p>
          <a:p>
            <a:pPr indent="360000" algn="just">
              <a:spcBef>
                <a:spcPts val="600"/>
              </a:spcBef>
            </a:pPr>
            <a:r>
              <a:rPr lang="uk-UA" sz="1400" b="1" cap="none" dirty="0" smtClean="0">
                <a:solidFill>
                  <a:schemeClr val="tx1"/>
                </a:solidFill>
              </a:rPr>
              <a:t>Людину як індивіда</a:t>
            </a:r>
            <a:r>
              <a:rPr lang="uk-UA" sz="1400" cap="none" dirty="0" smtClean="0">
                <a:solidFill>
                  <a:schemeClr val="tx1"/>
                </a:solidFill>
              </a:rPr>
              <a:t> характеризують її вік, професія, статева належність, зовнішність, освіта, звички, захоплення.</a:t>
            </a:r>
          </a:p>
          <a:p>
            <a:pPr indent="360000" algn="just">
              <a:spcBef>
                <a:spcPts val="600"/>
              </a:spcBef>
            </a:pPr>
            <a:r>
              <a:rPr lang="uk-UA" sz="1400" cap="none" dirty="0" smtClean="0">
                <a:solidFill>
                  <a:schemeClr val="tx1"/>
                </a:solidFill>
              </a:rPr>
              <a:t>У процесі спільної діяльності та спілкування в соціокультурному середовищі людина набуває особливої якості, яку позначають терміном</a:t>
            </a:r>
            <a:r>
              <a:rPr lang="uk-UA" sz="1400" b="1" i="1" cap="none" dirty="0" smtClean="0">
                <a:solidFill>
                  <a:schemeClr val="tx1"/>
                </a:solidFill>
              </a:rPr>
              <a:t> «особистість».</a:t>
            </a:r>
            <a:endParaRPr lang="uk-UA" sz="1400" cap="none" dirty="0" smtClean="0">
              <a:solidFill>
                <a:schemeClr val="tx1"/>
              </a:solidFill>
            </a:endParaRPr>
          </a:p>
          <a:p>
            <a:pPr indent="360000" algn="just">
              <a:spcBef>
                <a:spcPts val="600"/>
              </a:spcBef>
            </a:pPr>
            <a:r>
              <a:rPr lang="uk-UA" sz="1400" b="1" i="1" cap="none" dirty="0" smtClean="0">
                <a:solidFill>
                  <a:schemeClr val="tx1"/>
                </a:solidFill>
              </a:rPr>
              <a:t>Особистість </a:t>
            </a:r>
            <a:r>
              <a:rPr lang="uk-UA" sz="1400" cap="none" dirty="0" smtClean="0">
                <a:solidFill>
                  <a:schemeClr val="tx1"/>
                </a:solidFill>
              </a:rPr>
              <a:t>– це соціалізований індивід, який утілює найсуттєвіші </a:t>
            </a:r>
            <a:r>
              <a:rPr lang="uk-UA" sz="1400" cap="none" dirty="0" err="1" smtClean="0">
                <a:solidFill>
                  <a:schemeClr val="tx1"/>
                </a:solidFill>
              </a:rPr>
              <a:t>соцільно</a:t>
            </a:r>
            <a:r>
              <a:rPr lang="uk-UA" sz="1400" cap="none" dirty="0" smtClean="0">
                <a:solidFill>
                  <a:schemeClr val="tx1"/>
                </a:solidFill>
              </a:rPr>
              <a:t> значущі властивості. Особистістю є людина, яка має свою життєву позицію, що утвердилася в наслідок тривалої і кропіткої свідомої праці, їй притаманні свобода волі, здатність до вибору, відповідальність.</a:t>
            </a:r>
          </a:p>
          <a:p>
            <a:pPr indent="360000" algn="just">
              <a:spcBef>
                <a:spcPts val="600"/>
              </a:spcBef>
            </a:pPr>
            <a:r>
              <a:rPr lang="uk-UA" sz="1400" b="1" i="1" cap="none" dirty="0" smtClean="0">
                <a:solidFill>
                  <a:schemeClr val="tx1"/>
                </a:solidFill>
              </a:rPr>
              <a:t>Особистість</a:t>
            </a:r>
            <a:r>
              <a:rPr lang="uk-UA" sz="1400" cap="none" dirty="0" smtClean="0">
                <a:solidFill>
                  <a:schemeClr val="tx1"/>
                </a:solidFill>
              </a:rPr>
              <a:t> – людина, соціальний індивід, що поєднує в собі риси загальнолюдського, суспільно значущого, індивідуального та неповторного.</a:t>
            </a:r>
          </a:p>
          <a:p>
            <a:pPr indent="360000" algn="just">
              <a:spcBef>
                <a:spcPts val="600"/>
              </a:spcBef>
            </a:pPr>
            <a:r>
              <a:rPr lang="uk-UA" sz="1400" cap="none" dirty="0" smtClean="0">
                <a:solidFill>
                  <a:schemeClr val="tx1"/>
                </a:solidFill>
              </a:rPr>
              <a:t>Особистість кожної людини має сукупність рис і особливостей, яка властива лише їй.</a:t>
            </a:r>
          </a:p>
          <a:p>
            <a:pPr indent="360000" algn="just">
              <a:spcBef>
                <a:spcPts val="600"/>
              </a:spcBef>
            </a:pPr>
            <a:r>
              <a:rPr lang="uk-UA" sz="1400" b="1" i="1" cap="none" dirty="0" smtClean="0">
                <a:solidFill>
                  <a:schemeClr val="tx1"/>
                </a:solidFill>
              </a:rPr>
              <a:t>Індивідуальність</a:t>
            </a:r>
            <a:r>
              <a:rPr lang="uk-UA" sz="1400" cap="none" dirty="0" smtClean="0">
                <a:solidFill>
                  <a:schemeClr val="tx1"/>
                </a:solidFill>
              </a:rPr>
              <a:t> – це поєднання психологічних особливостей людини, що утворюють її своєрідність, відмінність від інших людей.</a:t>
            </a:r>
          </a:p>
          <a:p>
            <a:pPr indent="360000" algn="just">
              <a:spcBef>
                <a:spcPts val="600"/>
              </a:spcBef>
            </a:pPr>
            <a:r>
              <a:rPr lang="uk-UA" sz="1400" b="1" i="1" cap="none" dirty="0" smtClean="0">
                <a:solidFill>
                  <a:schemeClr val="tx1"/>
                </a:solidFill>
              </a:rPr>
              <a:t>Індивідуальність</a:t>
            </a:r>
            <a:r>
              <a:rPr lang="uk-UA" sz="1400" cap="none" dirty="0" smtClean="0">
                <a:solidFill>
                  <a:schemeClr val="tx1"/>
                </a:solidFill>
              </a:rPr>
              <a:t> – сукупність своєрідних психологічних особливостей і властивостей людини, що характеризує людську неповторність і виявляється в рисах характеру, специфіці інтересів, якостей, здібностей, які відрізняють одну людину від іншої.</a:t>
            </a:r>
          </a:p>
          <a:p>
            <a:pPr indent="360000" algn="just">
              <a:spcBef>
                <a:spcPts val="600"/>
              </a:spcBef>
            </a:pPr>
            <a:r>
              <a:rPr lang="uk-UA" sz="1400" cap="none" dirty="0" smtClean="0">
                <a:solidFill>
                  <a:schemeClr val="tx1"/>
                </a:solidFill>
              </a:rPr>
              <a:t>Індивідуальність людини виявляється в рисах темпераменту, характеру, звичках, інтересах, особливостях сприймання, пам’яті, мислення, фантазії, у здібностях тощо.</a:t>
            </a:r>
          </a:p>
          <a:p>
            <a:pPr indent="360000" algn="just">
              <a:spcBef>
                <a:spcPts val="600"/>
              </a:spcBef>
            </a:pPr>
            <a:r>
              <a:rPr lang="uk-UA" sz="1400" cap="none" dirty="0" smtClean="0">
                <a:solidFill>
                  <a:schemeClr val="tx1"/>
                </a:solidFill>
              </a:rPr>
              <a:t>Особистість людини неповторна у своїй індивідуальності.</a:t>
            </a:r>
          </a:p>
          <a:p>
            <a:pPr algn="just"/>
            <a:endParaRPr lang="uk-UA" sz="1400" cap="none" dirty="0" smtClean="0">
              <a:solidFill>
                <a:schemeClr val="tx1"/>
              </a:solidFill>
              <a:latin typeface="Bookman Old Style" panose="02050604050505020204" pitchFamily="18" charset="0"/>
            </a:endParaRPr>
          </a:p>
          <a:p>
            <a:endParaRPr lang="uk-UA" sz="1400" cap="none" dirty="0">
              <a:solidFill>
                <a:schemeClr val="tx1"/>
              </a:solidFill>
            </a:endParaRPr>
          </a:p>
        </p:txBody>
      </p:sp>
    </p:spTree>
    <p:extLst>
      <p:ext uri="{BB962C8B-B14F-4D97-AF65-F5344CB8AC3E}">
        <p14:creationId xmlns:p14="http://schemas.microsoft.com/office/powerpoint/2010/main" val="3317598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D:\Мои документы\Царук И.М\Організаційна поведінка та лідерство\Чернетки\сангвінік.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033" y="730561"/>
            <a:ext cx="9226784" cy="4807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832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1868" y="225411"/>
            <a:ext cx="10776247" cy="791540"/>
          </a:xfrm>
        </p:spPr>
        <p:txBody>
          <a:bodyPr>
            <a:normAutofit/>
          </a:bodyPr>
          <a:lstStyle/>
          <a:p>
            <a:pPr algn="just"/>
            <a:r>
              <a:rPr lang="ru-RU" sz="1600" cap="none" dirty="0" smtClean="0">
                <a:latin typeface="Bookman Old Style" panose="02050604050505020204" pitchFamily="18" charset="0"/>
              </a:rPr>
              <a:t>Ряд </a:t>
            </a:r>
            <a:r>
              <a:rPr lang="ru-RU" sz="1600" cap="none" dirty="0" err="1" smtClean="0">
                <a:latin typeface="Bookman Old Style" panose="02050604050505020204" pitchFamily="18" charset="0"/>
              </a:rPr>
              <a:t>професійних</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психологів</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вважає</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сангвінічний</a:t>
            </a:r>
            <a:r>
              <a:rPr lang="ru-RU" sz="1600" cap="none" dirty="0" smtClean="0">
                <a:latin typeface="Bookman Old Style" panose="02050604050505020204" pitchFamily="18" charset="0"/>
              </a:rPr>
              <a:t> темперамент </a:t>
            </a:r>
            <a:r>
              <a:rPr lang="ru-RU" sz="1600" cap="none" dirty="0" err="1" smtClean="0">
                <a:latin typeface="Bookman Old Style" panose="02050604050505020204" pitchFamily="18" charset="0"/>
              </a:rPr>
              <a:t>найбільш</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кращим</a:t>
            </a:r>
            <a:r>
              <a:rPr lang="ru-RU" sz="1600" cap="none" dirty="0" smtClean="0">
                <a:latin typeface="Bookman Old Style" panose="02050604050505020204" pitchFamily="18" charset="0"/>
              </a:rPr>
              <a:t> для </a:t>
            </a:r>
            <a:r>
              <a:rPr lang="ru-RU" sz="1600" cap="none" dirty="0" err="1" smtClean="0">
                <a:latin typeface="Bookman Old Style" panose="02050604050505020204" pitchFamily="18" charset="0"/>
              </a:rPr>
              <a:t>людини</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оскільки</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він</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допомагає</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справлятися</a:t>
            </a:r>
            <a:r>
              <a:rPr lang="ru-RU" sz="1600" cap="none" dirty="0" smtClean="0">
                <a:latin typeface="Bookman Old Style" panose="02050604050505020204" pitchFamily="18" charset="0"/>
              </a:rPr>
              <a:t> з </a:t>
            </a:r>
            <a:r>
              <a:rPr lang="ru-RU" sz="1600" cap="none" dirty="0" err="1" smtClean="0">
                <a:latin typeface="Bookman Old Style" panose="02050604050505020204" pitchFamily="18" charset="0"/>
              </a:rPr>
              <a:t>життєвими</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негараздами</a:t>
            </a:r>
            <a:r>
              <a:rPr lang="ru-RU" sz="1600" cap="none" dirty="0" smtClean="0">
                <a:latin typeface="Bookman Old Style" panose="02050604050505020204" pitchFamily="18" charset="0"/>
              </a:rPr>
              <a:t>, легко </a:t>
            </a:r>
            <a:r>
              <a:rPr lang="ru-RU" sz="1600" cap="none" dirty="0" err="1" smtClean="0">
                <a:latin typeface="Bookman Old Style" panose="02050604050505020204" pitchFamily="18" charset="0"/>
              </a:rPr>
              <a:t>переносити</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стресові</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ситуації</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яких</a:t>
            </a:r>
            <a:r>
              <a:rPr lang="ru-RU" sz="1600" cap="none" dirty="0" smtClean="0">
                <a:latin typeface="Bookman Old Style" panose="02050604050505020204" pitchFamily="18" charset="0"/>
              </a:rPr>
              <a:t> у </a:t>
            </a:r>
            <a:r>
              <a:rPr lang="ru-RU" sz="1600" cap="none" dirty="0" err="1" smtClean="0">
                <a:latin typeface="Bookman Old Style" panose="02050604050505020204" pitchFamily="18" charset="0"/>
              </a:rPr>
              <a:t>повсякденному</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житті</a:t>
            </a:r>
            <a:r>
              <a:rPr lang="ru-RU" sz="1600" cap="none" dirty="0" smtClean="0">
                <a:latin typeface="Bookman Old Style" panose="02050604050505020204" pitchFamily="18" charset="0"/>
              </a:rPr>
              <a:t> так </a:t>
            </a:r>
            <a:r>
              <a:rPr lang="ru-RU" sz="1600" cap="none" dirty="0" err="1" smtClean="0">
                <a:latin typeface="Bookman Old Style" panose="02050604050505020204" pitchFamily="18" charset="0"/>
              </a:rPr>
              <a:t>багато</a:t>
            </a:r>
            <a:r>
              <a:rPr lang="ru-RU" sz="1600" dirty="0" smtClean="0"/>
              <a:t>.</a:t>
            </a:r>
            <a:endParaRPr lang="uk-UA" sz="1600" dirty="0">
              <a:latin typeface="Bookman Old Style" panose="02050604050505020204" pitchFamily="18" charset="0"/>
            </a:endParaRPr>
          </a:p>
        </p:txBody>
      </p:sp>
      <p:sp>
        <p:nvSpPr>
          <p:cNvPr id="3" name="Объект 2"/>
          <p:cNvSpPr>
            <a:spLocks noGrp="1"/>
          </p:cNvSpPr>
          <p:nvPr>
            <p:ph sz="quarter" idx="13"/>
          </p:nvPr>
        </p:nvSpPr>
        <p:spPr>
          <a:xfrm>
            <a:off x="289931" y="1085222"/>
            <a:ext cx="11639998" cy="5657410"/>
          </a:xfrm>
        </p:spPr>
        <p:txBody>
          <a:bodyPr>
            <a:normAutofit fontScale="25000" lnSpcReduction="20000"/>
          </a:bodyPr>
          <a:lstStyle/>
          <a:p>
            <a:pPr algn="ctr"/>
            <a:r>
              <a:rPr lang="uk-UA" sz="5600" b="1" dirty="0">
                <a:latin typeface="Bookman Old Style" panose="02050604050505020204" pitchFamily="18" charset="0"/>
              </a:rPr>
              <a:t>Відомі особистості</a:t>
            </a:r>
          </a:p>
          <a:p>
            <a:pPr marL="72000" indent="252000" algn="just">
              <a:spcBef>
                <a:spcPts val="0"/>
              </a:spcBef>
            </a:pPr>
            <a:endParaRPr lang="uk-UA" sz="5600" dirty="0" smtClean="0">
              <a:latin typeface="Bookman Old Style" panose="02050604050505020204" pitchFamily="18" charset="0"/>
            </a:endParaRPr>
          </a:p>
          <a:p>
            <a:pPr marL="72000" indent="0" algn="just">
              <a:spcBef>
                <a:spcPts val="0"/>
              </a:spcBef>
              <a:buNone/>
            </a:pPr>
            <a:r>
              <a:rPr lang="uk-UA" sz="5600" dirty="0" smtClean="0">
                <a:latin typeface="Bookman Old Style" panose="02050604050505020204" pitchFamily="18" charset="0"/>
              </a:rPr>
              <a:t>В </a:t>
            </a:r>
            <a:r>
              <a:rPr lang="uk-UA" sz="5600" dirty="0">
                <a:latin typeface="Bookman Old Style" panose="02050604050505020204" pitchFamily="18" charset="0"/>
              </a:rPr>
              <a:t>когорту сангвініків входять знамениті люди, що займалися різними видами діяльності. </a:t>
            </a:r>
            <a:endParaRPr lang="uk-UA" sz="5600" dirty="0" smtClean="0">
              <a:latin typeface="Bookman Old Style" panose="02050604050505020204" pitchFamily="18" charset="0"/>
            </a:endParaRPr>
          </a:p>
          <a:p>
            <a:pPr marL="72000" indent="0" algn="just">
              <a:spcBef>
                <a:spcPts val="0"/>
              </a:spcBef>
              <a:buNone/>
            </a:pPr>
            <a:endParaRPr lang="uk-UA" sz="5600" b="1" dirty="0">
              <a:latin typeface="Bookman Old Style" panose="02050604050505020204" pitchFamily="18" charset="0"/>
            </a:endParaRPr>
          </a:p>
          <a:p>
            <a:pPr marL="72000" indent="0" algn="just">
              <a:spcBef>
                <a:spcPts val="0"/>
              </a:spcBef>
              <a:buNone/>
            </a:pPr>
            <a:r>
              <a:rPr lang="uk-UA" sz="5600" b="1" dirty="0" smtClean="0">
                <a:latin typeface="Bookman Old Style" panose="02050604050505020204" pitchFamily="18" charset="0"/>
              </a:rPr>
              <a:t>До </a:t>
            </a:r>
            <a:r>
              <a:rPr lang="uk-UA" sz="5600" b="1" dirty="0">
                <a:latin typeface="Bookman Old Style" panose="02050604050505020204" pitchFamily="18" charset="0"/>
              </a:rPr>
              <a:t>них, наприклад, відносяться великі композитори:</a:t>
            </a:r>
            <a:endParaRPr lang="uk-UA" sz="5600" dirty="0">
              <a:latin typeface="Bookman Old Style" panose="02050604050505020204" pitchFamily="18" charset="0"/>
            </a:endParaRPr>
          </a:p>
          <a:p>
            <a:pPr marL="72000" indent="252000" algn="just">
              <a:spcBef>
                <a:spcPts val="0"/>
              </a:spcBef>
            </a:pPr>
            <a:r>
              <a:rPr lang="uk-UA" sz="5600" dirty="0" err="1">
                <a:latin typeface="Bookman Old Style" panose="02050604050505020204" pitchFamily="18" charset="0"/>
              </a:rPr>
              <a:t>Антоніо</a:t>
            </a:r>
            <a:r>
              <a:rPr lang="uk-UA" sz="5600" dirty="0">
                <a:latin typeface="Bookman Old Style" panose="02050604050505020204" pitchFamily="18" charset="0"/>
              </a:rPr>
              <a:t> </a:t>
            </a:r>
            <a:r>
              <a:rPr lang="uk-UA" sz="5600" dirty="0" err="1">
                <a:latin typeface="Bookman Old Style" panose="02050604050505020204" pitchFamily="18" charset="0"/>
              </a:rPr>
              <a:t>Вівальді</a:t>
            </a:r>
            <a:r>
              <a:rPr lang="uk-UA" sz="5600" dirty="0">
                <a:latin typeface="Bookman Old Style" panose="02050604050505020204" pitchFamily="18" charset="0"/>
              </a:rPr>
              <a:t>;</a:t>
            </a:r>
          </a:p>
          <a:p>
            <a:pPr marL="72000" indent="252000" algn="just">
              <a:spcBef>
                <a:spcPts val="0"/>
              </a:spcBef>
            </a:pPr>
            <a:r>
              <a:rPr lang="uk-UA" sz="5600" dirty="0" err="1">
                <a:latin typeface="Bookman Old Style" panose="02050604050505020204" pitchFamily="18" charset="0"/>
              </a:rPr>
              <a:t>Джоаккіно</a:t>
            </a:r>
            <a:r>
              <a:rPr lang="uk-UA" sz="5600" dirty="0">
                <a:latin typeface="Bookman Old Style" panose="02050604050505020204" pitchFamily="18" charset="0"/>
              </a:rPr>
              <a:t> Россіні;</a:t>
            </a:r>
          </a:p>
          <a:p>
            <a:pPr marL="72000" indent="252000" algn="just">
              <a:spcBef>
                <a:spcPts val="0"/>
              </a:spcBef>
            </a:pPr>
            <a:r>
              <a:rPr lang="uk-UA" sz="5600" dirty="0">
                <a:latin typeface="Bookman Old Style" panose="02050604050505020204" pitchFamily="18" charset="0"/>
              </a:rPr>
              <a:t>Вольфганг Амадей Моцарт;</a:t>
            </a:r>
          </a:p>
          <a:p>
            <a:pPr marL="72000" indent="252000" algn="just">
              <a:spcBef>
                <a:spcPts val="0"/>
              </a:spcBef>
            </a:pPr>
            <a:r>
              <a:rPr lang="uk-UA" sz="5600" dirty="0">
                <a:latin typeface="Bookman Old Style" panose="02050604050505020204" pitchFamily="18" charset="0"/>
              </a:rPr>
              <a:t>Сергій Прокоф'єв</a:t>
            </a:r>
            <a:r>
              <a:rPr lang="uk-UA" sz="5600" dirty="0" smtClean="0">
                <a:latin typeface="Bookman Old Style" panose="02050604050505020204" pitchFamily="18" charset="0"/>
              </a:rPr>
              <a:t>.</a:t>
            </a:r>
          </a:p>
          <a:p>
            <a:pPr marL="72000" indent="0" algn="just">
              <a:spcBef>
                <a:spcPts val="0"/>
              </a:spcBef>
              <a:buNone/>
            </a:pPr>
            <a:endParaRPr lang="ru-RU" sz="5600" b="1" dirty="0" smtClean="0">
              <a:latin typeface="Bookman Old Style" panose="02050604050505020204" pitchFamily="18" charset="0"/>
            </a:endParaRPr>
          </a:p>
          <a:p>
            <a:pPr marL="72000" indent="0" algn="just">
              <a:spcBef>
                <a:spcPts val="0"/>
              </a:spcBef>
              <a:buNone/>
            </a:pPr>
            <a:r>
              <a:rPr lang="ru-RU" sz="5600" b="1" dirty="0" smtClean="0">
                <a:latin typeface="Bookman Old Style" panose="02050604050505020204" pitchFamily="18" charset="0"/>
              </a:rPr>
              <a:t>Прикладом </a:t>
            </a:r>
            <a:r>
              <a:rPr lang="ru-RU" sz="5600" b="1" dirty="0" err="1">
                <a:latin typeface="Bookman Old Style" panose="02050604050505020204" pitchFamily="18" charset="0"/>
              </a:rPr>
              <a:t>величезної</a:t>
            </a:r>
            <a:r>
              <a:rPr lang="ru-RU" sz="5600" b="1" dirty="0">
                <a:latin typeface="Bookman Old Style" panose="02050604050505020204" pitchFamily="18" charset="0"/>
              </a:rPr>
              <a:t> </a:t>
            </a:r>
            <a:r>
              <a:rPr lang="ru-RU" sz="5600" b="1" dirty="0" err="1">
                <a:latin typeface="Bookman Old Style" panose="02050604050505020204" pitchFamily="18" charset="0"/>
              </a:rPr>
              <a:t>працездатності</a:t>
            </a:r>
            <a:r>
              <a:rPr lang="ru-RU" sz="5600" b="1" dirty="0">
                <a:latin typeface="Bookman Old Style" panose="02050604050505020204" pitchFamily="18" charset="0"/>
              </a:rPr>
              <a:t> стали </a:t>
            </a:r>
            <a:r>
              <a:rPr lang="ru-RU" sz="5600" b="1" dirty="0" err="1">
                <a:latin typeface="Bookman Old Style" panose="02050604050505020204" pitchFamily="18" charset="0"/>
              </a:rPr>
              <a:t>всесвітньо</a:t>
            </a:r>
            <a:r>
              <a:rPr lang="ru-RU" sz="5600" b="1" dirty="0">
                <a:latin typeface="Bookman Old Style" panose="02050604050505020204" pitchFamily="18" charset="0"/>
              </a:rPr>
              <a:t> </a:t>
            </a:r>
            <a:r>
              <a:rPr lang="ru-RU" sz="5600" b="1" dirty="0" err="1">
                <a:latin typeface="Bookman Old Style" panose="02050604050505020204" pitchFamily="18" charset="0"/>
              </a:rPr>
              <a:t>відомі</a:t>
            </a:r>
            <a:r>
              <a:rPr lang="ru-RU" sz="5600" b="1" dirty="0">
                <a:latin typeface="Bookman Old Style" panose="02050604050505020204" pitchFamily="18" charset="0"/>
              </a:rPr>
              <a:t> </a:t>
            </a:r>
            <a:r>
              <a:rPr lang="ru-RU" sz="5600" b="1" dirty="0" err="1">
                <a:latin typeface="Bookman Old Style" panose="02050604050505020204" pitchFamily="18" charset="0"/>
              </a:rPr>
              <a:t>письменники</a:t>
            </a:r>
            <a:r>
              <a:rPr lang="ru-RU" sz="5600" b="1" dirty="0">
                <a:latin typeface="Bookman Old Style" panose="02050604050505020204" pitchFamily="18" charset="0"/>
              </a:rPr>
              <a:t>:</a:t>
            </a:r>
            <a:endParaRPr lang="ru-RU" sz="5600" dirty="0">
              <a:latin typeface="Bookman Old Style" panose="02050604050505020204" pitchFamily="18" charset="0"/>
            </a:endParaRPr>
          </a:p>
          <a:p>
            <a:pPr marL="72000" indent="252000" algn="just">
              <a:spcBef>
                <a:spcPts val="0"/>
              </a:spcBef>
            </a:pPr>
            <a:r>
              <a:rPr lang="ru-RU" sz="5600" dirty="0" err="1">
                <a:latin typeface="Bookman Old Style" panose="02050604050505020204" pitchFamily="18" charset="0"/>
              </a:rPr>
              <a:t>П'єр</a:t>
            </a:r>
            <a:r>
              <a:rPr lang="ru-RU" sz="5600" dirty="0">
                <a:latin typeface="Bookman Old Style" panose="02050604050505020204" pitchFamily="18" charset="0"/>
              </a:rPr>
              <a:t> Огюст </a:t>
            </a:r>
            <a:r>
              <a:rPr lang="ru-RU" sz="5600" dirty="0" err="1">
                <a:latin typeface="Bookman Old Style" panose="02050604050505020204" pitchFamily="18" charset="0"/>
              </a:rPr>
              <a:t>Карон</a:t>
            </a:r>
            <a:r>
              <a:rPr lang="ru-RU" sz="5600" dirty="0">
                <a:latin typeface="Bookman Old Style" panose="02050604050505020204" pitchFamily="18" charset="0"/>
              </a:rPr>
              <a:t> де Бомарше;</a:t>
            </a:r>
          </a:p>
          <a:p>
            <a:pPr marL="72000" indent="252000" algn="just">
              <a:spcBef>
                <a:spcPts val="0"/>
              </a:spcBef>
            </a:pPr>
            <a:r>
              <a:rPr lang="ru-RU" sz="5600" dirty="0">
                <a:latin typeface="Bookman Old Style" panose="02050604050505020204" pitchFamily="18" charset="0"/>
              </a:rPr>
              <a:t>Марк Твен;</a:t>
            </a:r>
          </a:p>
          <a:p>
            <a:pPr marL="72000" indent="252000" algn="just">
              <a:spcBef>
                <a:spcPts val="0"/>
              </a:spcBef>
            </a:pPr>
            <a:r>
              <a:rPr lang="ru-RU" sz="5600" dirty="0">
                <a:latin typeface="Bookman Old Style" panose="02050604050505020204" pitchFamily="18" charset="0"/>
              </a:rPr>
              <a:t>Оноре де Бальзак;</a:t>
            </a:r>
          </a:p>
          <a:p>
            <a:pPr marL="72000" indent="252000" algn="just">
              <a:spcBef>
                <a:spcPts val="0"/>
              </a:spcBef>
            </a:pPr>
            <a:r>
              <a:rPr lang="ru-RU" sz="5600" dirty="0">
                <a:latin typeface="Bookman Old Style" panose="02050604050505020204" pitchFamily="18" charset="0"/>
              </a:rPr>
              <a:t>Михайло Лермонтов</a:t>
            </a:r>
            <a:r>
              <a:rPr lang="ru-RU" sz="5600" dirty="0" smtClean="0">
                <a:latin typeface="Bookman Old Style" panose="02050604050505020204" pitchFamily="18" charset="0"/>
              </a:rPr>
              <a:t>.</a:t>
            </a:r>
          </a:p>
          <a:p>
            <a:pPr marL="72000" indent="0" algn="just">
              <a:spcBef>
                <a:spcPts val="0"/>
              </a:spcBef>
              <a:buNone/>
            </a:pPr>
            <a:endParaRPr lang="uk-UA" sz="5600" b="1" dirty="0" smtClean="0">
              <a:latin typeface="Bookman Old Style" panose="02050604050505020204" pitchFamily="18" charset="0"/>
            </a:endParaRPr>
          </a:p>
          <a:p>
            <a:pPr marL="72000" indent="0" algn="just">
              <a:spcBef>
                <a:spcPts val="0"/>
              </a:spcBef>
              <a:buNone/>
            </a:pPr>
            <a:r>
              <a:rPr lang="uk-UA" sz="5600" b="1" dirty="0" smtClean="0">
                <a:latin typeface="Bookman Old Style" panose="02050604050505020204" pitchFamily="18" charset="0"/>
              </a:rPr>
              <a:t>Сангвініками </a:t>
            </a:r>
            <a:r>
              <a:rPr lang="uk-UA" sz="5600" b="1" dirty="0">
                <a:latin typeface="Bookman Old Style" panose="02050604050505020204" pitchFamily="18" charset="0"/>
              </a:rPr>
              <a:t>були:</a:t>
            </a:r>
            <a:endParaRPr lang="uk-UA" sz="5600" dirty="0">
              <a:latin typeface="Bookman Old Style" panose="02050604050505020204" pitchFamily="18" charset="0"/>
            </a:endParaRPr>
          </a:p>
          <a:p>
            <a:pPr marL="72000" indent="252000" algn="just">
              <a:spcBef>
                <a:spcPts val="0"/>
              </a:spcBef>
            </a:pPr>
            <a:r>
              <a:rPr lang="uk-UA" sz="5600" dirty="0">
                <a:latin typeface="Bookman Old Style" panose="02050604050505020204" pitchFamily="18" charset="0"/>
              </a:rPr>
              <a:t>вождь світового пролетаріату в. І. Ленін;</a:t>
            </a:r>
          </a:p>
          <a:p>
            <a:pPr marL="72000" indent="252000" algn="just">
              <a:spcBef>
                <a:spcPts val="0"/>
              </a:spcBef>
            </a:pPr>
            <a:r>
              <a:rPr lang="uk-UA" sz="5600" dirty="0">
                <a:latin typeface="Bookman Old Style" panose="02050604050505020204" pitchFamily="18" charset="0"/>
              </a:rPr>
              <a:t>перша в історії жінка, двічі стала лауреатом нобелівської премії – Марія </a:t>
            </a:r>
            <a:r>
              <a:rPr lang="uk-UA" sz="5600" dirty="0" err="1">
                <a:latin typeface="Bookman Old Style" panose="02050604050505020204" pitchFamily="18" charset="0"/>
              </a:rPr>
              <a:t>Клодовская</a:t>
            </a:r>
            <a:r>
              <a:rPr lang="uk-UA" sz="5600" dirty="0">
                <a:latin typeface="Bookman Old Style" panose="02050604050505020204" pitchFamily="18" charset="0"/>
              </a:rPr>
              <a:t>-Кюрі;</a:t>
            </a:r>
          </a:p>
          <a:p>
            <a:pPr marL="72000" indent="252000" algn="just">
              <a:spcBef>
                <a:spcPts val="0"/>
              </a:spcBef>
            </a:pPr>
            <a:r>
              <a:rPr lang="uk-UA" sz="5600" dirty="0">
                <a:latin typeface="Bookman Old Style" panose="02050604050505020204" pitchFamily="18" charset="0"/>
              </a:rPr>
              <a:t>римський імператор Марк Аврелій;</a:t>
            </a:r>
          </a:p>
          <a:p>
            <a:pPr marL="72000" indent="252000" algn="just">
              <a:spcBef>
                <a:spcPts val="0"/>
              </a:spcBef>
            </a:pPr>
            <a:r>
              <a:rPr lang="uk-UA" sz="5600" dirty="0">
                <a:latin typeface="Bookman Old Style" panose="02050604050505020204" pitchFamily="18" charset="0"/>
              </a:rPr>
              <a:t>32-й президент США Франклін Рузвельт;</a:t>
            </a:r>
          </a:p>
          <a:p>
            <a:pPr marL="72000" indent="252000" algn="just">
              <a:spcBef>
                <a:spcPts val="0"/>
              </a:spcBef>
            </a:pPr>
            <a:r>
              <a:rPr lang="uk-UA" sz="5600" dirty="0">
                <a:latin typeface="Bookman Old Style" panose="02050604050505020204" pitchFamily="18" charset="0"/>
              </a:rPr>
              <a:t>Наполеон Бонапарт.</a:t>
            </a:r>
          </a:p>
          <a:p>
            <a:endParaRPr lang="ru-RU" sz="4900" dirty="0">
              <a:latin typeface="Bookman Old Style" panose="02050604050505020204" pitchFamily="18" charset="0"/>
            </a:endParaRPr>
          </a:p>
          <a:p>
            <a:r>
              <a:rPr lang="ru-RU" dirty="0"/>
              <a:t/>
            </a:r>
            <a:br>
              <a:rPr lang="ru-RU" dirty="0"/>
            </a:br>
            <a:endParaRPr lang="uk-UA" dirty="0"/>
          </a:p>
          <a:p>
            <a:pPr algn="just"/>
            <a:endParaRPr lang="uk-UA" dirty="0">
              <a:latin typeface="Bookman Old Style" panose="02050604050505020204" pitchFamily="18" charset="0"/>
            </a:endParaRPr>
          </a:p>
        </p:txBody>
      </p:sp>
    </p:spTree>
    <p:extLst>
      <p:ext uri="{BB962C8B-B14F-4D97-AF65-F5344CB8AC3E}">
        <p14:creationId xmlns:p14="http://schemas.microsoft.com/office/powerpoint/2010/main" val="2590222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47718" y="122862"/>
            <a:ext cx="3290757" cy="654806"/>
          </a:xfrm>
        </p:spPr>
        <p:txBody>
          <a:bodyPr>
            <a:normAutofit/>
          </a:bodyPr>
          <a:lstStyle/>
          <a:p>
            <a:r>
              <a:rPr lang="uk-UA" b="1" dirty="0" smtClean="0">
                <a:latin typeface="Bookman Old Style" panose="02050604050505020204" pitchFamily="18" charset="0"/>
              </a:rPr>
              <a:t>холерик</a:t>
            </a:r>
            <a:endParaRPr lang="uk-UA" dirty="0">
              <a:latin typeface="Bookman Old Style" panose="02050604050505020204" pitchFamily="18" charset="0"/>
            </a:endParaRPr>
          </a:p>
        </p:txBody>
      </p:sp>
      <p:sp>
        <p:nvSpPr>
          <p:cNvPr id="3" name="Объект 2"/>
          <p:cNvSpPr>
            <a:spLocks noGrp="1"/>
          </p:cNvSpPr>
          <p:nvPr>
            <p:ph sz="quarter" idx="13"/>
          </p:nvPr>
        </p:nvSpPr>
        <p:spPr>
          <a:xfrm>
            <a:off x="255748" y="948491"/>
            <a:ext cx="11545994" cy="5580496"/>
          </a:xfrm>
        </p:spPr>
        <p:txBody>
          <a:bodyPr>
            <a:normAutofit fontScale="92500" lnSpcReduction="10000"/>
          </a:bodyPr>
          <a:lstStyle/>
          <a:p>
            <a:pPr marL="72000" indent="288000" algn="just">
              <a:spcBef>
                <a:spcPts val="0"/>
              </a:spcBef>
            </a:pPr>
            <a:r>
              <a:rPr lang="uk-UA" sz="2200" cap="none" dirty="0" smtClean="0">
                <a:latin typeface="Bookman Old Style" panose="02050604050505020204" pitchFamily="18" charset="0"/>
              </a:rPr>
              <a:t>Характеризується високим рівнем психічної активності, енергійністю дій, різкістю, стрімкістю, силою рухів, їхнім швидким темпом. Проявляє зайву поспішність, не дослухавши пояснення, задає питання, прагне все схопити «на лету».</a:t>
            </a:r>
          </a:p>
          <a:p>
            <a:pPr marL="72000" indent="288000" algn="just">
              <a:spcBef>
                <a:spcPts val="0"/>
              </a:spcBef>
            </a:pPr>
            <a:r>
              <a:rPr lang="uk-UA" sz="2200" cap="none" dirty="0" smtClean="0">
                <a:latin typeface="Bookman Old Style" panose="02050604050505020204" pitchFamily="18" charset="0"/>
              </a:rPr>
              <a:t>Холерик схильний до змін настрою, запальний, нетерплячий, підданий емоційним зривам.</a:t>
            </a:r>
          </a:p>
          <a:p>
            <a:pPr marL="72000" indent="288000" algn="just">
              <a:spcBef>
                <a:spcPts val="0"/>
              </a:spcBef>
            </a:pPr>
            <a:r>
              <a:rPr lang="uk-UA" sz="2200" cap="none" dirty="0" smtClean="0">
                <a:latin typeface="Bookman Old Style" panose="02050604050505020204" pitchFamily="18" charset="0"/>
              </a:rPr>
              <a:t>Холерикові протипоказані монотонні, одноманітні види роботи, що вимагають терпіння й посидючості. Навпаки, робота, що вимагає самостійного пошуку або зміни обстановки, умов і інструмента, виконується їм більш </a:t>
            </a:r>
            <a:r>
              <a:rPr lang="uk-UA" sz="2200" cap="none" dirty="0" err="1" smtClean="0">
                <a:latin typeface="Bookman Old Style" panose="02050604050505020204" pitchFamily="18" charset="0"/>
              </a:rPr>
              <a:t>продуктивно</a:t>
            </a:r>
            <a:r>
              <a:rPr lang="uk-UA" sz="2200" cap="none" dirty="0" smtClean="0">
                <a:latin typeface="Bookman Old Style" panose="02050604050505020204" pitchFamily="18" charset="0"/>
              </a:rPr>
              <a:t>.</a:t>
            </a:r>
          </a:p>
          <a:p>
            <a:pPr marL="72000" indent="288000" algn="just">
              <a:spcBef>
                <a:spcPts val="0"/>
              </a:spcBef>
            </a:pPr>
            <a:r>
              <a:rPr lang="uk-UA" sz="2200" cap="none" dirty="0" smtClean="0">
                <a:latin typeface="Bookman Old Style" panose="02050604050505020204" pitchFamily="18" charset="0"/>
              </a:rPr>
              <a:t>Управлінцю з холеричним темпераментом властиві швидкість реакції, рухливість і енергійність у службовій діяльності, постійне прагнення бути поперед усіх, уміле командування підлеглими. У складних умовах діє сміло, самовіддано, любить ризикувати й переборювати небезпека. Холерик досить товариський, легко встановлює емоційні зв'язки, наполегливо прагне до лідерства, надзвичайно чутливий до суспільної думки й оцінок підлеглих.</a:t>
            </a:r>
          </a:p>
          <a:p>
            <a:pPr algn="just"/>
            <a:r>
              <a:rPr lang="uk-UA" cap="none" dirty="0" smtClean="0">
                <a:latin typeface="Bookman Old Style" panose="02050604050505020204" pitchFamily="18" charset="0"/>
              </a:rPr>
              <a:t/>
            </a:r>
            <a:br>
              <a:rPr lang="uk-UA" cap="none" dirty="0" smtClean="0">
                <a:latin typeface="Bookman Old Style" panose="02050604050505020204" pitchFamily="18" charset="0"/>
              </a:rPr>
            </a:br>
            <a:endParaRPr lang="uk-UA" cap="none" dirty="0">
              <a:latin typeface="Bookman Old Style" panose="02050604050505020204" pitchFamily="18" charset="0"/>
            </a:endParaRPr>
          </a:p>
        </p:txBody>
      </p:sp>
    </p:spTree>
    <p:extLst>
      <p:ext uri="{BB962C8B-B14F-4D97-AF65-F5344CB8AC3E}">
        <p14:creationId xmlns:p14="http://schemas.microsoft.com/office/powerpoint/2010/main" val="1743445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ХОЛЕРИК Поривчастий, енергійний, дратівливий, запальний, швидко змінює настрій. Негативна риса – найнестриманіший, позитивна риса – дуже активний,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0308" y="128743"/>
            <a:ext cx="8738755" cy="6554067"/>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p:cNvSpPr>
            <a:spLocks noGrp="1"/>
          </p:cNvSpPr>
          <p:nvPr>
            <p:ph type="title"/>
          </p:nvPr>
        </p:nvSpPr>
        <p:spPr>
          <a:xfrm>
            <a:off x="186756" y="128744"/>
            <a:ext cx="2735905" cy="535165"/>
          </a:xfrm>
        </p:spPr>
        <p:txBody>
          <a:bodyPr>
            <a:normAutofit fontScale="90000"/>
          </a:bodyPr>
          <a:lstStyle/>
          <a:p>
            <a:r>
              <a:rPr lang="uk-UA" b="1" dirty="0" smtClean="0">
                <a:latin typeface="Bookman Old Style" panose="02050604050505020204" pitchFamily="18" charset="0"/>
              </a:rPr>
              <a:t>САНГВІНІК</a:t>
            </a:r>
            <a:endParaRPr lang="uk-UA" b="1" dirty="0">
              <a:latin typeface="Bookman Old Style" panose="02050604050505020204" pitchFamily="18" charset="0"/>
            </a:endParaRPr>
          </a:p>
        </p:txBody>
      </p:sp>
    </p:spTree>
    <p:extLst>
      <p:ext uri="{BB962C8B-B14F-4D97-AF65-F5344CB8AC3E}">
        <p14:creationId xmlns:p14="http://schemas.microsoft.com/office/powerpoint/2010/main" val="464087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Мои документы\Царук И.М\Організаційна поведінка та лідерство\Чернетки\холерик.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3623" y="82861"/>
            <a:ext cx="6130717" cy="6736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366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8299" y="148497"/>
            <a:ext cx="11742546" cy="3799659"/>
          </a:xfrm>
        </p:spPr>
        <p:txBody>
          <a:bodyPr>
            <a:normAutofit/>
          </a:bodyPr>
          <a:lstStyle/>
          <a:p>
            <a:pPr indent="360000" algn="just"/>
            <a:r>
              <a:rPr lang="uk-UA" sz="1800" cap="none" dirty="0" smtClean="0">
                <a:latin typeface="Bookman Old Style" panose="02050604050505020204" pitchFamily="18" charset="0"/>
              </a:rPr>
              <a:t>Сучасний світ пропонує холерикам обох статей широке поле для самореалізації. </a:t>
            </a:r>
            <a:r>
              <a:rPr lang="uk-UA" sz="1800" b="1" cap="none" dirty="0" smtClean="0">
                <a:latin typeface="Bookman Old Style" panose="02050604050505020204" pitchFamily="18" charset="0"/>
              </a:rPr>
              <a:t>Існує безліч професій, на яких такі активні і емоційні люди будуть відчувати себе на своєму місці.</a:t>
            </a:r>
            <a:r>
              <a:rPr lang="uk-UA" sz="1800" cap="none" dirty="0" smtClean="0">
                <a:latin typeface="Bookman Old Style" panose="02050604050505020204" pitchFamily="18" charset="0"/>
              </a:rPr>
              <a:t/>
            </a:r>
            <a:br>
              <a:rPr lang="uk-UA" sz="1800" cap="none" dirty="0" smtClean="0">
                <a:latin typeface="Bookman Old Style" panose="02050604050505020204" pitchFamily="18" charset="0"/>
              </a:rPr>
            </a:br>
            <a:r>
              <a:rPr lang="uk-UA" sz="1800" cap="none" dirty="0" smtClean="0">
                <a:latin typeface="Bookman Old Style" panose="02050604050505020204" pitchFamily="18" charset="0"/>
              </a:rPr>
              <a:t/>
            </a:r>
            <a:br>
              <a:rPr lang="uk-UA" sz="1800" cap="none" dirty="0" smtClean="0">
                <a:latin typeface="Bookman Old Style" panose="02050604050505020204" pitchFamily="18" charset="0"/>
              </a:rPr>
            </a:br>
            <a:r>
              <a:rPr lang="uk-UA" sz="1800" cap="none" dirty="0" smtClean="0">
                <a:latin typeface="Bookman Old Style" panose="02050604050505020204" pitchFamily="18" charset="0"/>
              </a:rPr>
              <a:t>Журналіст, фотограф, журналіст, актор або ведучий телепередач. Така професія передбачає велике коло спілкування, різнопланові завдання і ненормований робочий день.</a:t>
            </a:r>
            <a:br>
              <a:rPr lang="uk-UA" sz="1800" cap="none" dirty="0" smtClean="0">
                <a:latin typeface="Bookman Old Style" panose="02050604050505020204" pitchFamily="18" charset="0"/>
              </a:rPr>
            </a:br>
            <a:r>
              <a:rPr lang="uk-UA" sz="1800" cap="none" dirty="0" smtClean="0">
                <a:latin typeface="Bookman Old Style" panose="02050604050505020204" pitchFamily="18" charset="0"/>
              </a:rPr>
              <a:t>Гід або екскурсовод буде багато подорожувати і часто змінювати обстановку.</a:t>
            </a:r>
            <a:br>
              <a:rPr lang="uk-UA" sz="1800" cap="none" dirty="0" smtClean="0">
                <a:latin typeface="Bookman Old Style" panose="02050604050505020204" pitchFamily="18" charset="0"/>
              </a:rPr>
            </a:br>
            <a:r>
              <a:rPr lang="uk-UA" sz="1800" cap="none" dirty="0" smtClean="0">
                <a:latin typeface="Bookman Old Style" panose="02050604050505020204" pitchFamily="18" charset="0"/>
              </a:rPr>
              <a:t>Кар'єра військового також чудово </a:t>
            </a:r>
            <a:r>
              <a:rPr lang="uk-UA" sz="1800" cap="none" dirty="0" err="1" smtClean="0">
                <a:latin typeface="Bookman Old Style" panose="02050604050505020204" pitchFamily="18" charset="0"/>
              </a:rPr>
              <a:t>підійде</a:t>
            </a:r>
            <a:r>
              <a:rPr lang="uk-UA" sz="1800" cap="none" dirty="0" smtClean="0">
                <a:latin typeface="Bookman Old Style" panose="02050604050505020204" pitchFamily="18" charset="0"/>
              </a:rPr>
              <a:t> як чоловікам, так і жінкам з подібним типом особистості.</a:t>
            </a:r>
            <a:br>
              <a:rPr lang="uk-UA" sz="1800" cap="none" dirty="0" smtClean="0">
                <a:latin typeface="Bookman Old Style" panose="02050604050505020204" pitchFamily="18" charset="0"/>
              </a:rPr>
            </a:br>
            <a:r>
              <a:rPr lang="uk-UA" sz="1800" cap="none" dirty="0" smtClean="0">
                <a:latin typeface="Bookman Old Style" panose="02050604050505020204" pitchFamily="18" charset="0"/>
              </a:rPr>
              <a:t/>
            </a:r>
            <a:br>
              <a:rPr lang="uk-UA" sz="1800" cap="none" dirty="0" smtClean="0">
                <a:latin typeface="Bookman Old Style" panose="02050604050505020204" pitchFamily="18" charset="0"/>
              </a:rPr>
            </a:br>
            <a:r>
              <a:rPr lang="uk-UA" sz="1800" cap="none" dirty="0" smtClean="0">
                <a:latin typeface="Bookman Old Style" panose="02050604050505020204" pitchFamily="18" charset="0"/>
              </a:rPr>
              <a:t>З активних та цілеспрямованих людей виходять відмінні спортсмени або тренери.</a:t>
            </a:r>
            <a:br>
              <a:rPr lang="uk-UA" sz="1800" cap="none" dirty="0" smtClean="0">
                <a:latin typeface="Bookman Old Style" panose="02050604050505020204" pitchFamily="18" charset="0"/>
              </a:rPr>
            </a:br>
            <a:r>
              <a:rPr lang="uk-UA" sz="1800" cap="none" dirty="0" smtClean="0">
                <a:latin typeface="Bookman Old Style" panose="02050604050505020204" pitchFamily="18" charset="0"/>
              </a:rPr>
              <a:t>Ті холерики, які воліють працювати з дітьми, знайдуть своє покликання в професії дитячого аніматора або організатора свят.</a:t>
            </a:r>
            <a:br>
              <a:rPr lang="uk-UA" sz="1800" cap="none" dirty="0" smtClean="0">
                <a:latin typeface="Bookman Old Style" panose="02050604050505020204" pitchFamily="18" charset="0"/>
              </a:rPr>
            </a:br>
            <a:r>
              <a:rPr lang="uk-UA" sz="1800" cap="none" dirty="0" smtClean="0">
                <a:latin typeface="Bookman Old Style" panose="02050604050505020204" pitchFamily="18" charset="0"/>
              </a:rPr>
              <a:t>Можна побудувати непогану кар'єру в рекламі та </a:t>
            </a:r>
            <a:r>
              <a:rPr lang="en-US" sz="1800" cap="none" dirty="0" err="1" smtClean="0">
                <a:latin typeface="Bookman Old Style" panose="02050604050505020204" pitchFamily="18" charset="0"/>
              </a:rPr>
              <a:t>pr</a:t>
            </a:r>
            <a:r>
              <a:rPr lang="en-US" sz="1800" cap="none" dirty="0" smtClean="0">
                <a:latin typeface="Bookman Old Style" panose="02050604050505020204" pitchFamily="18" charset="0"/>
              </a:rPr>
              <a:t>-</a:t>
            </a:r>
            <a:r>
              <a:rPr lang="uk-UA" sz="1800" cap="none" dirty="0" smtClean="0">
                <a:latin typeface="Bookman Old Style" panose="02050604050505020204" pitchFamily="18" charset="0"/>
              </a:rPr>
              <a:t>менеджменті, дизайні інтер'єру чи одягу, а також стати чудовим художником або композитором.</a:t>
            </a:r>
            <a:br>
              <a:rPr lang="uk-UA" sz="1800" cap="none" dirty="0" smtClean="0">
                <a:latin typeface="Bookman Old Style" panose="02050604050505020204" pitchFamily="18" charset="0"/>
              </a:rPr>
            </a:br>
            <a:endParaRPr lang="uk-UA" sz="1800" cap="none" dirty="0">
              <a:latin typeface="Bookman Old Style" panose="02050604050505020204" pitchFamily="18" charset="0"/>
            </a:endParaRPr>
          </a:p>
        </p:txBody>
      </p:sp>
      <p:sp>
        <p:nvSpPr>
          <p:cNvPr id="3" name="Объект 2"/>
          <p:cNvSpPr>
            <a:spLocks noGrp="1"/>
          </p:cNvSpPr>
          <p:nvPr>
            <p:ph sz="quarter" idx="13"/>
          </p:nvPr>
        </p:nvSpPr>
        <p:spPr>
          <a:xfrm>
            <a:off x="682725" y="4230168"/>
            <a:ext cx="5546847" cy="2452643"/>
          </a:xfrm>
        </p:spPr>
        <p:txBody>
          <a:bodyPr>
            <a:normAutofit/>
          </a:bodyPr>
          <a:lstStyle/>
          <a:p>
            <a:pPr marL="72000" indent="252000" algn="ctr">
              <a:lnSpc>
                <a:spcPct val="100000"/>
              </a:lnSpc>
              <a:spcBef>
                <a:spcPts val="0"/>
              </a:spcBef>
            </a:pPr>
            <a:r>
              <a:rPr lang="ru-RU" sz="1800" b="1" dirty="0" err="1" smtClean="0">
                <a:latin typeface="Bookman Old Style" panose="02050604050505020204" pitchFamily="18" charset="0"/>
              </a:rPr>
              <a:t>Відомі</a:t>
            </a:r>
            <a:r>
              <a:rPr lang="ru-RU" sz="1800" b="1" dirty="0" smtClean="0">
                <a:latin typeface="Bookman Old Style" panose="02050604050505020204" pitchFamily="18" charset="0"/>
              </a:rPr>
              <a:t> холерики</a:t>
            </a:r>
          </a:p>
          <a:p>
            <a:pPr marL="72000" indent="252000">
              <a:lnSpc>
                <a:spcPct val="100000"/>
              </a:lnSpc>
              <a:spcBef>
                <a:spcPts val="0"/>
              </a:spcBef>
            </a:pPr>
            <a:r>
              <a:rPr lang="ru-RU" sz="1800" dirty="0" err="1" smtClean="0">
                <a:latin typeface="Bookman Old Style" panose="02050604050505020204" pitchFamily="18" charset="0"/>
              </a:rPr>
              <a:t>Опра</a:t>
            </a:r>
            <a:r>
              <a:rPr lang="ru-RU" sz="1800" dirty="0" smtClean="0">
                <a:latin typeface="Bookman Old Style" panose="02050604050505020204" pitchFamily="18" charset="0"/>
              </a:rPr>
              <a:t> </a:t>
            </a:r>
            <a:r>
              <a:rPr lang="ru-RU" sz="1800" dirty="0" err="1" smtClean="0">
                <a:latin typeface="Bookman Old Style" panose="02050604050505020204" pitchFamily="18" charset="0"/>
              </a:rPr>
              <a:t>УІнфрІ</a:t>
            </a:r>
            <a:r>
              <a:rPr lang="ru-RU" sz="1800" dirty="0" smtClean="0">
                <a:latin typeface="Bookman Old Style" panose="02050604050505020204" pitchFamily="18" charset="0"/>
              </a:rPr>
              <a:t>,</a:t>
            </a:r>
            <a:endParaRPr lang="ru-RU" sz="1800" dirty="0">
              <a:latin typeface="Bookman Old Style" panose="02050604050505020204" pitchFamily="18" charset="0"/>
            </a:endParaRPr>
          </a:p>
          <a:p>
            <a:pPr marL="72000" indent="252000">
              <a:lnSpc>
                <a:spcPct val="100000"/>
              </a:lnSpc>
              <a:spcBef>
                <a:spcPts val="0"/>
              </a:spcBef>
            </a:pPr>
            <a:r>
              <a:rPr lang="ru-RU" sz="1800" dirty="0" smtClean="0">
                <a:latin typeface="Bookman Old Style" panose="02050604050505020204" pitchFamily="18" charset="0"/>
              </a:rPr>
              <a:t>Дональд </a:t>
            </a:r>
            <a:r>
              <a:rPr lang="ru-RU" sz="1800" dirty="0">
                <a:latin typeface="Bookman Old Style" panose="02050604050505020204" pitchFamily="18" charset="0"/>
              </a:rPr>
              <a:t>Трамп,</a:t>
            </a:r>
          </a:p>
          <a:p>
            <a:pPr marL="72000" indent="252000">
              <a:lnSpc>
                <a:spcPct val="100000"/>
              </a:lnSpc>
              <a:spcBef>
                <a:spcPts val="0"/>
              </a:spcBef>
            </a:pPr>
            <a:r>
              <a:rPr lang="ru-RU" sz="1800" dirty="0" err="1" smtClean="0">
                <a:latin typeface="Bookman Old Style" panose="02050604050505020204" pitchFamily="18" charset="0"/>
              </a:rPr>
              <a:t>Білл</a:t>
            </a:r>
            <a:r>
              <a:rPr lang="ru-RU" sz="1800" dirty="0" smtClean="0">
                <a:latin typeface="Bookman Old Style" panose="02050604050505020204" pitchFamily="18" charset="0"/>
              </a:rPr>
              <a:t> </a:t>
            </a:r>
            <a:r>
              <a:rPr lang="ru-RU" sz="1800" dirty="0">
                <a:latin typeface="Bookman Old Style" panose="02050604050505020204" pitchFamily="18" charset="0"/>
              </a:rPr>
              <a:t>Гейтс,</a:t>
            </a:r>
          </a:p>
          <a:p>
            <a:pPr marL="72000" indent="252000">
              <a:lnSpc>
                <a:spcPct val="100000"/>
              </a:lnSpc>
              <a:spcBef>
                <a:spcPts val="0"/>
              </a:spcBef>
            </a:pPr>
            <a:r>
              <a:rPr lang="ru-RU" sz="1800" dirty="0" smtClean="0">
                <a:latin typeface="Bookman Old Style" panose="02050604050505020204" pitchFamily="18" charset="0"/>
              </a:rPr>
              <a:t>Петро </a:t>
            </a:r>
            <a:r>
              <a:rPr lang="ru-RU" sz="1800" dirty="0">
                <a:latin typeface="Bookman Old Style" panose="02050604050505020204" pitchFamily="18" charset="0"/>
              </a:rPr>
              <a:t>I </a:t>
            </a:r>
            <a:r>
              <a:rPr lang="ru-RU" sz="1800" dirty="0" err="1" smtClean="0">
                <a:latin typeface="Bookman Old Style" panose="02050604050505020204" pitchFamily="18" charset="0"/>
              </a:rPr>
              <a:t>олексійович</a:t>
            </a:r>
            <a:r>
              <a:rPr lang="ru-RU" sz="1800" dirty="0" smtClean="0">
                <a:latin typeface="Bookman Old Style" panose="02050604050505020204" pitchFamily="18" charset="0"/>
              </a:rPr>
              <a:t>,</a:t>
            </a:r>
            <a:endParaRPr lang="ru-RU" sz="1800" dirty="0">
              <a:latin typeface="Bookman Old Style" panose="02050604050505020204" pitchFamily="18" charset="0"/>
            </a:endParaRPr>
          </a:p>
          <a:p>
            <a:pPr marL="72000" indent="252000">
              <a:lnSpc>
                <a:spcPct val="100000"/>
              </a:lnSpc>
              <a:spcBef>
                <a:spcPts val="0"/>
              </a:spcBef>
            </a:pPr>
            <a:r>
              <a:rPr lang="ru-RU" sz="1800" dirty="0" err="1" smtClean="0">
                <a:latin typeface="Bookman Old Style" panose="02050604050505020204" pitchFamily="18" charset="0"/>
              </a:rPr>
              <a:t>Олександр</a:t>
            </a:r>
            <a:r>
              <a:rPr lang="ru-RU" sz="1800" dirty="0" smtClean="0">
                <a:latin typeface="Bookman Old Style" panose="02050604050505020204" pitchFamily="18" charset="0"/>
              </a:rPr>
              <a:t> </a:t>
            </a:r>
            <a:r>
              <a:rPr lang="ru-RU" sz="1800" dirty="0" err="1" smtClean="0">
                <a:latin typeface="Bookman Old Style" panose="02050604050505020204" pitchFamily="18" charset="0"/>
              </a:rPr>
              <a:t>васильович</a:t>
            </a:r>
            <a:r>
              <a:rPr lang="ru-RU" sz="1800" dirty="0" smtClean="0">
                <a:latin typeface="Bookman Old Style" panose="02050604050505020204" pitchFamily="18" charset="0"/>
              </a:rPr>
              <a:t> </a:t>
            </a:r>
            <a:r>
              <a:rPr lang="ru-RU" sz="1800" dirty="0" err="1" smtClean="0">
                <a:latin typeface="Bookman Old Style" panose="02050604050505020204" pitchFamily="18" charset="0"/>
              </a:rPr>
              <a:t>суворов</a:t>
            </a:r>
            <a:r>
              <a:rPr lang="ru-RU" sz="1800" dirty="0" smtClean="0">
                <a:latin typeface="Bookman Old Style" panose="02050604050505020204" pitchFamily="18" charset="0"/>
              </a:rPr>
              <a:t>,</a:t>
            </a:r>
          </a:p>
          <a:p>
            <a:pPr marL="72000" indent="252000">
              <a:lnSpc>
                <a:spcPct val="100000"/>
              </a:lnSpc>
              <a:spcBef>
                <a:spcPts val="0"/>
              </a:spcBef>
            </a:pPr>
            <a:r>
              <a:rPr lang="ru-RU" sz="1800" dirty="0" err="1" smtClean="0">
                <a:latin typeface="Bookman Old Style" panose="02050604050505020204" pitchFamily="18" charset="0"/>
              </a:rPr>
              <a:t>Олександр</a:t>
            </a:r>
            <a:r>
              <a:rPr lang="ru-RU" sz="1800" dirty="0" smtClean="0">
                <a:latin typeface="Bookman Old Style" panose="02050604050505020204" pitchFamily="18" charset="0"/>
              </a:rPr>
              <a:t> </a:t>
            </a:r>
            <a:r>
              <a:rPr lang="ru-RU" sz="1800" dirty="0" err="1" smtClean="0">
                <a:latin typeface="Bookman Old Style" panose="02050604050505020204" pitchFamily="18" charset="0"/>
              </a:rPr>
              <a:t>сергійович</a:t>
            </a:r>
            <a:r>
              <a:rPr lang="ru-RU" sz="1800" dirty="0" smtClean="0">
                <a:latin typeface="Bookman Old Style" panose="02050604050505020204" pitchFamily="18" charset="0"/>
              </a:rPr>
              <a:t> </a:t>
            </a:r>
            <a:r>
              <a:rPr lang="ru-RU" sz="1800" dirty="0" err="1" smtClean="0">
                <a:latin typeface="Bookman Old Style" panose="02050604050505020204" pitchFamily="18" charset="0"/>
              </a:rPr>
              <a:t>пушкін</a:t>
            </a:r>
            <a:r>
              <a:rPr lang="ru-RU" sz="1800" dirty="0" smtClean="0">
                <a:latin typeface="Bookman Old Style" panose="02050604050505020204" pitchFamily="18" charset="0"/>
              </a:rPr>
              <a:t>,</a:t>
            </a:r>
            <a:endParaRPr lang="ru-RU" sz="1800" dirty="0">
              <a:latin typeface="Bookman Old Style" panose="02050604050505020204" pitchFamily="18" charset="0"/>
            </a:endParaRPr>
          </a:p>
          <a:p>
            <a:pPr marL="72000" indent="252000">
              <a:lnSpc>
                <a:spcPct val="100000"/>
              </a:lnSpc>
              <a:spcBef>
                <a:spcPts val="0"/>
              </a:spcBef>
            </a:pPr>
            <a:r>
              <a:rPr lang="ru-RU" sz="1800" dirty="0" err="1" smtClean="0">
                <a:latin typeface="Bookman Old Style" panose="02050604050505020204" pitchFamily="18" charset="0"/>
              </a:rPr>
              <a:t>Дмитро</a:t>
            </a:r>
            <a:r>
              <a:rPr lang="ru-RU" sz="1800" dirty="0" smtClean="0">
                <a:latin typeface="Bookman Old Style" panose="02050604050505020204" pitchFamily="18" charset="0"/>
              </a:rPr>
              <a:t> </a:t>
            </a:r>
            <a:r>
              <a:rPr lang="ru-RU" sz="1800" dirty="0" err="1" smtClean="0">
                <a:latin typeface="Bookman Old Style" panose="02050604050505020204" pitchFamily="18" charset="0"/>
              </a:rPr>
              <a:t>іванович</a:t>
            </a:r>
            <a:r>
              <a:rPr lang="ru-RU" sz="1800" dirty="0" smtClean="0">
                <a:latin typeface="Bookman Old Style" panose="02050604050505020204" pitchFamily="18" charset="0"/>
              </a:rPr>
              <a:t> </a:t>
            </a:r>
            <a:r>
              <a:rPr lang="ru-RU" sz="1800" dirty="0" err="1" smtClean="0">
                <a:latin typeface="Bookman Old Style" panose="02050604050505020204" pitchFamily="18" charset="0"/>
              </a:rPr>
              <a:t>мендєлєєв</a:t>
            </a:r>
            <a:endParaRPr lang="ru-RU" sz="1800" dirty="0">
              <a:latin typeface="Bookman Old Style" panose="02050604050505020204" pitchFamily="18" charset="0"/>
            </a:endParaRPr>
          </a:p>
          <a:p>
            <a:endParaRPr lang="uk-UA" dirty="0"/>
          </a:p>
        </p:txBody>
      </p:sp>
    </p:spTree>
    <p:extLst>
      <p:ext uri="{BB962C8B-B14F-4D97-AF65-F5344CB8AC3E}">
        <p14:creationId xmlns:p14="http://schemas.microsoft.com/office/powerpoint/2010/main" val="4059272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65577" y="208319"/>
            <a:ext cx="3894660" cy="919725"/>
          </a:xfrm>
        </p:spPr>
        <p:txBody>
          <a:bodyPr>
            <a:normAutofit/>
          </a:bodyPr>
          <a:lstStyle/>
          <a:p>
            <a:r>
              <a:rPr lang="uk-UA" b="1" dirty="0" smtClean="0">
                <a:latin typeface="Bookman Old Style" panose="02050604050505020204" pitchFamily="18" charset="0"/>
              </a:rPr>
              <a:t>Флегматик</a:t>
            </a:r>
            <a:endParaRPr lang="uk-UA" dirty="0">
              <a:latin typeface="Bookman Old Style" panose="02050604050505020204" pitchFamily="18" charset="0"/>
            </a:endParaRPr>
          </a:p>
        </p:txBody>
      </p:sp>
      <p:sp>
        <p:nvSpPr>
          <p:cNvPr id="3" name="Объект 2"/>
          <p:cNvSpPr>
            <a:spLocks noGrp="1"/>
          </p:cNvSpPr>
          <p:nvPr>
            <p:ph sz="quarter" idx="13"/>
          </p:nvPr>
        </p:nvSpPr>
        <p:spPr>
          <a:xfrm>
            <a:off x="264293" y="1256231"/>
            <a:ext cx="11511811" cy="5024928"/>
          </a:xfrm>
        </p:spPr>
        <p:txBody>
          <a:bodyPr>
            <a:normAutofit fontScale="62500" lnSpcReduction="20000"/>
          </a:bodyPr>
          <a:lstStyle/>
          <a:p>
            <a:pPr marL="0" indent="288000" algn="just">
              <a:lnSpc>
                <a:spcPct val="110000"/>
              </a:lnSpc>
              <a:spcBef>
                <a:spcPts val="600"/>
              </a:spcBef>
            </a:pPr>
            <a:r>
              <a:rPr lang="uk-UA" sz="2900" cap="none" dirty="0" smtClean="0">
                <a:latin typeface="Bookman Old Style" panose="02050604050505020204" pitchFamily="18" charset="0"/>
              </a:rPr>
              <a:t>Йому найбільше підходить робота, у якій немає швидких, різноманітних рухів, темп роботи середній. Сильні сторони - посидючість, витримка, уміння довге зберігати значну напругу. Готується до роботи докладно й ретельно, включається у роботу порівняно довго.</a:t>
            </a:r>
          </a:p>
          <a:p>
            <a:pPr marL="0" indent="288000" algn="just">
              <a:lnSpc>
                <a:spcPct val="110000"/>
              </a:lnSpc>
              <a:spcBef>
                <a:spcPts val="600"/>
              </a:spcBef>
            </a:pPr>
            <a:r>
              <a:rPr lang="uk-UA" sz="2900" cap="none" dirty="0" smtClean="0">
                <a:latin typeface="Bookman Old Style" panose="02050604050505020204" pitchFamily="18" charset="0"/>
              </a:rPr>
              <a:t>Людина із флегматичним темпераментом характеризується низьким рівнем психічної активності, повільністю, невиразністю міміки, важко перемикається з одного виду діяльності на інший і пристосовується до нової обстановки. У флегматика переважає спокійний, рівний настрій.</a:t>
            </a:r>
          </a:p>
          <a:p>
            <a:pPr marL="0" indent="288000" algn="just">
              <a:lnSpc>
                <a:spcPct val="110000"/>
              </a:lnSpc>
              <a:spcBef>
                <a:spcPts val="600"/>
              </a:spcBef>
            </a:pPr>
            <a:r>
              <a:rPr lang="uk-UA" sz="2900" cap="none" dirty="0" smtClean="0">
                <a:latin typeface="Bookman Old Style" panose="02050604050505020204" pitchFamily="18" charset="0"/>
              </a:rPr>
              <a:t>Відрізняється терплячістю, витримкою, самовладанням, повільним темпом руху, мови. Повільно зосереджується, важко пристосовується до нової обстановки, перебудові навичок і звичок.</a:t>
            </a:r>
          </a:p>
          <a:p>
            <a:pPr marL="0" indent="288000" algn="just">
              <a:lnSpc>
                <a:spcPct val="110000"/>
              </a:lnSpc>
              <a:spcBef>
                <a:spcPts val="600"/>
              </a:spcBef>
            </a:pPr>
            <a:r>
              <a:rPr lang="uk-UA" sz="2900" cap="none" dirty="0" smtClean="0">
                <a:latin typeface="Bookman Old Style" panose="02050604050505020204" pitchFamily="18" charset="0"/>
              </a:rPr>
              <a:t>Управлінцю із флегматичним темпераментом властиві надійність у службі й роботі, упевненість і самовладання, завзятість і наполегливість, уміння терпіти й безмовно переносити тяготи й позбавлення, авторитетність серед підлеглих, бажання зробити їм будь-яку допомогу, сталість у дружбі з одним або двома колегами, у складних умовах діє безстрашно, не страшиться емоційних перевантажень, у конфлікти не вступає, прагне до кінця виконати намічене.</a:t>
            </a:r>
          </a:p>
          <a:p>
            <a:r>
              <a:rPr lang="uk-UA" dirty="0"/>
              <a:t/>
            </a:r>
            <a:br>
              <a:rPr lang="uk-UA" dirty="0"/>
            </a:br>
            <a:endParaRPr lang="uk-UA" dirty="0"/>
          </a:p>
        </p:txBody>
      </p:sp>
    </p:spTree>
    <p:extLst>
      <p:ext uri="{BB962C8B-B14F-4D97-AF65-F5344CB8AC3E}">
        <p14:creationId xmlns:p14="http://schemas.microsoft.com/office/powerpoint/2010/main" val="823151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ФЛЕГМАТИК Повільний, неворушливий, врівноважений, спокійний, настрій рівний, працездатний, зовнішні прояви їх переживань невиразні. Негативна риса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47" y="86014"/>
            <a:ext cx="8766233" cy="6574676"/>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p:cNvSpPr>
            <a:spLocks noGrp="1"/>
          </p:cNvSpPr>
          <p:nvPr>
            <p:ph type="title"/>
          </p:nvPr>
        </p:nvSpPr>
        <p:spPr>
          <a:xfrm>
            <a:off x="8981630" y="205656"/>
            <a:ext cx="3076485" cy="535165"/>
          </a:xfrm>
        </p:spPr>
        <p:txBody>
          <a:bodyPr>
            <a:normAutofit fontScale="90000"/>
          </a:bodyPr>
          <a:lstStyle/>
          <a:p>
            <a:r>
              <a:rPr lang="uk-UA" b="1" dirty="0" smtClean="0">
                <a:latin typeface="Bookman Old Style" panose="02050604050505020204" pitchFamily="18" charset="0"/>
              </a:rPr>
              <a:t>флегматик</a:t>
            </a:r>
            <a:endParaRPr lang="uk-UA" b="1" dirty="0">
              <a:latin typeface="Bookman Old Style" panose="02050604050505020204" pitchFamily="18" charset="0"/>
            </a:endParaRPr>
          </a:p>
        </p:txBody>
      </p:sp>
    </p:spTree>
    <p:extLst>
      <p:ext uri="{BB962C8B-B14F-4D97-AF65-F5344CB8AC3E}">
        <p14:creationId xmlns:p14="http://schemas.microsoft.com/office/powerpoint/2010/main" val="566549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Мои документы\Царук И.М\Організаційна поведінка та лідерство\Чернетки\флегматик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4" y="-67402"/>
            <a:ext cx="6124575" cy="533400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D:\Мои документы\Царук И.М\Організаційна поведінка та лідерство\Чернетки\флегматик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7425" y="5029200"/>
            <a:ext cx="612457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379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65238" y="362144"/>
            <a:ext cx="6033956" cy="851360"/>
          </a:xfrm>
        </p:spPr>
        <p:txBody>
          <a:bodyPr/>
          <a:lstStyle/>
          <a:p>
            <a:r>
              <a:rPr lang="uk-UA" dirty="0" smtClean="0">
                <a:latin typeface="Bookman Old Style" panose="02050604050505020204" pitchFamily="18" charset="0"/>
              </a:rPr>
              <a:t>Відомі флегматики</a:t>
            </a:r>
            <a:endParaRPr lang="uk-UA" dirty="0">
              <a:latin typeface="Bookman Old Style" panose="02050604050505020204" pitchFamily="18" charset="0"/>
            </a:endParaRPr>
          </a:p>
        </p:txBody>
      </p:sp>
      <p:sp>
        <p:nvSpPr>
          <p:cNvPr id="3" name="Объект 2"/>
          <p:cNvSpPr>
            <a:spLocks noGrp="1"/>
          </p:cNvSpPr>
          <p:nvPr>
            <p:ph sz="quarter" idx="13"/>
          </p:nvPr>
        </p:nvSpPr>
        <p:spPr>
          <a:xfrm>
            <a:off x="563397" y="1290322"/>
            <a:ext cx="10363826" cy="4136258"/>
          </a:xfrm>
        </p:spPr>
        <p:txBody>
          <a:bodyPr>
            <a:normAutofit lnSpcReduction="10000"/>
          </a:bodyPr>
          <a:lstStyle/>
          <a:p>
            <a:pPr marL="72000" indent="360000" algn="just">
              <a:spcBef>
                <a:spcPts val="200"/>
              </a:spcBef>
              <a:buNone/>
            </a:pPr>
            <a:r>
              <a:rPr lang="uk-UA" cap="none" dirty="0" smtClean="0">
                <a:latin typeface="Bookman Old Style" panose="02050604050505020204" pitchFamily="18" charset="0"/>
              </a:rPr>
              <a:t>Здатність флегматиків повільно, без паніки аналізувати ситуацію є незамінною в стресових ситуаціях. Вони – висококласні економісти, бухгалтери, </a:t>
            </a:r>
            <a:r>
              <a:rPr lang="uk-UA" cap="none" dirty="0" err="1" smtClean="0">
                <a:latin typeface="Bookman Old Style" panose="02050604050505020204" pitchFamily="18" charset="0"/>
              </a:rPr>
              <a:t>справочинці</a:t>
            </a:r>
            <a:r>
              <a:rPr lang="uk-UA" cap="none" dirty="0" smtClean="0">
                <a:latin typeface="Bookman Old Style" panose="02050604050505020204" pitchFamily="18" charset="0"/>
              </a:rPr>
              <a:t>. Через цю рису характеру не можуть будувати кар’єру хірурга чи менеджера, однак чудово виконуватимуть обов’язки терапевта або головного бухгалтера. Активне, яскраве публічне життя актора, диригента, телерепортера, комерсанта буде для них обтяжливим.</a:t>
            </a:r>
          </a:p>
          <a:p>
            <a:pPr marL="72000" indent="360000" algn="just">
              <a:spcBef>
                <a:spcPts val="200"/>
              </a:spcBef>
              <a:buNone/>
            </a:pPr>
            <a:r>
              <a:rPr lang="uk-UA" b="1" i="1" u="sng" cap="none" dirty="0" smtClean="0">
                <a:latin typeface="Bookman Old Style" panose="02050604050505020204" pitchFamily="18" charset="0"/>
              </a:rPr>
              <a:t>Рекомендовані професії:</a:t>
            </a:r>
            <a:r>
              <a:rPr lang="uk-UA" cap="none" dirty="0" smtClean="0">
                <a:latin typeface="Bookman Old Style" panose="02050604050505020204" pitchFamily="18" charset="0"/>
              </a:rPr>
              <a:t> механік, електрик, інженер, агроном, водій, наукові – ботанік, астроном, фізик, математик.</a:t>
            </a:r>
          </a:p>
          <a:p>
            <a:pPr marL="72000" indent="360000" algn="just">
              <a:spcBef>
                <a:spcPts val="200"/>
              </a:spcBef>
            </a:pPr>
            <a:endParaRPr lang="uk-UA" b="1" dirty="0" smtClean="0">
              <a:latin typeface="Bookman Old Style" panose="02050604050505020204" pitchFamily="18" charset="0"/>
            </a:endParaRPr>
          </a:p>
          <a:p>
            <a:pPr marL="72000" indent="360000" algn="just">
              <a:spcBef>
                <a:spcPts val="200"/>
              </a:spcBef>
            </a:pPr>
            <a:r>
              <a:rPr lang="uk-UA" b="1" dirty="0" smtClean="0">
                <a:latin typeface="Bookman Old Style" panose="02050604050505020204" pitchFamily="18" charset="0"/>
              </a:rPr>
              <a:t>Видатні </a:t>
            </a:r>
            <a:r>
              <a:rPr lang="uk-UA" b="1" dirty="0">
                <a:latin typeface="Bookman Old Style" panose="02050604050505020204" pitchFamily="18" charset="0"/>
              </a:rPr>
              <a:t>діячі</a:t>
            </a:r>
            <a:r>
              <a:rPr lang="uk-UA" dirty="0">
                <a:latin typeface="Bookman Old Style" panose="02050604050505020204" pitchFamily="18" charset="0"/>
              </a:rPr>
              <a:t>: І. О. Крилов, М. І. Кутузов, І. Ньютон.</a:t>
            </a:r>
          </a:p>
          <a:p>
            <a:endParaRPr lang="uk-UA" dirty="0"/>
          </a:p>
        </p:txBody>
      </p:sp>
    </p:spTree>
    <p:extLst>
      <p:ext uri="{BB962C8B-B14F-4D97-AF65-F5344CB8AC3E}">
        <p14:creationId xmlns:p14="http://schemas.microsoft.com/office/powerpoint/2010/main" val="3231344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9369" y="0"/>
            <a:ext cx="6973261" cy="6858000"/>
          </a:xfrm>
          <a:prstGeom prst="rect">
            <a:avLst/>
          </a:prstGeom>
        </p:spPr>
      </p:pic>
    </p:spTree>
    <p:extLst>
      <p:ext uri="{BB962C8B-B14F-4D97-AF65-F5344CB8AC3E}">
        <p14:creationId xmlns:p14="http://schemas.microsoft.com/office/powerpoint/2010/main" val="318167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1096" y="196459"/>
            <a:ext cx="11810288" cy="4059346"/>
          </a:xfrm>
        </p:spPr>
        <p:txBody>
          <a:bodyPr>
            <a:normAutofit fontScale="62500" lnSpcReduction="20000"/>
          </a:bodyPr>
          <a:lstStyle/>
          <a:p>
            <a:r>
              <a:rPr lang="uk-UA" b="1" dirty="0"/>
              <a:t>Меланхолік.</a:t>
            </a:r>
            <a:endParaRPr lang="uk-UA" dirty="0"/>
          </a:p>
          <a:p>
            <a:r>
              <a:rPr lang="uk-UA" dirty="0"/>
              <a:t>Подібний із флегматиком, але його відрізняє повільність, хоча за цим ховається більша емоційність, збудливість і вразливість. Успішно працює в спокійній і безпечній обстановці, що не вимагає швидких, відповідальних дій.</a:t>
            </a:r>
          </a:p>
          <a:p>
            <a:r>
              <a:rPr lang="uk-UA" dirty="0"/>
              <a:t>Людина меланхолійного типу темпераменту характеризується низьким рівнем психічної активності, сповільненістю рухів, стриманістю моторики мови й різанням стомлюваністю.</a:t>
            </a:r>
          </a:p>
          <a:p>
            <a:r>
              <a:rPr lang="uk-UA" dirty="0"/>
              <a:t>Ці люди схильні до замкнутості, уникають спілкування з малознайомими, новими, невідомими ним людьми. Нерішучі у важких обставинах. Проявляють незручність у новій обстановці.</a:t>
            </a:r>
          </a:p>
          <a:p>
            <a:r>
              <a:rPr lang="uk-UA" dirty="0"/>
              <a:t>Управлінець з неврівноваженим меланхолійним темпераментом має високу чутливість і рухливістю психічних процесів, швидким сприйняттям наказів старших начальників, активністю в суспільній роботі, умінням висунути гарну ідею, провести диспут.</a:t>
            </a:r>
          </a:p>
          <a:p>
            <a:r>
              <a:rPr lang="uk-UA" dirty="0"/>
              <a:t>Управлінця зі слабким меланхолійним темпераментом відрізняють сумлінність, ретельність, старання. Йому властиві ретельність, підвищене почуття відповідальності, принциповість, справедливість, чуйність, делікатне відношення до підлеглих, критичність і самокритичність. Його іноді називають добрим і гарним товаришем, душею колективу. Серед типових недоліків у діяльності й спілкуванні такого службовця можна спостерігати швидку стомлюваність, нерішучість і обережність, замкнутість і нетовариськість, малу ініціативність і схильність чужому впливу, песимізм і впертість. </a:t>
            </a:r>
          </a:p>
          <a:p>
            <a:r>
              <a:rPr lang="uk-UA" dirty="0"/>
              <a:t/>
            </a:r>
            <a:br>
              <a:rPr lang="uk-UA" dirty="0"/>
            </a:br>
            <a:endParaRPr lang="uk-UA" dirty="0"/>
          </a:p>
          <a:p>
            <a:endParaRPr lang="uk-UA" dirty="0"/>
          </a:p>
        </p:txBody>
      </p:sp>
    </p:spTree>
    <p:extLst>
      <p:ext uri="{BB962C8B-B14F-4D97-AF65-F5344CB8AC3E}">
        <p14:creationId xmlns:p14="http://schemas.microsoft.com/office/powerpoint/2010/main" val="273204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Особливості темпераменту Чуйний, активність знижена, але спокійний, лагідний, з високою відповідальністю та високим рівнем емпатії МЕЛАНХОЛІК Несм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880" y="647901"/>
            <a:ext cx="7185262" cy="5388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347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Мои документы\Царук И.М\Організаційна поведінка та лідерство\Чернетки\меланхолік.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771" y="248897"/>
            <a:ext cx="612457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003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quarter" idx="13"/>
          </p:nvPr>
        </p:nvSpPr>
        <p:spPr>
          <a:xfrm>
            <a:off x="4691642" y="239190"/>
            <a:ext cx="7349383" cy="6618810"/>
          </a:xfrm>
        </p:spPr>
        <p:txBody>
          <a:bodyPr>
            <a:normAutofit lnSpcReduction="10000"/>
          </a:bodyPr>
          <a:lstStyle/>
          <a:p>
            <a:pPr marL="0" indent="288000" algn="just">
              <a:lnSpc>
                <a:spcPct val="110000"/>
              </a:lnSpc>
              <a:spcBef>
                <a:spcPts val="600"/>
              </a:spcBef>
            </a:pPr>
            <a:r>
              <a:rPr lang="uk-UA" cap="none" dirty="0" smtClean="0">
                <a:latin typeface="Bookman Old Style" panose="02050604050505020204" pitchFamily="18" charset="0"/>
              </a:rPr>
              <a:t>Меланхолікам не слід вибирати професію, пов’язану із спілкуванням з іншими, працювати за комп’ютером їм набагато цікавіше. Небезпечний такий тип темпераменту для водія громадського транспорту чи монтажника-верхолаза. Характерна риса – гальмування нервової системи, що може призвести до втрати концентрації уваги і, як наслідок, до надзвичайних ситуацій. Напружена робота лікаря, особливо хірурга, а також рятувальника, пілота, диспетчера </a:t>
            </a:r>
            <a:r>
              <a:rPr lang="uk-UA" cap="none" dirty="0" err="1" smtClean="0">
                <a:latin typeface="Bookman Old Style" panose="02050604050505020204" pitchFamily="18" charset="0"/>
              </a:rPr>
              <a:t>спричинять</a:t>
            </a:r>
            <a:r>
              <a:rPr lang="uk-UA" cap="none" dirty="0" smtClean="0">
                <a:latin typeface="Bookman Old Style" panose="02050604050505020204" pitchFamily="18" charset="0"/>
              </a:rPr>
              <a:t> у меланхоліка виснаження нервової системи і погіршення стану здоров’я.</a:t>
            </a:r>
          </a:p>
          <a:p>
            <a:pPr marL="0" indent="288000" algn="just">
              <a:lnSpc>
                <a:spcPct val="110000"/>
              </a:lnSpc>
              <a:spcBef>
                <a:spcPts val="600"/>
              </a:spcBef>
            </a:pPr>
            <a:r>
              <a:rPr lang="uk-UA" b="1" i="1" u="sng" cap="none" dirty="0" smtClean="0">
                <a:latin typeface="Bookman Old Style" panose="02050604050505020204" pitchFamily="18" charset="0"/>
              </a:rPr>
              <a:t>Рекомендовані професії:</a:t>
            </a:r>
            <a:r>
              <a:rPr lang="uk-UA" cap="none" dirty="0" smtClean="0">
                <a:latin typeface="Bookman Old Style" panose="02050604050505020204" pitchFamily="18" charset="0"/>
              </a:rPr>
              <a:t> педагог, діяч мистецтв, художник, швачка-модельєр, маляр, композитор, письменник, ветеринарний лікар, геолог, агроном, зоотехнік, бухгалтер, автослюсар, слюсар, токар, радіомеханік і т. Д.</a:t>
            </a:r>
          </a:p>
          <a:p>
            <a:pPr marL="0" indent="288000" algn="just">
              <a:lnSpc>
                <a:spcPct val="110000"/>
              </a:lnSpc>
              <a:spcBef>
                <a:spcPts val="600"/>
              </a:spcBef>
            </a:pPr>
            <a:r>
              <a:rPr lang="uk-UA" cap="none" dirty="0" smtClean="0">
                <a:latin typeface="Bookman Old Style" panose="02050604050505020204" pitchFamily="18" charset="0"/>
              </a:rPr>
              <a:t>Не важко здогадатися, що серед меланхоліків було багато письменників, композиторів: </a:t>
            </a:r>
            <a:r>
              <a:rPr lang="uk-UA" cap="none" dirty="0" err="1" smtClean="0">
                <a:latin typeface="Bookman Old Style" panose="02050604050505020204" pitchFamily="18" charset="0"/>
              </a:rPr>
              <a:t>Олекссандр</a:t>
            </a:r>
            <a:r>
              <a:rPr lang="uk-UA" cap="none" dirty="0" smtClean="0">
                <a:latin typeface="Bookman Old Style" panose="02050604050505020204" pitchFamily="18" charset="0"/>
              </a:rPr>
              <a:t> Блок, Микола Гоголь, Сергій Єсенін, Михайло Лермонтов, Петро Чайковський.</a:t>
            </a:r>
          </a:p>
          <a:p>
            <a:endParaRPr lang="uk-UA" dirty="0"/>
          </a:p>
        </p:txBody>
      </p:sp>
      <p:pic>
        <p:nvPicPr>
          <p:cNvPr id="14340" name="Picture 4" descr="http://cdn.goodhouse.com.ua/images-jpg/7621/762122_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71" y="176832"/>
            <a:ext cx="4484792" cy="3971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132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Рішення: Сангвінік: спонтанний Холерик: рішучий Меланхолік: буде довго думати Флегматик: завжди все планує Хочуть бути: Сангвінік: центром захопле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0947" y="188563"/>
            <a:ext cx="7667683" cy="5750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927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84832" y="0"/>
            <a:ext cx="11904918" cy="6734086"/>
          </a:xfrm>
        </p:spPr>
        <p:txBody>
          <a:bodyPr>
            <a:normAutofit fontScale="25000" lnSpcReduction="20000"/>
          </a:bodyPr>
          <a:lstStyle/>
          <a:p>
            <a:pPr algn="ctr"/>
            <a:r>
              <a:rPr lang="uk-UA" sz="6400" b="1" u="sng" cap="none" dirty="0" smtClean="0">
                <a:latin typeface="Bookman Old Style" panose="02050604050505020204" pitchFamily="18" charset="0"/>
              </a:rPr>
              <a:t>ЕКСТРАВЕРСІЯ ТА ІНТРОВЕРСІЯ</a:t>
            </a:r>
          </a:p>
          <a:p>
            <a:pPr algn="ctr"/>
            <a:endParaRPr lang="uk-UA" sz="6400" b="1" cap="none" dirty="0" smtClean="0">
              <a:latin typeface="Bookman Old Style" panose="02050604050505020204" pitchFamily="18" charset="0"/>
            </a:endParaRPr>
          </a:p>
          <a:p>
            <a:pPr marL="0" indent="288000" algn="just">
              <a:spcBef>
                <a:spcPts val="600"/>
              </a:spcBef>
            </a:pPr>
            <a:r>
              <a:rPr lang="uk-UA" sz="5200" cap="none" dirty="0" smtClean="0">
                <a:latin typeface="Bookman Old Style" panose="02050604050505020204" pitchFamily="18" charset="0"/>
              </a:rPr>
              <a:t>Поняття “інтроверсія” та “екстраверсія” запропоновані швейцарським психологом </a:t>
            </a:r>
            <a:r>
              <a:rPr lang="uk-UA" sz="5200" b="1" u="sng" cap="none" dirty="0" smtClean="0">
                <a:latin typeface="Bookman Old Style" panose="02050604050505020204" pitchFamily="18" charset="0"/>
              </a:rPr>
              <a:t>К. </a:t>
            </a:r>
            <a:r>
              <a:rPr lang="uk-UA" sz="5200" b="1" u="sng" cap="none" dirty="0" err="1" smtClean="0">
                <a:latin typeface="Bookman Old Style" panose="02050604050505020204" pitchFamily="18" charset="0"/>
              </a:rPr>
              <a:t>Юнгом</a:t>
            </a:r>
            <a:r>
              <a:rPr lang="uk-UA" sz="5200" cap="none" dirty="0" smtClean="0">
                <a:latin typeface="Bookman Old Style" panose="02050604050505020204" pitchFamily="18" charset="0"/>
              </a:rPr>
              <a:t>. </a:t>
            </a:r>
          </a:p>
          <a:p>
            <a:pPr marL="0" indent="288000" algn="just">
              <a:spcBef>
                <a:spcPts val="600"/>
              </a:spcBef>
            </a:pPr>
            <a:r>
              <a:rPr lang="uk-UA" sz="5200" cap="none" dirty="0" smtClean="0">
                <a:latin typeface="Bookman Old Style" panose="02050604050505020204" pitchFamily="18" charset="0"/>
              </a:rPr>
              <a:t>В основі поділу, запропонованого ним, лежить уявлення про те, що в житті людини є дві групи явищ – явища зовнішнього життя і внутрішнього. Як в тому, так і в іншому відбуваються певні події – тобто те, що змінює життя, що є значущим для людини.</a:t>
            </a:r>
          </a:p>
          <a:p>
            <a:pPr marL="0" indent="288000" algn="just">
              <a:spcBef>
                <a:spcPts val="600"/>
              </a:spcBef>
            </a:pPr>
            <a:r>
              <a:rPr lang="uk-UA" sz="5200" cap="none" dirty="0" smtClean="0">
                <a:latin typeface="Bookman Old Style" panose="02050604050505020204" pitchFamily="18" charset="0"/>
              </a:rPr>
              <a:t>Властивості “інтроверсії” та “екстраверсії” є також важливою складовою дослідження та аналізу темпераменту особистості.</a:t>
            </a:r>
          </a:p>
          <a:p>
            <a:pPr marL="0" indent="288000" algn="just">
              <a:spcBef>
                <a:spcPts val="600"/>
              </a:spcBef>
            </a:pPr>
            <a:r>
              <a:rPr lang="uk-UA" sz="5200" b="1" cap="none" dirty="0" smtClean="0">
                <a:latin typeface="Bookman Old Style" panose="02050604050505020204" pitchFamily="18" charset="0"/>
              </a:rPr>
              <a:t>Екстраверти</a:t>
            </a:r>
            <a:r>
              <a:rPr lang="uk-UA" sz="5200" cap="none" dirty="0" smtClean="0">
                <a:latin typeface="Bookman Old Style" panose="02050604050505020204" pitchFamily="18" charset="0"/>
              </a:rPr>
              <a:t> (від лат. Коренів “екстра” – “назовні”, “</a:t>
            </a:r>
            <a:r>
              <a:rPr lang="uk-UA" sz="5200" cap="none" dirty="0" err="1" smtClean="0">
                <a:latin typeface="Bookman Old Style" panose="02050604050505020204" pitchFamily="18" charset="0"/>
              </a:rPr>
              <a:t>верто</a:t>
            </a:r>
            <a:r>
              <a:rPr lang="uk-UA" sz="5200" cap="none" dirty="0" smtClean="0">
                <a:latin typeface="Bookman Old Style" panose="02050604050505020204" pitchFamily="18" charset="0"/>
              </a:rPr>
              <a:t>” – “направляю” – спрямовані назовні) – особистості, які спрямовані назовні, вони в силу організації їх нервових процесів потребують постійного стимулювання з боку зовнішнього середовища. Їм притаманне прагнення до нових вражень. </a:t>
            </a:r>
          </a:p>
          <a:p>
            <a:pPr marL="0" indent="288000" algn="just">
              <a:spcBef>
                <a:spcPts val="600"/>
              </a:spcBef>
            </a:pPr>
            <a:r>
              <a:rPr lang="uk-UA" sz="5200" cap="none" dirty="0" smtClean="0">
                <a:latin typeface="Bookman Old Style" panose="02050604050505020204" pitchFamily="18" charset="0"/>
              </a:rPr>
              <a:t>Такі люди потребують товариства, вони невимушені в поведінці, імпульсивні, безтурботні, балакучі. Їх почуття, емоції не завжди піддаються контролю. Вважається, що екстравертам властиві товариськість, імпульсивність, гнучкість поведінки, значна ініціативність (але незначна наполегливість) та висока соціальна адаптованість. Екстраверти, зазвичай, наділені зовнішньою чарівністю, прямолінійні в судженнях, орієнтуються переважно на зовнішню оцінку. Добре виконують роботу, яка вимагає негайних рішень.</a:t>
            </a:r>
          </a:p>
          <a:p>
            <a:pPr marL="0" indent="288000" algn="just">
              <a:spcBef>
                <a:spcPts val="600"/>
              </a:spcBef>
            </a:pPr>
            <a:r>
              <a:rPr lang="uk-UA" sz="5200" b="1" cap="none" dirty="0" smtClean="0">
                <a:latin typeface="Bookman Old Style" panose="02050604050505020204" pitchFamily="18" charset="0"/>
              </a:rPr>
              <a:t>Екстраверти</a:t>
            </a:r>
            <a:r>
              <a:rPr lang="uk-UA" sz="5200" cap="none" dirty="0" smtClean="0">
                <a:latin typeface="Bookman Old Style" panose="02050604050505020204" pitchFamily="18" charset="0"/>
              </a:rPr>
              <a:t> прагнуть до спілкування, контактів з іншими, багато говорять про себе, хвалькуваті, зосереджуються переважно на зовнішніх явищах, а не на собі, </a:t>
            </a:r>
            <a:r>
              <a:rPr lang="uk-UA" sz="5200" cap="none" dirty="0" err="1" smtClean="0">
                <a:latin typeface="Bookman Old Style" panose="02050604050505020204" pitchFamily="18" charset="0"/>
              </a:rPr>
              <a:t>схільні</a:t>
            </a:r>
            <a:r>
              <a:rPr lang="uk-UA" sz="5200" cap="none" dirty="0" smtClean="0">
                <a:latin typeface="Bookman Old Style" panose="02050604050505020204" pitchFamily="18" charset="0"/>
              </a:rPr>
              <a:t> погоджуватися з усім, що їм пропонують.</a:t>
            </a:r>
          </a:p>
          <a:p>
            <a:pPr marL="0" indent="288000" algn="just">
              <a:spcBef>
                <a:spcPts val="600"/>
              </a:spcBef>
            </a:pPr>
            <a:r>
              <a:rPr lang="uk-UA" sz="5200" b="1" u="sng" cap="none" dirty="0" smtClean="0">
                <a:latin typeface="Bookman Old Style" panose="02050604050505020204" pitchFamily="18" charset="0"/>
              </a:rPr>
              <a:t>Інтроверти</a:t>
            </a:r>
            <a:r>
              <a:rPr lang="uk-UA" sz="5200" i="1" cap="none" dirty="0" smtClean="0">
                <a:latin typeface="Bookman Old Style" panose="02050604050505020204" pitchFamily="18" charset="0"/>
              </a:rPr>
              <a:t> </a:t>
            </a:r>
            <a:r>
              <a:rPr lang="uk-UA" sz="5200" cap="none" dirty="0" smtClean="0">
                <a:latin typeface="Bookman Old Style" panose="02050604050505020204" pitchFamily="18" charset="0"/>
              </a:rPr>
              <a:t>(від лат. Коренів “</a:t>
            </a:r>
            <a:r>
              <a:rPr lang="uk-UA" sz="5200" cap="none" dirty="0" err="1" smtClean="0">
                <a:latin typeface="Bookman Old Style" panose="02050604050505020204" pitchFamily="18" charset="0"/>
              </a:rPr>
              <a:t>інтро</a:t>
            </a:r>
            <a:r>
              <a:rPr lang="uk-UA" sz="5200" cap="none" dirty="0" smtClean="0">
                <a:latin typeface="Bookman Old Style" panose="02050604050505020204" pitchFamily="18" charset="0"/>
              </a:rPr>
              <a:t>” – “всередину”, “</a:t>
            </a:r>
            <a:r>
              <a:rPr lang="uk-UA" sz="5200" cap="none" dirty="0" err="1" smtClean="0">
                <a:latin typeface="Bookman Old Style" panose="02050604050505020204" pitchFamily="18" charset="0"/>
              </a:rPr>
              <a:t>верто</a:t>
            </a:r>
            <a:r>
              <a:rPr lang="uk-UA" sz="5200" cap="none" dirty="0" smtClean="0">
                <a:latin typeface="Bookman Old Style" panose="02050604050505020204" pitchFamily="18" charset="0"/>
              </a:rPr>
              <a:t>” – “направляю” – спрямовані всередину) – особистості, які спрямовані всередину. Їм не потрібне значне зовнішнє стимулювання, і ця властивість формує специфіку їх поведінки. Людина-інтроверт менш контактна, їй притаманні нетовариськість, замкненість, друзів у неї небагато, але вона вірна їм надовго. Інтроверт уникає галасливих компаній, повільний, поважний, планує свої дії та вчинки, досить добре контролює емоції. </a:t>
            </a:r>
          </a:p>
          <a:p>
            <a:pPr marL="0" indent="288000" algn="just">
              <a:spcBef>
                <a:spcPts val="600"/>
              </a:spcBef>
            </a:pPr>
            <a:r>
              <a:rPr lang="uk-UA" sz="5200" cap="none" dirty="0" smtClean="0">
                <a:latin typeface="Bookman Old Style" panose="02050604050505020204" pitchFamily="18" charset="0"/>
              </a:rPr>
              <a:t>Інтровертам притаманна соціальна пасивність (за досить великої наполегливості), схильність до самоаналізу і складності щодо соціальної адаптації. Інтроверти краще справляються з монотонною роботою, вони обережні, охайні, педантичні.</a:t>
            </a:r>
          </a:p>
          <a:p>
            <a:pPr marL="0" indent="288000" algn="just">
              <a:spcBef>
                <a:spcPts val="600"/>
              </a:spcBef>
            </a:pPr>
            <a:r>
              <a:rPr lang="uk-UA" sz="5200" cap="none" dirty="0" smtClean="0">
                <a:latin typeface="Bookman Old Style" panose="02050604050505020204" pitchFamily="18" charset="0"/>
              </a:rPr>
              <a:t>У </a:t>
            </a:r>
            <a:r>
              <a:rPr lang="uk-UA" sz="5200" b="1" cap="none" dirty="0" smtClean="0">
                <a:latin typeface="Bookman Old Style" panose="02050604050505020204" pitchFamily="18" charset="0"/>
              </a:rPr>
              <a:t>інтровертів</a:t>
            </a:r>
            <a:r>
              <a:rPr lang="uk-UA" sz="5200" cap="none" dirty="0" smtClean="0">
                <a:latin typeface="Bookman Old Style" panose="02050604050505020204" pitchFamily="18" charset="0"/>
              </a:rPr>
              <a:t> переважають слабкість та інертність нервових процесів, замкнутість, схильність до самоаналізу, а тому йому властиві ускладнення соціальної адаптації. Інтроверти </a:t>
            </a:r>
            <a:r>
              <a:rPr lang="uk-UA" sz="5200" cap="none" dirty="0" err="1" smtClean="0">
                <a:latin typeface="Bookman Old Style" panose="02050604050505020204" pitchFamily="18" charset="0"/>
              </a:rPr>
              <a:t>замкнутів</a:t>
            </a:r>
            <a:r>
              <a:rPr lang="uk-UA" sz="5200" cap="none" dirty="0" smtClean="0">
                <a:latin typeface="Bookman Old Style" panose="02050604050505020204" pitchFamily="18" charset="0"/>
              </a:rPr>
              <a:t>, свої думки та переживання спрямовують на самих себе, на свій внутрішній світ, уникають контактів з іншими, не пристосовані до обставин. </a:t>
            </a:r>
          </a:p>
          <a:p>
            <a:pPr marL="0" indent="288000" algn="just">
              <a:spcBef>
                <a:spcPts val="600"/>
              </a:spcBef>
            </a:pPr>
            <a:r>
              <a:rPr lang="uk-UA" sz="5200" b="1" cap="none" dirty="0" err="1" smtClean="0">
                <a:latin typeface="Bookman Old Style" panose="02050604050505020204" pitchFamily="18" charset="0"/>
              </a:rPr>
              <a:t>Амбавертам</a:t>
            </a:r>
            <a:r>
              <a:rPr lang="uk-UA" sz="5200" cap="none" dirty="0" smtClean="0">
                <a:latin typeface="Bookman Old Style" panose="02050604050505020204" pitchFamily="18" charset="0"/>
              </a:rPr>
              <a:t> притаманні риси екстра- та інтроверсії. </a:t>
            </a:r>
          </a:p>
          <a:p>
            <a:pPr marL="0" indent="288000" algn="just">
              <a:spcBef>
                <a:spcPts val="600"/>
              </a:spcBef>
            </a:pPr>
            <a:r>
              <a:rPr lang="uk-UA" sz="5200" cap="none" dirty="0" smtClean="0">
                <a:latin typeface="Bookman Old Style" panose="02050604050505020204" pitchFamily="18" charset="0"/>
              </a:rPr>
              <a:t>“Чистих” екстравертів та інтровертів практично не буває, але всі ми займаємо в діапазоні між ними певну позицію, ближчу до того чи іншого полюса.</a:t>
            </a:r>
            <a:endParaRPr lang="uk-UA" sz="5200" dirty="0"/>
          </a:p>
        </p:txBody>
      </p:sp>
    </p:spTree>
    <p:extLst>
      <p:ext uri="{BB962C8B-B14F-4D97-AF65-F5344CB8AC3E}">
        <p14:creationId xmlns:p14="http://schemas.microsoft.com/office/powerpoint/2010/main" val="4013963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Характер - це індивідуальне поєднання суттєвих ознак особистості, які виражають ставлення до навколишньої дійсності 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1504" y="212222"/>
            <a:ext cx="7600459" cy="5692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60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188007" y="179369"/>
            <a:ext cx="11921383" cy="6383801"/>
          </a:xfrm>
        </p:spPr>
        <p:txBody>
          <a:bodyPr>
            <a:normAutofit lnSpcReduction="10000"/>
          </a:bodyPr>
          <a:lstStyle/>
          <a:p>
            <a:pPr marL="0" indent="360000" algn="just">
              <a:lnSpc>
                <a:spcPct val="100000"/>
              </a:lnSpc>
              <a:spcBef>
                <a:spcPts val="0"/>
              </a:spcBef>
              <a:buNone/>
            </a:pPr>
            <a:r>
              <a:rPr lang="uk-UA" b="1" cap="none" dirty="0" smtClean="0">
                <a:latin typeface="Bookman Old Style" panose="02050604050505020204" pitchFamily="18" charset="0"/>
              </a:rPr>
              <a:t>Характер людини</a:t>
            </a:r>
            <a:r>
              <a:rPr lang="uk-UA" cap="none" dirty="0" smtClean="0">
                <a:latin typeface="Bookman Old Style" panose="02050604050505020204" pitchFamily="18" charset="0"/>
              </a:rPr>
              <a:t> − це індивідуально-своєрідне поєднання суттєвих властивостей і особливостей особистості, що проявляються в поведінці, вчинках, діяльності.</a:t>
            </a:r>
          </a:p>
          <a:p>
            <a:pPr marL="0" indent="288000" algn="just">
              <a:spcBef>
                <a:spcPts val="600"/>
              </a:spcBef>
            </a:pPr>
            <a:r>
              <a:rPr lang="uk-UA" b="1" cap="none" dirty="0" smtClean="0">
                <a:latin typeface="Bookman Old Style" panose="02050604050505020204" pitchFamily="18" charset="0"/>
              </a:rPr>
              <a:t>Характер людини </a:t>
            </a:r>
            <a:r>
              <a:rPr lang="uk-UA" cap="none" dirty="0" smtClean="0">
                <a:latin typeface="Bookman Old Style" panose="02050604050505020204" pitchFamily="18" charset="0"/>
              </a:rPr>
              <a:t>– це сукупність стійких психічних процесів (властивостей), які впливають з його поведінка і виявляється у її вчинках. У кожного з нас є власний набір якостей, який рухає різними діями.</a:t>
            </a:r>
          </a:p>
          <a:p>
            <a:pPr marL="0" indent="288000" algn="just">
              <a:spcBef>
                <a:spcPts val="600"/>
              </a:spcBef>
            </a:pPr>
            <a:r>
              <a:rPr lang="uk-UA" cap="none" dirty="0" smtClean="0">
                <a:latin typeface="Bookman Old Style" panose="02050604050505020204" pitchFamily="18" charset="0"/>
              </a:rPr>
              <a:t>Деякі риси характеру залежить від типу нервової системи, інші формуються під впливом довкілля.</a:t>
            </a:r>
          </a:p>
          <a:p>
            <a:pPr marL="0" indent="288000" algn="just">
              <a:spcBef>
                <a:spcPts val="600"/>
              </a:spcBef>
            </a:pPr>
            <a:r>
              <a:rPr lang="uk-UA" cap="none" dirty="0" smtClean="0">
                <a:latin typeface="Bookman Old Style" panose="02050604050505020204" pitchFamily="18" charset="0"/>
              </a:rPr>
              <a:t>Кожна людина має власний набір якостей, до переліку яких входять позитивні та негативні риси. Вони формуються під впливом оточуючих і життєвих обставин.</a:t>
            </a:r>
          </a:p>
          <a:p>
            <a:pPr marL="0" indent="288000" algn="just">
              <a:spcBef>
                <a:spcPts val="600"/>
              </a:spcBef>
            </a:pPr>
            <a:r>
              <a:rPr lang="uk-UA" cap="none" dirty="0" smtClean="0">
                <a:latin typeface="Bookman Old Style" panose="02050604050505020204" pitchFamily="18" charset="0"/>
              </a:rPr>
              <a:t>Залежно від стану середовища, суспільства та ступеня його впливу на індивіда у людей можуть переважати добрі та погані якості характеру.</a:t>
            </a:r>
          </a:p>
          <a:p>
            <a:pPr marL="0" indent="288000" algn="just">
              <a:spcBef>
                <a:spcPts val="600"/>
              </a:spcBef>
            </a:pPr>
            <a:r>
              <a:rPr lang="uk-UA" cap="none" dirty="0" smtClean="0">
                <a:latin typeface="Bookman Old Style" panose="02050604050505020204" pitchFamily="18" charset="0"/>
              </a:rPr>
              <a:t>Наявність та перевага в людському характері певних якостей залежить від багатьох показників: темпераменту, сім'ї, віри, географії проживання та, звичайно, від статевої ознаки.</a:t>
            </a:r>
          </a:p>
          <a:p>
            <a:pPr marL="0" indent="288000" algn="just">
              <a:spcBef>
                <a:spcPts val="600"/>
              </a:spcBef>
            </a:pPr>
            <a:r>
              <a:rPr lang="uk-UA" cap="none" dirty="0" smtClean="0">
                <a:latin typeface="Bookman Old Style" panose="02050604050505020204" pitchFamily="18" charset="0"/>
              </a:rPr>
              <a:t>Чоловік і жінка різні як зовнішніми даними, а й манерами поведінки, куди впливає їх внутрішня мотивація. Опис «правильних» якостей обох статей показує загальне і різне у тому характерах.</a:t>
            </a:r>
          </a:p>
          <a:p>
            <a:pPr marL="0" indent="288000" algn="just">
              <a:lnSpc>
                <a:spcPct val="100000"/>
              </a:lnSpc>
              <a:spcBef>
                <a:spcPts val="600"/>
              </a:spcBef>
              <a:buNone/>
            </a:pPr>
            <a:endParaRPr lang="uk-UA" cap="none" dirty="0">
              <a:latin typeface="Bookman Old Style" panose="02050604050505020204" pitchFamily="18" charset="0"/>
            </a:endParaRPr>
          </a:p>
        </p:txBody>
      </p:sp>
    </p:spTree>
    <p:extLst>
      <p:ext uri="{BB962C8B-B14F-4D97-AF65-F5344CB8AC3E}">
        <p14:creationId xmlns:p14="http://schemas.microsoft.com/office/powerpoint/2010/main" val="3433668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cf.ppt-online.org/files/slide/r/RmYuKXke5BnPw4ipOqflIETHN6yQvFx8WV0aU7/slid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4995" y="294230"/>
            <a:ext cx="7733944" cy="5792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695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ПОНЯТТЯ ПРО ХАРАКТЕР ХАРАКТЕР (від грецьк. сharacter – прикметна риса, ознака, відбиток, чеканка, печатка, прикмета), введений давньогрецьким вчен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3638" y="171470"/>
            <a:ext cx="8727363" cy="6545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306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3595" y="174136"/>
            <a:ext cx="10364451" cy="697535"/>
          </a:xfrm>
        </p:spPr>
        <p:txBody>
          <a:bodyPr/>
          <a:lstStyle/>
          <a:p>
            <a:r>
              <a:rPr lang="uk-UA" b="1" dirty="0" smtClean="0">
                <a:latin typeface="Bookman Old Style" panose="02050604050505020204" pitchFamily="18" charset="0"/>
              </a:rPr>
              <a:t>Типи темпераменту</a:t>
            </a:r>
            <a:endParaRPr lang="uk-UA" b="1" dirty="0">
              <a:latin typeface="Bookman Old Style" panose="02050604050505020204" pitchFamily="18" charset="0"/>
            </a:endParaRPr>
          </a:p>
        </p:txBody>
      </p:sp>
      <p:sp>
        <p:nvSpPr>
          <p:cNvPr id="4" name="Объект 3"/>
          <p:cNvSpPr>
            <a:spLocks noGrp="1"/>
          </p:cNvSpPr>
          <p:nvPr>
            <p:ph sz="quarter" idx="13"/>
          </p:nvPr>
        </p:nvSpPr>
        <p:spPr>
          <a:xfrm>
            <a:off x="888137" y="871671"/>
            <a:ext cx="10363826" cy="5811140"/>
          </a:xfrm>
        </p:spPr>
        <p:txBody>
          <a:bodyPr>
            <a:normAutofit fontScale="77500" lnSpcReduction="20000"/>
          </a:bodyPr>
          <a:lstStyle/>
          <a:p>
            <a:pPr algn="just"/>
            <a:r>
              <a:rPr lang="ru-RU" sz="2600" b="1" cap="none" dirty="0" smtClean="0">
                <a:latin typeface="Bookman Old Style" panose="02050604050505020204" pitchFamily="18" charset="0"/>
              </a:rPr>
              <a:t>Темперамент</a:t>
            </a:r>
            <a:r>
              <a:rPr lang="ru-RU" sz="2600" i="1" cap="none" dirty="0" smtClean="0">
                <a:latin typeface="Bookman Old Style" panose="02050604050505020204" pitchFamily="18" charset="0"/>
              </a:rPr>
              <a:t> –</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сукупність</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індивідуальних</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особливостей</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особистості</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що</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характеризують</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динамічну</a:t>
            </a:r>
            <a:r>
              <a:rPr lang="ru-RU" sz="2600" cap="none" dirty="0" smtClean="0">
                <a:latin typeface="Bookman Old Style" panose="02050604050505020204" pitchFamily="18" charset="0"/>
              </a:rPr>
              <a:t> й </a:t>
            </a:r>
            <a:r>
              <a:rPr lang="ru-RU" sz="2600" cap="none" dirty="0" err="1" smtClean="0">
                <a:latin typeface="Bookman Old Style" panose="02050604050505020204" pitchFamily="18" charset="0"/>
              </a:rPr>
              <a:t>емоційну</a:t>
            </a:r>
            <a:r>
              <a:rPr lang="ru-RU" sz="2600" cap="none" dirty="0" smtClean="0">
                <a:latin typeface="Bookman Old Style" panose="02050604050505020204" pitchFamily="18" charset="0"/>
              </a:rPr>
              <a:t> сторону </a:t>
            </a:r>
            <a:r>
              <a:rPr lang="ru-RU" sz="2600" cap="none" dirty="0" err="1" smtClean="0">
                <a:latin typeface="Bookman Old Style" panose="02050604050505020204" pitchFamily="18" charset="0"/>
              </a:rPr>
              <a:t>її</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діяльності</a:t>
            </a:r>
            <a:r>
              <a:rPr lang="ru-RU" sz="2600" cap="none" dirty="0" smtClean="0">
                <a:latin typeface="Bookman Old Style" panose="02050604050505020204" pitchFamily="18" charset="0"/>
              </a:rPr>
              <a:t> й </a:t>
            </a:r>
            <a:r>
              <a:rPr lang="ru-RU" sz="2600" cap="none" dirty="0" err="1" smtClean="0">
                <a:latin typeface="Bookman Old Style" panose="02050604050505020204" pitchFamily="18" charset="0"/>
              </a:rPr>
              <a:t>поводження</a:t>
            </a:r>
            <a:r>
              <a:rPr lang="ru-RU" sz="2600" cap="none" dirty="0" smtClean="0">
                <a:latin typeface="Bookman Old Style" panose="02050604050505020204" pitchFamily="18" charset="0"/>
              </a:rPr>
              <a:t>.</a:t>
            </a:r>
          </a:p>
          <a:p>
            <a:pPr algn="just"/>
            <a:r>
              <a:rPr lang="ru-RU" sz="2600" b="1" cap="none" dirty="0" smtClean="0">
                <a:latin typeface="Bookman Old Style" panose="02050604050505020204" pitchFamily="18" charset="0"/>
              </a:rPr>
              <a:t>Темперамент</a:t>
            </a:r>
            <a:r>
              <a:rPr lang="ru-RU" sz="2600" cap="none" dirty="0" smtClean="0">
                <a:latin typeface="Bookman Old Style" panose="02050604050505020204" pitchFamily="18" charset="0"/>
              </a:rPr>
              <a:t> – </a:t>
            </a:r>
            <a:r>
              <a:rPr lang="ru-RU" sz="2600" cap="none" dirty="0" err="1" smtClean="0">
                <a:latin typeface="Bookman Old Style" panose="02050604050505020204" pitchFamily="18" charset="0"/>
              </a:rPr>
              <a:t>вроджена</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біологічно</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зумовлена</a:t>
            </a:r>
            <a:r>
              <a:rPr lang="ru-RU" sz="2600" cap="none" dirty="0" smtClean="0">
                <a:latin typeface="Bookman Old Style" panose="02050604050505020204" pitchFamily="18" charset="0"/>
              </a:rPr>
              <a:t>) і </a:t>
            </a:r>
            <a:r>
              <a:rPr lang="ru-RU" sz="2600" cap="none" dirty="0" err="1" smtClean="0">
                <a:latin typeface="Bookman Old Style" panose="02050604050505020204" pitchFamily="18" charset="0"/>
              </a:rPr>
              <a:t>незмінна</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властивість</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людської</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психіки</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що</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визначає</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реакції</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людтни</a:t>
            </a:r>
            <a:r>
              <a:rPr lang="ru-RU" sz="2600" cap="none" dirty="0" smtClean="0">
                <a:latin typeface="Bookman Old Style" panose="02050604050505020204" pitchFamily="18" charset="0"/>
              </a:rPr>
              <a:t> на </a:t>
            </a:r>
            <a:r>
              <a:rPr lang="ru-RU" sz="2600" cap="none" dirty="0" err="1" smtClean="0">
                <a:latin typeface="Bookman Old Style" panose="02050604050505020204" pitchFamily="18" charset="0"/>
              </a:rPr>
              <a:t>інших</a:t>
            </a:r>
            <a:r>
              <a:rPr lang="ru-RU" sz="2600" cap="none" dirty="0" smtClean="0">
                <a:latin typeface="Bookman Old Style" panose="02050604050505020204" pitchFamily="18" charset="0"/>
              </a:rPr>
              <a:t> людей та на </a:t>
            </a:r>
            <a:r>
              <a:rPr lang="ru-RU" sz="2600" cap="none" dirty="0" err="1" smtClean="0">
                <a:latin typeface="Bookman Old Style" panose="02050604050505020204" pitchFamily="18" charset="0"/>
              </a:rPr>
              <a:t>обставини</a:t>
            </a:r>
            <a:r>
              <a:rPr lang="ru-RU" sz="2600" cap="none" dirty="0" smtClean="0">
                <a:latin typeface="Bookman Old Style" panose="02050604050505020204" pitchFamily="18" charset="0"/>
              </a:rPr>
              <a:t>.</a:t>
            </a:r>
          </a:p>
          <a:p>
            <a:pPr algn="just"/>
            <a:r>
              <a:rPr lang="uk-UA" sz="2600" dirty="0">
                <a:latin typeface="Bookman Old Style" panose="02050604050505020204" pitchFamily="18" charset="0"/>
              </a:rPr>
              <a:t>Давньогрецький </a:t>
            </a:r>
            <a:r>
              <a:rPr lang="uk-UA" sz="2600" b="1" dirty="0">
                <a:latin typeface="Bookman Old Style" panose="02050604050505020204" pitchFamily="18" charset="0"/>
              </a:rPr>
              <a:t>лікар Гіппократ </a:t>
            </a:r>
            <a:r>
              <a:rPr lang="uk-UA" sz="2600" dirty="0">
                <a:latin typeface="Bookman Old Style" panose="02050604050505020204" pitchFamily="18" charset="0"/>
              </a:rPr>
              <a:t>(</a:t>
            </a:r>
            <a:r>
              <a:rPr lang="en-US" sz="2600" dirty="0">
                <a:latin typeface="Bookman Old Style" panose="02050604050505020204" pitchFamily="18" charset="0"/>
              </a:rPr>
              <a:t>V-IV </a:t>
            </a:r>
            <a:r>
              <a:rPr lang="uk-UA" sz="2600" dirty="0">
                <a:latin typeface="Bookman Old Style" panose="02050604050505020204" pitchFamily="18" charset="0"/>
              </a:rPr>
              <a:t>ст. до н.е., 460-377 рр. до н.е</a:t>
            </a:r>
            <a:r>
              <a:rPr lang="uk-UA" sz="2600" dirty="0" smtClean="0">
                <a:latin typeface="Bookman Old Style" panose="02050604050505020204" pitchFamily="18" charset="0"/>
              </a:rPr>
              <a:t>.) з</a:t>
            </a:r>
            <a:r>
              <a:rPr lang="uk-UA" sz="2600" cap="none" dirty="0" smtClean="0">
                <a:latin typeface="Bookman Old Style" panose="02050604050505020204" pitchFamily="18" charset="0"/>
              </a:rPr>
              <a:t>апочаткував вчення про темперамент. Згідно його теорії, тіло людини складається з </a:t>
            </a:r>
            <a:r>
              <a:rPr lang="uk-UA" sz="2600" u="sng" cap="none" dirty="0" smtClean="0">
                <a:latin typeface="Bookman Old Style" panose="02050604050505020204" pitchFamily="18" charset="0"/>
              </a:rPr>
              <a:t>чотирьох елементів- «життєвих соків» (рідин): </a:t>
            </a:r>
          </a:p>
          <a:p>
            <a:pPr algn="just"/>
            <a:r>
              <a:rPr lang="uk-UA" sz="2600" cap="none" dirty="0" smtClean="0">
                <a:latin typeface="Bookman Old Style" panose="02050604050505020204" pitchFamily="18" charset="0"/>
              </a:rPr>
              <a:t>Крові </a:t>
            </a:r>
          </a:p>
          <a:p>
            <a:pPr algn="just"/>
            <a:r>
              <a:rPr lang="uk-UA" sz="2600" cap="none" dirty="0" smtClean="0">
                <a:latin typeface="Bookman Old Style" panose="02050604050505020204" pitchFamily="18" charset="0"/>
              </a:rPr>
              <a:t>Лімфи (слизу)</a:t>
            </a:r>
          </a:p>
          <a:p>
            <a:pPr algn="just"/>
            <a:r>
              <a:rPr lang="uk-UA" sz="2600" cap="none" dirty="0" smtClean="0">
                <a:latin typeface="Bookman Old Style" panose="02050604050505020204" pitchFamily="18" charset="0"/>
              </a:rPr>
              <a:t>Чорної жовчі</a:t>
            </a:r>
          </a:p>
          <a:p>
            <a:pPr algn="just"/>
            <a:r>
              <a:rPr lang="uk-UA" sz="2600" cap="none" dirty="0" smtClean="0">
                <a:latin typeface="Bookman Old Style" panose="02050604050505020204" pitchFamily="18" charset="0"/>
              </a:rPr>
              <a:t>Жовтої жовчі.</a:t>
            </a:r>
            <a:endParaRPr lang="ru-RU" sz="2600" cap="none" dirty="0" smtClean="0">
              <a:latin typeface="Bookman Old Style" panose="02050604050505020204" pitchFamily="18" charset="0"/>
            </a:endParaRPr>
          </a:p>
          <a:p>
            <a:endParaRPr lang="ru-RU" cap="none" dirty="0" smtClean="0"/>
          </a:p>
          <a:p>
            <a:r>
              <a:rPr lang="ru-RU" cap="none" dirty="0" smtClean="0"/>
              <a:t/>
            </a:r>
            <a:br>
              <a:rPr lang="ru-RU" cap="none" dirty="0" smtClean="0"/>
            </a:br>
            <a:endParaRPr lang="uk-UA" cap="none" dirty="0"/>
          </a:p>
        </p:txBody>
      </p:sp>
    </p:spTree>
    <p:extLst>
      <p:ext uri="{BB962C8B-B14F-4D97-AF65-F5344CB8AC3E}">
        <p14:creationId xmlns:p14="http://schemas.microsoft.com/office/powerpoint/2010/main" val="25693654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ФІЗІОЛОГІЧНУ ОСНОВУ ХАРАКТЕРУ сума стійких тимчасових нервових зв’язків, які утворилися в корі великих півкуль головного мозку в процесі набуття ж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5347" y="209929"/>
            <a:ext cx="8277283" cy="6207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505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В характері завжди спостерігається типове та індивідуальн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7499" y="186583"/>
            <a:ext cx="7962930" cy="5964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224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Формуючи характер, людина певною мірою змінює і свій темперамент. При цьому вона не завжди оцінює об’єктивно свій характер. І не випадково В.Гюго 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12" y="212064"/>
            <a:ext cx="8684633" cy="651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420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Структура характер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5308" y="178705"/>
            <a:ext cx="8683533" cy="6512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6792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fc.vseosvita.ua/0011gr-ef1a/01b-0x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057" y="312807"/>
            <a:ext cx="8101635" cy="6076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608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fc.vseosvita.ua/0011gr-ef1a/01c-0x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6524" y="191317"/>
            <a:ext cx="7915763" cy="5936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294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87381" y="222098"/>
            <a:ext cx="11648543" cy="6289797"/>
          </a:xfrm>
        </p:spPr>
        <p:txBody>
          <a:bodyPr>
            <a:normAutofit/>
          </a:bodyPr>
          <a:lstStyle/>
          <a:p>
            <a:pPr marL="72000" indent="288000" algn="just">
              <a:lnSpc>
                <a:spcPct val="110000"/>
              </a:lnSpc>
              <a:spcBef>
                <a:spcPts val="600"/>
              </a:spcBef>
            </a:pPr>
            <a:r>
              <a:rPr lang="uk-UA" cap="none" dirty="0" smtClean="0">
                <a:latin typeface="Bookman Old Style" panose="02050604050505020204" pitchFamily="18" charset="0"/>
              </a:rPr>
              <a:t>Характер людини складається із співвідношення багатьох якостей або рис, які, як правило, утворюють протилежні пари(позитивні і негативні) і поділяються на:</a:t>
            </a:r>
          </a:p>
          <a:p>
            <a:pPr marL="72000" lvl="0" indent="288000" algn="just">
              <a:lnSpc>
                <a:spcPct val="110000"/>
              </a:lnSpc>
              <a:spcBef>
                <a:spcPts val="600"/>
              </a:spcBef>
            </a:pPr>
            <a:r>
              <a:rPr lang="uk-UA" b="1" cap="none" dirty="0" smtClean="0">
                <a:latin typeface="Bookman Old Style" panose="02050604050505020204" pitchFamily="18" charset="0"/>
              </a:rPr>
              <a:t>Риси характеру, що виражають ВІДНОШЕННЯ ОСОБИСТОСТІ ДО ДІЯЛЬНОСТІ, до праці, навчання</a:t>
            </a:r>
            <a:r>
              <a:rPr lang="uk-UA" cap="none" dirty="0" smtClean="0">
                <a:latin typeface="Bookman Old Style" panose="02050604050505020204" pitchFamily="18" charset="0"/>
              </a:rPr>
              <a:t>: працелюбність − лінь, ініціативність − консервативність, добросовісність − безвідповідальність, наполегливість − безвільність.</a:t>
            </a:r>
          </a:p>
          <a:p>
            <a:pPr marL="72000" lvl="0" indent="288000" algn="just">
              <a:lnSpc>
                <a:spcPct val="110000"/>
              </a:lnSpc>
              <a:spcBef>
                <a:spcPts val="600"/>
              </a:spcBef>
            </a:pPr>
            <a:r>
              <a:rPr lang="uk-UA" b="1" cap="none" dirty="0" smtClean="0">
                <a:latin typeface="Bookman Old Style" panose="02050604050505020204" pitchFamily="18" charset="0"/>
              </a:rPr>
              <a:t>Риси характеру, що виражають відношення особистості до інших людей, до суспільства</a:t>
            </a:r>
            <a:r>
              <a:rPr lang="uk-UA" cap="none" dirty="0" smtClean="0">
                <a:latin typeface="Bookman Old Style" panose="02050604050505020204" pitchFamily="18" charset="0"/>
              </a:rPr>
              <a:t>: товариськість − замкнутість, тактовність − безтактність, правдивість − брехливість, ввічливість − грубість, чуйність − жорстокість, щирість − лицемірство, доброзичливість − заздрість, турботливість − байдужість.</a:t>
            </a:r>
          </a:p>
          <a:p>
            <a:pPr marL="72000" lvl="0" indent="288000" algn="just">
              <a:lnSpc>
                <a:spcPct val="110000"/>
              </a:lnSpc>
              <a:spcBef>
                <a:spcPts val="600"/>
              </a:spcBef>
            </a:pPr>
            <a:r>
              <a:rPr lang="uk-UA" b="1" cap="none" dirty="0" smtClean="0">
                <a:latin typeface="Bookman Old Style" panose="02050604050505020204" pitchFamily="18" charset="0"/>
              </a:rPr>
              <a:t>Риси характеру, що виражають відношення особистості до самого себе</a:t>
            </a:r>
            <a:r>
              <a:rPr lang="uk-UA" cap="none" dirty="0" smtClean="0">
                <a:latin typeface="Bookman Old Style" panose="02050604050505020204" pitchFamily="18" charset="0"/>
              </a:rPr>
              <a:t>: самокритичність − некритичність, вимогливість − невимогливість, скромність − хвалькуватість, почуття гідності − самолюбство, егоїзм − альтруїзм (безкорисливе прагнення до діяльності на благо інших).</a:t>
            </a:r>
          </a:p>
          <a:p>
            <a:pPr marL="72000" indent="288000" algn="just">
              <a:lnSpc>
                <a:spcPct val="110000"/>
              </a:lnSpc>
              <a:spcBef>
                <a:spcPts val="600"/>
              </a:spcBef>
            </a:pPr>
            <a:r>
              <a:rPr lang="uk-UA" b="1" cap="none" dirty="0" smtClean="0">
                <a:latin typeface="Bookman Old Style" panose="02050604050505020204" pitchFamily="18" charset="0"/>
              </a:rPr>
              <a:t>Риси характеру, що виражають відношення особистості до речей:</a:t>
            </a:r>
            <a:r>
              <a:rPr lang="uk-UA" cap="none" dirty="0" smtClean="0">
                <a:latin typeface="Bookman Old Style" panose="02050604050505020204" pitchFamily="18" charset="0"/>
              </a:rPr>
              <a:t> акуратність − неохайність, бережливість не бережливість, економність − марнотратство, щедрість − скупість.</a:t>
            </a:r>
            <a:endParaRPr lang="uk-UA" cap="none" dirty="0">
              <a:latin typeface="Bookman Old Style" panose="02050604050505020204" pitchFamily="18" charset="0"/>
            </a:endParaRPr>
          </a:p>
        </p:txBody>
      </p:sp>
    </p:spTree>
    <p:extLst>
      <p:ext uri="{BB962C8B-B14F-4D97-AF65-F5344CB8AC3E}">
        <p14:creationId xmlns:p14="http://schemas.microsoft.com/office/powerpoint/2010/main" val="2870521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ОСНОВНІ РИСИ ХАРАКТЕР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203" y="133016"/>
            <a:ext cx="8516566" cy="638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2163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52300" y="1076771"/>
            <a:ext cx="11281075" cy="4307080"/>
          </a:xfrm>
        </p:spPr>
        <p:txBody>
          <a:bodyPr>
            <a:normAutofit/>
          </a:bodyPr>
          <a:lstStyle/>
          <a:p>
            <a:pPr marL="0" indent="360000" algn="just">
              <a:lnSpc>
                <a:spcPct val="100000"/>
              </a:lnSpc>
              <a:spcBef>
                <a:spcPts val="600"/>
              </a:spcBef>
              <a:buNone/>
            </a:pPr>
            <a:r>
              <a:rPr lang="uk-UA" cap="none" dirty="0" smtClean="0">
                <a:latin typeface="Bookman Old Style" panose="02050604050505020204" pitchFamily="18" charset="0"/>
              </a:rPr>
              <a:t>Слід зазначити, що ці групи рис характеру особистості не розділені між собою чітко, одній й ті ж риси можуть виражати різні відношення. Наприклад, такі риси, як самовпевненість − невпевненість, самозадоволення − схильність у всьому звинувачувати себе, виражають не лише відношення особистості до себе, але й відношення її до інших. Крім того, різні групи відношень взаємозумовлені: відношення до діяльності, до праці, до речей залежать від відношення людини до себе, до її власної самооцінки.</a:t>
            </a:r>
          </a:p>
          <a:p>
            <a:pPr marL="0" indent="360000" algn="just">
              <a:lnSpc>
                <a:spcPct val="100000"/>
              </a:lnSpc>
              <a:spcBef>
                <a:spcPts val="600"/>
              </a:spcBef>
              <a:buNone/>
            </a:pPr>
            <a:endParaRPr lang="uk-UA" cap="none" dirty="0" smtClean="0">
              <a:latin typeface="Bookman Old Style" panose="02050604050505020204" pitchFamily="18" charset="0"/>
            </a:endParaRPr>
          </a:p>
          <a:p>
            <a:pPr marL="0" indent="360000" algn="just">
              <a:lnSpc>
                <a:spcPct val="100000"/>
              </a:lnSpc>
              <a:spcBef>
                <a:spcPts val="600"/>
              </a:spcBef>
              <a:buNone/>
            </a:pPr>
            <a:r>
              <a:rPr lang="uk-UA" cap="none" dirty="0" smtClean="0">
                <a:latin typeface="Bookman Old Style" panose="02050604050505020204" pitchFamily="18" charset="0"/>
              </a:rPr>
              <a:t>За визначеністю характери людей бувають з яскраво вираженими рисами (однією або декількома) (наприклад, горда людина або ввічлива і т. Д. Означає, що зазначена риса домінує над всіма іншими) і без визначеності, коли жодна з рис особливо не виділяється (у цьому випадку кажуть „невизначений характер”).</a:t>
            </a:r>
          </a:p>
          <a:p>
            <a:pPr marL="0" indent="360000" algn="just">
              <a:lnSpc>
                <a:spcPct val="100000"/>
              </a:lnSpc>
              <a:spcBef>
                <a:spcPts val="600"/>
              </a:spcBef>
              <a:buNone/>
            </a:pPr>
            <a:endParaRPr lang="uk-UA" cap="none" dirty="0">
              <a:latin typeface="Bookman Old Style" panose="02050604050505020204" pitchFamily="18" charset="0"/>
            </a:endParaRPr>
          </a:p>
        </p:txBody>
      </p:sp>
    </p:spTree>
    <p:extLst>
      <p:ext uri="{BB962C8B-B14F-4D97-AF65-F5344CB8AC3E}">
        <p14:creationId xmlns:p14="http://schemas.microsoft.com/office/powerpoint/2010/main" val="9299819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597580" y="606659"/>
            <a:ext cx="10363826" cy="3424107"/>
          </a:xfrm>
        </p:spPr>
        <p:txBody>
          <a:bodyPr>
            <a:normAutofit fontScale="92500" lnSpcReduction="10000"/>
          </a:bodyPr>
          <a:lstStyle/>
          <a:p>
            <a:r>
              <a:rPr lang="uk-UA" b="1" dirty="0"/>
              <a:t>Проблема типології характерів досі не вирішена, хоча низка </a:t>
            </a:r>
            <a:r>
              <a:rPr lang="uk-UA" b="1" dirty="0" err="1"/>
              <a:t>типологій</a:t>
            </a:r>
            <a:r>
              <a:rPr lang="uk-UA" b="1" dirty="0"/>
              <a:t> набула поширення</a:t>
            </a:r>
            <a:r>
              <a:rPr lang="uk-UA" dirty="0"/>
              <a:t>. </a:t>
            </a:r>
          </a:p>
          <a:p>
            <a:r>
              <a:rPr lang="uk-UA" dirty="0"/>
              <a:t>Слід зазначити, що створення </a:t>
            </a:r>
            <a:r>
              <a:rPr lang="uk-UA" dirty="0" err="1"/>
              <a:t>типологій</a:t>
            </a:r>
            <a:r>
              <a:rPr lang="uk-UA" dirty="0"/>
              <a:t> характеру не завжди ґрунтується на наукових методах. Однією з найпривабливіших для широкого загалу є типологія характерів на основі дати народження людини, знаків зодіаку. </a:t>
            </a:r>
          </a:p>
          <a:p>
            <a:r>
              <a:rPr lang="uk-UA" dirty="0"/>
              <a:t>Різноманітні способи визначення психологічної суті людини та побудова передбачень щодо подальшої долі отримали назву гороскопів. Тривалий час дослідження характерів відбувалися в контексті </a:t>
            </a:r>
            <a:r>
              <a:rPr lang="uk-UA" dirty="0" err="1"/>
              <a:t>фізіогноміки</a:t>
            </a:r>
            <a:r>
              <a:rPr lang="uk-UA" dirty="0"/>
              <a:t> (вчення про встановлення відповідності між зовнішнім виглядом людини </a:t>
            </a:r>
            <a:r>
              <a:rPr lang="uk-UA" b="1" i="1" dirty="0"/>
              <a:t>та її</a:t>
            </a:r>
            <a:r>
              <a:rPr lang="uk-UA" dirty="0"/>
              <a:t> особистістю). </a:t>
            </a:r>
          </a:p>
          <a:p>
            <a:endParaRPr lang="uk-UA" dirty="0"/>
          </a:p>
        </p:txBody>
      </p:sp>
    </p:spTree>
    <p:extLst>
      <p:ext uri="{BB962C8B-B14F-4D97-AF65-F5344CB8AC3E}">
        <p14:creationId xmlns:p14="http://schemas.microsoft.com/office/powerpoint/2010/main" val="2437621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Типи темпераменту:"/>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837346" y="62558"/>
            <a:ext cx="8849792" cy="6637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463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09572" y="572476"/>
            <a:ext cx="10363826" cy="5546313"/>
          </a:xfrm>
        </p:spPr>
        <p:txBody>
          <a:bodyPr>
            <a:normAutofit fontScale="92500"/>
          </a:bodyPr>
          <a:lstStyle/>
          <a:p>
            <a:r>
              <a:rPr lang="uk-UA" b="1" dirty="0"/>
              <a:t>Найвідомішою </a:t>
            </a:r>
            <a:r>
              <a:rPr lang="uk-UA" b="1" dirty="0" err="1"/>
              <a:t>фізіогномічною</a:t>
            </a:r>
            <a:r>
              <a:rPr lang="uk-UA" b="1" dirty="0"/>
              <a:t> системою стало вчення І. </a:t>
            </a:r>
            <a:r>
              <a:rPr lang="uk-UA" b="1" dirty="0" err="1"/>
              <a:t>Лафатера</a:t>
            </a:r>
            <a:r>
              <a:rPr lang="uk-UA" dirty="0"/>
              <a:t>, який переконував, що основним методом з'ясування характеру має бути вивчення форми голови, ліній черепу, аналіз міміки. Набула поширення і система уявлень про можливості передбачення рис людини та її долі за рельєфом долонь. У науковій психології відкидають як хіромантію, так і </a:t>
            </a:r>
            <a:r>
              <a:rPr lang="uk-UA" dirty="0" err="1"/>
              <a:t>фізіогноміку</a:t>
            </a:r>
            <a:r>
              <a:rPr lang="uk-UA" dirty="0"/>
              <a:t>. Однак, психологи продовжують наполягати, що в тому, як людина стоїть, поводиться, ходить, в якому положенні спить, розкривається суть характеру людини.</a:t>
            </a:r>
          </a:p>
          <a:p>
            <a:r>
              <a:rPr lang="uk-UA" b="1" dirty="0"/>
              <a:t>Для всіх </a:t>
            </a:r>
            <a:r>
              <a:rPr lang="uk-UA" b="1" dirty="0" err="1"/>
              <a:t>типологій</a:t>
            </a:r>
            <a:r>
              <a:rPr lang="uk-UA" b="1" dirty="0"/>
              <a:t> характерів спільними є такі ідеї.</a:t>
            </a:r>
            <a:endParaRPr lang="uk-UA" dirty="0"/>
          </a:p>
          <a:p>
            <a:pPr lvl="0"/>
            <a:r>
              <a:rPr lang="uk-UA" dirty="0"/>
              <a:t>1. Характер формується в онтогенезі відносно рано і впродовж подальшого життя проявляє себе як більш-менш стале особистісне утворення.</a:t>
            </a:r>
          </a:p>
          <a:p>
            <a:pPr lvl="0"/>
            <a:r>
              <a:rPr lang="uk-UA" dirty="0"/>
              <a:t>2. Сукупність рис, що утворюють характер, закономірно пов'язані одна з одною.</a:t>
            </a:r>
          </a:p>
          <a:p>
            <a:pPr lvl="0"/>
            <a:r>
              <a:rPr lang="uk-UA" dirty="0"/>
              <a:t>3. На основі визначення основних ряс характеру можна розподілити людей на певні групи.</a:t>
            </a:r>
          </a:p>
          <a:p>
            <a:endParaRPr lang="uk-UA" dirty="0"/>
          </a:p>
        </p:txBody>
      </p:sp>
    </p:spTree>
    <p:extLst>
      <p:ext uri="{BB962C8B-B14F-4D97-AF65-F5344CB8AC3E}">
        <p14:creationId xmlns:p14="http://schemas.microsoft.com/office/powerpoint/2010/main" val="32702457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cf.ppt-online.org/files/slide/r/RmYuKXke5BnPw4ipOqflIETHN6yQvFx8WV0aU7/slid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8578" y="169492"/>
            <a:ext cx="8091058" cy="6060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2992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Найвідоміші типології</a:t>
            </a:r>
            <a:br>
              <a:rPr lang="uk-UA" dirty="0"/>
            </a:br>
            <a:endParaRPr lang="uk-UA" dirty="0"/>
          </a:p>
        </p:txBody>
      </p:sp>
      <p:sp>
        <p:nvSpPr>
          <p:cNvPr id="3" name="Объект 2"/>
          <p:cNvSpPr>
            <a:spLocks noGrp="1"/>
          </p:cNvSpPr>
          <p:nvPr>
            <p:ph sz="quarter" idx="13"/>
          </p:nvPr>
        </p:nvSpPr>
        <p:spPr/>
        <p:txBody>
          <a:bodyPr/>
          <a:lstStyle/>
          <a:p>
            <a:r>
              <a:rPr lang="uk-UA" b="1" i="1" dirty="0" smtClean="0"/>
              <a:t>Конституційні </a:t>
            </a:r>
            <a:r>
              <a:rPr lang="uk-UA" b="1" i="1" dirty="0"/>
              <a:t>типології характеру </a:t>
            </a:r>
            <a:r>
              <a:rPr lang="uk-UA" dirty="0"/>
              <a:t>пов'язують характер з особливостями зовнішності людини, будовою тіла (</a:t>
            </a:r>
            <a:r>
              <a:rPr lang="uk-UA" dirty="0" err="1"/>
              <a:t>Кречмер</a:t>
            </a:r>
            <a:r>
              <a:rPr lang="uk-UA" dirty="0"/>
              <a:t>, </a:t>
            </a:r>
            <a:r>
              <a:rPr lang="uk-UA" dirty="0" err="1"/>
              <a:t>Шелдон</a:t>
            </a:r>
            <a:r>
              <a:rPr lang="uk-UA" dirty="0"/>
              <a:t>).</a:t>
            </a:r>
          </a:p>
          <a:p>
            <a:r>
              <a:rPr lang="uk-UA" b="1" i="1" dirty="0" err="1"/>
              <a:t>Акцентуальні</a:t>
            </a:r>
            <a:r>
              <a:rPr lang="uk-UA" b="1" i="1" dirty="0"/>
              <a:t> типології </a:t>
            </a:r>
            <a:r>
              <a:rPr lang="uk-UA" dirty="0"/>
              <a:t>пояснюють особливості характеру виявленням окремих рис та їх сукупностей, що становлять крайні варіанти психічної норми та межують з психопатіями (Леонгард, </a:t>
            </a:r>
            <a:r>
              <a:rPr lang="uk-UA" dirty="0" err="1"/>
              <a:t>Лічко</a:t>
            </a:r>
            <a:r>
              <a:rPr lang="uk-UA" dirty="0"/>
              <a:t>)</a:t>
            </a:r>
          </a:p>
          <a:p>
            <a:r>
              <a:rPr lang="uk-UA" b="1" i="1" dirty="0"/>
              <a:t>Соціальні типології </a:t>
            </a:r>
            <a:r>
              <a:rPr lang="uk-UA" dirty="0"/>
              <a:t>визначають характер на основі ставлення людини до суспільства та моральних цінностей (</a:t>
            </a:r>
            <a:r>
              <a:rPr lang="uk-UA" dirty="0" err="1"/>
              <a:t>Фромм</a:t>
            </a:r>
            <a:r>
              <a:rPr lang="uk-UA" dirty="0"/>
              <a:t>, </a:t>
            </a:r>
            <a:r>
              <a:rPr lang="uk-UA" dirty="0" err="1"/>
              <a:t>Шостром</a:t>
            </a:r>
            <a:r>
              <a:rPr lang="uk-UA" dirty="0"/>
              <a:t>).</a:t>
            </a:r>
          </a:p>
        </p:txBody>
      </p:sp>
    </p:spTree>
    <p:extLst>
      <p:ext uri="{BB962C8B-B14F-4D97-AF65-F5344CB8AC3E}">
        <p14:creationId xmlns:p14="http://schemas.microsoft.com/office/powerpoint/2010/main" val="7379698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cf.ppt-online.org/files/slide/r/RmYuKXke5BnPw4ipOqflIETHN6yQvFx8WV0aU7/slide-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3317" y="357499"/>
            <a:ext cx="7543414" cy="5650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9884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Крайня інтенсивність (надмірне вираження) певних рис характеру людини називають акцентуацією Карл Густав Юнг 1875-1961 Карл Леонгард 1903-19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666" y="417988"/>
            <a:ext cx="7988567" cy="5991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9576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589035" y="1538151"/>
            <a:ext cx="11281074" cy="4503727"/>
          </a:xfrm>
        </p:spPr>
        <p:txBody>
          <a:bodyPr>
            <a:normAutofit/>
          </a:bodyPr>
          <a:lstStyle/>
          <a:p>
            <a:pPr indent="288000" algn="just"/>
            <a:r>
              <a:rPr lang="uk-UA" b="1" cap="none" dirty="0" smtClean="0">
                <a:latin typeface="Bookman Old Style" panose="02050604050505020204" pitchFamily="18" charset="0"/>
              </a:rPr>
              <a:t>Акцентуація характеру </a:t>
            </a:r>
            <a:r>
              <a:rPr lang="uk-UA" cap="none" dirty="0" smtClean="0">
                <a:latin typeface="Bookman Old Style" panose="02050604050505020204" pitchFamily="18" charset="0"/>
              </a:rPr>
              <a:t>- перебільшений розвиток окремих властивостей характеру на шкоду іншим, у результаті чого погіршується взаємодія з оточуючими людьми. </a:t>
            </a:r>
            <a:r>
              <a:rPr lang="uk-UA" cap="none" dirty="0" err="1" smtClean="0">
                <a:latin typeface="Bookman Old Style" panose="02050604050505020204" pitchFamily="18" charset="0"/>
              </a:rPr>
              <a:t>Вираженість</a:t>
            </a:r>
            <a:r>
              <a:rPr lang="uk-UA" cap="none" dirty="0" smtClean="0">
                <a:latin typeface="Bookman Old Style" panose="02050604050505020204" pitchFamily="18" charset="0"/>
              </a:rPr>
              <a:t> акцентуації може бути різноманітною - від легкої, помітної лише найближчому оточенню, до крайніх варіантів, коли треба замислюватися, чи немає хвороби - психопатії.    </a:t>
            </a:r>
          </a:p>
          <a:p>
            <a:pPr indent="288000" algn="just"/>
            <a:r>
              <a:rPr lang="uk-UA" b="1" cap="none" dirty="0" smtClean="0">
                <a:latin typeface="Bookman Old Style" panose="02050604050505020204" pitchFamily="18" charset="0"/>
              </a:rPr>
              <a:t>Психопатія</a:t>
            </a:r>
            <a:r>
              <a:rPr lang="uk-UA" cap="none" dirty="0" smtClean="0">
                <a:latin typeface="Bookman Old Style" panose="02050604050505020204" pitchFamily="18" charset="0"/>
              </a:rPr>
              <a:t> - хвороблива потворність характеру (при зберіганні інтелекту людини), у результаті різко порушуються взаємовідносини з оточуючими, психопати можуть бути навіть соціально небезпечні для інших людей. Але на відміну від психопатії акцентуації характеру виявляються не постійно, з роками можуть суттєво згладитися, наблизитися до норми.</a:t>
            </a:r>
            <a:endParaRPr lang="uk-UA" cap="none" dirty="0">
              <a:latin typeface="Bookman Old Style" panose="02050604050505020204" pitchFamily="18" charset="0"/>
            </a:endParaRPr>
          </a:p>
        </p:txBody>
      </p:sp>
    </p:spTree>
    <p:extLst>
      <p:ext uri="{BB962C8B-B14F-4D97-AF65-F5344CB8AC3E}">
        <p14:creationId xmlns:p14="http://schemas.microsoft.com/office/powerpoint/2010/main" val="39393802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Класифікація характеру за А.Лічк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643" y="398585"/>
            <a:ext cx="7836633" cy="5869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7543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Класифікація характеру за А.Лічк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8039" y="289133"/>
            <a:ext cx="7698010" cy="5765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8814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Класифікація характеру за А.Лічк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4951" y="374591"/>
            <a:ext cx="7771597" cy="5821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1079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Типологія характерів за К. Леонгардом (класифікація базується на оцінці стилів спілкуванн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7142" y="297679"/>
            <a:ext cx="8159514" cy="6111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27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Уперше науковий підхід до з’ясування фізіологічних основ темпераменту застосував І.Павлов у своєму вченні про типи вищої нервової діяльності у тва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940" y="846033"/>
            <a:ext cx="7816553" cy="586241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384419" y="138678"/>
            <a:ext cx="10807581" cy="646331"/>
          </a:xfrm>
          <a:prstGeom prst="rect">
            <a:avLst/>
          </a:prstGeom>
        </p:spPr>
        <p:txBody>
          <a:bodyPr wrap="square">
            <a:spAutoFit/>
          </a:bodyPr>
          <a:lstStyle/>
          <a:p>
            <a:pPr algn="just"/>
            <a:r>
              <a:rPr lang="uk-UA" b="1" dirty="0" smtClean="0">
                <a:latin typeface="Bookman Old Style" panose="02050604050505020204" pitchFamily="18" charset="0"/>
              </a:rPr>
              <a:t>Фізіологічною основою темпераменту є динаміка співвідношення сили нервових процесів збудження і гальмування в корі головного мозку</a:t>
            </a:r>
            <a:endParaRPr lang="uk-UA" b="1" dirty="0">
              <a:latin typeface="Bookman Old Style" panose="02050604050505020204" pitchFamily="18" charset="0"/>
            </a:endParaRPr>
          </a:p>
        </p:txBody>
      </p:sp>
    </p:spTree>
    <p:extLst>
      <p:ext uri="{BB962C8B-B14F-4D97-AF65-F5344CB8AC3E}">
        <p14:creationId xmlns:p14="http://schemas.microsoft.com/office/powerpoint/2010/main" val="33540766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Типологія характерів за К. Леонгардо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4392" y="237858"/>
            <a:ext cx="8262197" cy="6188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9428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Соціальна типологія характерів за Е.Фроммо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587" y="254950"/>
            <a:ext cx="7897101" cy="5915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4254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Залежно від спрямованості особистості на зовнішній та внутрішній світ виділяють (за К.Юнго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4771" y="195130"/>
            <a:ext cx="7828644" cy="5863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823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Знаючи підводні рифи у кожному темпераменті та характері, можна зрозуміти людину, і можливо щось йому пробачити, а не прагнути змінити за своїм вз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4949" y="315437"/>
            <a:ext cx="8091117" cy="6068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145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Основні властивості темперамент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4996" y="252658"/>
            <a:ext cx="7559437" cy="5669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153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Основні властивості темперамент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1986" y="385117"/>
            <a:ext cx="8385529" cy="6289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477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824" y="188007"/>
            <a:ext cx="10364451" cy="991313"/>
          </a:xfrm>
        </p:spPr>
        <p:txBody>
          <a:bodyPr>
            <a:normAutofit fontScale="90000"/>
          </a:bodyPr>
          <a:lstStyle/>
          <a:p>
            <a:r>
              <a:rPr lang="uk-UA" b="1" dirty="0" smtClean="0">
                <a:latin typeface="Bookman Old Style" panose="02050604050505020204" pitchFamily="18" charset="0"/>
              </a:rPr>
              <a:t>Розрізняють наступні типи темпераменту</a:t>
            </a:r>
            <a:r>
              <a:rPr lang="uk-UA" b="1" dirty="0">
                <a:latin typeface="Bookman Old Style" panose="02050604050505020204" pitchFamily="18" charset="0"/>
              </a:rPr>
              <a:t/>
            </a:r>
            <a:br>
              <a:rPr lang="uk-UA" b="1" dirty="0">
                <a:latin typeface="Bookman Old Style" panose="02050604050505020204" pitchFamily="18" charset="0"/>
              </a:rPr>
            </a:br>
            <a:endParaRPr lang="uk-UA" b="1" dirty="0">
              <a:latin typeface="Bookman Old Style" panose="02050604050505020204" pitchFamily="18" charset="0"/>
            </a:endParaRPr>
          </a:p>
        </p:txBody>
      </p:sp>
      <p:sp>
        <p:nvSpPr>
          <p:cNvPr id="3" name="Объект 2"/>
          <p:cNvSpPr>
            <a:spLocks noGrp="1"/>
          </p:cNvSpPr>
          <p:nvPr>
            <p:ph sz="quarter" idx="13"/>
          </p:nvPr>
        </p:nvSpPr>
        <p:spPr>
          <a:xfrm>
            <a:off x="85458" y="1059585"/>
            <a:ext cx="11895746" cy="5443765"/>
          </a:xfrm>
        </p:spPr>
        <p:txBody>
          <a:bodyPr>
            <a:noAutofit/>
          </a:bodyPr>
          <a:lstStyle/>
          <a:p>
            <a:pPr algn="just"/>
            <a:r>
              <a:rPr lang="uk-UA" sz="1800" b="1" cap="none" dirty="0" smtClean="0">
                <a:latin typeface="Bookman Old Style" panose="02050604050505020204" pitchFamily="18" charset="0"/>
              </a:rPr>
              <a:t>Сангвінік.</a:t>
            </a:r>
            <a:endParaRPr lang="uk-UA" sz="1800" cap="none" dirty="0" smtClean="0">
              <a:latin typeface="Bookman Old Style" panose="02050604050505020204" pitchFamily="18" charset="0"/>
            </a:endParaRPr>
          </a:p>
          <a:p>
            <a:pPr algn="just"/>
            <a:r>
              <a:rPr lang="uk-UA" sz="1800" cap="none" dirty="0" smtClean="0">
                <a:latin typeface="Bookman Old Style" panose="02050604050505020204" pitchFamily="18" charset="0"/>
              </a:rPr>
              <a:t>Надійний у будь-якій роботі, крім монотонної, одноманітної й повільної. Йому по душі жива, рухлива робота, що вимагає кмітливості й спритності. Сангвініки товариські, контактні, життєрадісні, не схильні до занепокоєння. Вони прагнуть до частої зміни вражень, легко й швидко озиваються на навколишні події.</a:t>
            </a:r>
          </a:p>
          <a:p>
            <a:pPr algn="just"/>
            <a:r>
              <a:rPr lang="uk-UA" sz="1800" cap="none" dirty="0" smtClean="0">
                <a:latin typeface="Bookman Old Style" panose="02050604050505020204" pitchFamily="18" charset="0"/>
              </a:rPr>
              <a:t>Для сангвініків характерна певна схильність до лідерства. У відносинах з іншими людьми сангвініки характеризуються високою товариськістю, достатком знайомств, різних контактів з людьми.</a:t>
            </a:r>
          </a:p>
          <a:p>
            <a:pPr algn="just"/>
            <a:r>
              <a:rPr lang="uk-UA" sz="1800" cap="none" dirty="0" smtClean="0">
                <a:latin typeface="Bookman Old Style" panose="02050604050505020204" pitchFamily="18" charset="0"/>
              </a:rPr>
              <a:t>Менеджерові із </a:t>
            </a:r>
            <a:r>
              <a:rPr lang="uk-UA" sz="1800" b="1" cap="none" dirty="0" smtClean="0">
                <a:latin typeface="Bookman Old Style" panose="02050604050505020204" pitchFamily="18" charset="0"/>
              </a:rPr>
              <a:t>сангвінічним темпераментом</a:t>
            </a:r>
            <a:r>
              <a:rPr lang="uk-UA" sz="1800" cap="none" dirty="0" smtClean="0">
                <a:latin typeface="Bookman Old Style" panose="02050604050505020204" pitchFamily="18" charset="0"/>
              </a:rPr>
              <a:t> властиві такі позитивні якості, як цілеспрямованість і наполегливість, більша рухливість і легка пристосовність до нової обстановки, уміння чітко й упевнено діяти в складних умовах, гнучкість розуму й зосередженість уваги, висока продуктивність при динамічній роботі, оптимізм і схильність до гумору, товариськість і колективізм, прагнення до лідерства, уміння швидко знайти контакт із підлеглими й завоювати авторитет, постійне прагнення до духовного збагачення й самовиховання.</a:t>
            </a:r>
          </a:p>
          <a:p>
            <a:r>
              <a:rPr lang="uk-UA" sz="1800" dirty="0"/>
              <a:t/>
            </a:r>
            <a:br>
              <a:rPr lang="uk-UA" sz="1800" dirty="0"/>
            </a:br>
            <a:endParaRPr lang="uk-UA" sz="1800" dirty="0">
              <a:latin typeface="Bookman Old Style" panose="02050604050505020204" pitchFamily="18" charset="0"/>
            </a:endParaRPr>
          </a:p>
        </p:txBody>
      </p:sp>
    </p:spTree>
    <p:extLst>
      <p:ext uri="{BB962C8B-B14F-4D97-AF65-F5344CB8AC3E}">
        <p14:creationId xmlns:p14="http://schemas.microsoft.com/office/powerpoint/2010/main" val="3489483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2771" y="310868"/>
            <a:ext cx="2735905" cy="535165"/>
          </a:xfrm>
        </p:spPr>
        <p:txBody>
          <a:bodyPr>
            <a:normAutofit fontScale="90000"/>
          </a:bodyPr>
          <a:lstStyle/>
          <a:p>
            <a:r>
              <a:rPr lang="uk-UA" b="1" dirty="0" smtClean="0">
                <a:latin typeface="Bookman Old Style" panose="02050604050505020204" pitchFamily="18" charset="0"/>
              </a:rPr>
              <a:t>САНГВІНІК</a:t>
            </a:r>
            <a:endParaRPr lang="uk-UA" b="1" dirty="0">
              <a:latin typeface="Bookman Old Style" panose="02050604050505020204" pitchFamily="18" charset="0"/>
            </a:endParaRPr>
          </a:p>
        </p:txBody>
      </p:sp>
      <p:pic>
        <p:nvPicPr>
          <p:cNvPr id="5122" name="Picture 2" descr="САНГВІНІК Рухливий, прагне до частої зміни вражень, швидко відгукується на різні події, легко переживає неприємності та невдачі, товариський. Нега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2618" y="310868"/>
            <a:ext cx="8325008" cy="6243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430785"/>
      </p:ext>
    </p:extLst>
  </p:cSld>
  <p:clrMapOvr>
    <a:masterClrMapping/>
  </p:clrMapOvr>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TM04033925[[fn=Капля]]</Template>
  <TotalTime>281</TotalTime>
  <Words>2352</Words>
  <Application>Microsoft Office PowerPoint</Application>
  <PresentationFormat>Произвольный</PresentationFormat>
  <Paragraphs>137</Paragraphs>
  <Slides>53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53</vt:i4>
      </vt:variant>
    </vt:vector>
  </HeadingPairs>
  <TitlesOfParts>
    <vt:vector size="54" baseType="lpstr">
      <vt:lpstr>Капля</vt:lpstr>
      <vt:lpstr>ТЕМА. Психологія особистості</vt:lpstr>
      <vt:lpstr>Презентация PowerPoint</vt:lpstr>
      <vt:lpstr>Типи темпераменту</vt:lpstr>
      <vt:lpstr>Презентация PowerPoint</vt:lpstr>
      <vt:lpstr>Презентация PowerPoint</vt:lpstr>
      <vt:lpstr>Презентация PowerPoint</vt:lpstr>
      <vt:lpstr>Презентация PowerPoint</vt:lpstr>
      <vt:lpstr>Розрізняють наступні типи темпераменту </vt:lpstr>
      <vt:lpstr>САНГВІНІК</vt:lpstr>
      <vt:lpstr>Презентация PowerPoint</vt:lpstr>
      <vt:lpstr>Ряд професійних психологів вважає сангвінічний темперамент найбільш кращим для людини, оскільки він допомагає справлятися з життєвими негараздами, легко переносити стресові ситуації, яких у повсякденному житті так багато.</vt:lpstr>
      <vt:lpstr>холерик</vt:lpstr>
      <vt:lpstr>САНГВІНІК</vt:lpstr>
      <vt:lpstr>Презентация PowerPoint</vt:lpstr>
      <vt:lpstr>Сучасний світ пропонує холерикам обох статей широке поле для самореалізації. Існує безліч професій, на яких такі активні і емоційні люди будуть відчувати себе на своєму місці.  Журналіст, фотограф, журналіст, актор або ведучий телепередач. Така професія передбачає велике коло спілкування, різнопланові завдання і ненормований робочий день. Гід або екскурсовод буде багато подорожувати і часто змінювати обстановку. Кар'єра військового також чудово підійде як чоловікам, так і жінкам з подібним типом особистості.  З активних та цілеспрямованих людей виходять відмінні спортсмени або тренери. Ті холерики, які воліють працювати з дітьми, знайдуть своє покликання в професії дитячого аніматора або організатора свят. Можна побудувати непогану кар'єру в рекламі та pr-менеджменті, дизайні інтер'єру чи одягу, а також стати чудовим художником або композитором. </vt:lpstr>
      <vt:lpstr>Флегматик</vt:lpstr>
      <vt:lpstr>флегматик</vt:lpstr>
      <vt:lpstr>Презентация PowerPoint</vt:lpstr>
      <vt:lpstr>Відомі флегматики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Найвідоміші типології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Ira</dc:creator>
  <cp:lastModifiedBy>Шелест З М</cp:lastModifiedBy>
  <cp:revision>96</cp:revision>
  <dcterms:created xsi:type="dcterms:W3CDTF">2022-01-17T15:14:11Z</dcterms:created>
  <dcterms:modified xsi:type="dcterms:W3CDTF">2022-09-27T06:27:21Z</dcterms:modified>
</cp:coreProperties>
</file>