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1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Rockwell" panose="020606030202050204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660"/>
    <a:srgbClr val="278267"/>
    <a:srgbClr val="5AC0FF"/>
    <a:srgbClr val="0B5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56561C-589F-4D92-BAAB-520CD1EC94E1}">
  <a:tblStyle styleId="{E656561C-589F-4D92-BAAB-520CD1EC94E1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934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31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29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344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51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12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255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090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33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7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495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41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377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0891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541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178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002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857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726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56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639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659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345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068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983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795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174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487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800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93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520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2482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741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713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984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48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376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A2</a:t>
            </a:r>
            <a:br>
              <a:rPr lang="pl-PL" dirty="0"/>
            </a:b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continuous</a:t>
            </a:r>
            <a:br>
              <a:rPr lang="pl-PL" dirty="0"/>
            </a:br>
            <a:endParaRPr sz="3800" b="1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2"/>
          <p:cNvSpPr txBox="1">
            <a:spLocks noGrp="1"/>
          </p:cNvSpPr>
          <p:nvPr>
            <p:ph type="subTitle" idx="1"/>
          </p:nvPr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Recommended</a:t>
            </a: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for: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Gold </a:t>
            </a:r>
            <a:r>
              <a:rPr lang="pl-PL" b="1" dirty="0" err="1"/>
              <a:t>Experience</a:t>
            </a:r>
            <a:endParaRPr lang="pl-PL"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Focus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High </a:t>
            </a:r>
            <a:r>
              <a:rPr lang="pl-PL" b="1" dirty="0" err="1"/>
              <a:t>Note</a:t>
            </a:r>
            <a:endParaRPr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2"/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17065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present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44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ontinuous</a:t>
            </a:r>
            <a:endParaRPr sz="4400" b="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4294967295"/>
          </p:nvPr>
        </p:nvSpPr>
        <p:spPr>
          <a:xfrm>
            <a:off x="1224483" y="2214473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  <a:endParaRPr sz="2000" b="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we use the present continuous.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we make sentences in the present continuous.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Spelling changes in the -</a:t>
            </a:r>
            <a:r>
              <a:rPr lang="en-US" sz="2000" b="0" i="1" u="none" strike="noStrike" cap="none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form.</a:t>
            </a:r>
            <a:endParaRPr sz="2000" b="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8903368" y="5226518"/>
            <a:ext cx="2791327" cy="1117385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do we use it?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65;p15">
            <a:extLst>
              <a:ext uri="{FF2B5EF4-FFF2-40B4-BE49-F238E27FC236}">
                <a16:creationId xmlns:a16="http://schemas.microsoft.com/office/drawing/2014/main" id="{FAAD5FB1-B45A-46B1-89DB-A8A7887C46C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181766" cy="13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it?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8267545" y="3066964"/>
            <a:ext cx="2597002" cy="1940807"/>
          </a:xfrm>
          <a:prstGeom prst="wedgeRoundRectCallout">
            <a:avLst>
              <a:gd name="adj1" fmla="val -66562"/>
              <a:gd name="adj2" fmla="val 37648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young girl talks about two different actions.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 Her mum isn’t working today.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2. She’s sleeping at the moment.</a:t>
            </a:r>
            <a:endParaRPr dirty="0"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0422" y="4198700"/>
            <a:ext cx="1333184" cy="133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4653" y="1247198"/>
            <a:ext cx="1239894" cy="123989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6406622" y="1324122"/>
            <a:ext cx="2493968" cy="1029333"/>
          </a:xfrm>
          <a:prstGeom prst="wedgeRoundRectCallout">
            <a:avLst>
              <a:gd name="adj1" fmla="val 69618"/>
              <a:gd name="adj2" fmla="val -6636"/>
              <a:gd name="adj3" fmla="val 16667"/>
            </a:avLst>
          </a:prstGeom>
          <a:solidFill>
            <a:srgbClr val="FCC1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Yes. She isn’t working today because she’s ill. She’s sleeping at the moment.</a:t>
            </a: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950" y="1247198"/>
            <a:ext cx="1239894" cy="123989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2592779" y="1324122"/>
            <a:ext cx="2549118" cy="1029332"/>
          </a:xfrm>
          <a:prstGeom prst="wedgeRoundRectCallout">
            <a:avLst>
              <a:gd name="adj1" fmla="val -62893"/>
              <a:gd name="adj2" fmla="val -21979"/>
              <a:gd name="adj3" fmla="val 16667"/>
            </a:avLst>
          </a:prstGeom>
          <a:solidFill>
            <a:srgbClr val="ED6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Is your mum at home today?</a:t>
            </a: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3100386" y="4468226"/>
            <a:ext cx="2297668" cy="1305474"/>
          </a:xfrm>
          <a:prstGeom prst="wedgeRoundRectCallout">
            <a:avLst>
              <a:gd name="adj1" fmla="val 67224"/>
              <a:gd name="adj2" fmla="val 3514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Which of these two actions is happening right now?</a:t>
            </a: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3408815" y="2923658"/>
            <a:ext cx="2297668" cy="1305474"/>
          </a:xfrm>
          <a:prstGeom prst="wedgeRoundRectCallout">
            <a:avLst>
              <a:gd name="adj1" fmla="val 62658"/>
              <a:gd name="adj2" fmla="val 42555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Which of these two actions is a temporary action? 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1278994" y="2947506"/>
            <a:ext cx="2027233" cy="1001548"/>
          </a:xfrm>
          <a:prstGeom prst="cloudCallout">
            <a:avLst>
              <a:gd name="adj1" fmla="val 62268"/>
              <a:gd name="adj2" fmla="val -1973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C4E"/>
              </a:buClr>
              <a:buSzPts val="400"/>
              <a:buFont typeface="Open Sans"/>
              <a:buNone/>
            </a:pPr>
            <a:r>
              <a:rPr lang="en-US" sz="1600" b="0" i="1" u="none" strike="noStrike" cap="none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She isn’t working today.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977227" y="4530336"/>
            <a:ext cx="2027233" cy="1001548"/>
          </a:xfrm>
          <a:prstGeom prst="cloudCallout">
            <a:avLst>
              <a:gd name="adj1" fmla="val 62268"/>
              <a:gd name="adj2" fmla="val -1973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C4E"/>
              </a:buClr>
              <a:buSzPts val="400"/>
              <a:buFont typeface="Open Sans"/>
              <a:buNone/>
            </a:pPr>
            <a:r>
              <a:rPr lang="en-US" sz="1600" b="0" i="1" u="none" strike="noStrike" cap="none" dirty="0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She’s sleeping at the moment.</a:t>
            </a:r>
            <a:endParaRPr sz="1600" b="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3F61AEBF-5537-43E5-B196-7120560FDAF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181766" cy="13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it?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50601" y="1134285"/>
            <a:ext cx="10491773" cy="407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600"/>
              <a:buFont typeface="Open Sans"/>
              <a:buNone/>
            </a:pPr>
            <a:r>
              <a:rPr lang="en-US" sz="2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1. For actions happening now.</a:t>
            </a:r>
            <a:endParaRPr sz="24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1103671" y="1698876"/>
            <a:ext cx="4487659" cy="1029333"/>
          </a:xfrm>
          <a:prstGeom prst="wedgeRoundRectCallout">
            <a:avLst>
              <a:gd name="adj1" fmla="val -61477"/>
              <a:gd name="adj2" fmla="val -15768"/>
              <a:gd name="adj3" fmla="val 16667"/>
            </a:avLst>
          </a:prstGeom>
          <a:solidFill>
            <a:srgbClr val="FCC1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She’s sleeping at the moment.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50601" y="3150694"/>
            <a:ext cx="10491773" cy="407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600"/>
              <a:buFont typeface="Open Sans"/>
              <a:buNone/>
            </a:pPr>
            <a:r>
              <a:rPr lang="en-US" sz="2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2. For temporary actions.</a:t>
            </a:r>
            <a:endParaRPr sz="24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986248" y="3651541"/>
            <a:ext cx="4487659" cy="1029333"/>
          </a:xfrm>
          <a:prstGeom prst="wedgeRoundRectCallout">
            <a:avLst>
              <a:gd name="adj1" fmla="val -61477"/>
              <a:gd name="adj2" fmla="val -15768"/>
              <a:gd name="adj3" fmla="val 16667"/>
            </a:avLst>
          </a:prstGeom>
          <a:solidFill>
            <a:srgbClr val="FCC1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She isn’t working today (because she is ill).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5890427" y="1063561"/>
            <a:ext cx="3435945" cy="1967540"/>
          </a:xfrm>
          <a:prstGeom prst="wedgeRoundRectCallout">
            <a:avLst>
              <a:gd name="adj1" fmla="val 57793"/>
              <a:gd name="adj2" fmla="val -12808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action is happening in this moment (at the same time the girl is speaking).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3131" y="1220042"/>
            <a:ext cx="1333184" cy="1333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7"/>
          <p:cNvCxnSpPr/>
          <p:nvPr/>
        </p:nvCxnSpPr>
        <p:spPr>
          <a:xfrm rot="10800000" flipH="1">
            <a:off x="6372345" y="2496203"/>
            <a:ext cx="2503502" cy="4738"/>
          </a:xfrm>
          <a:prstGeom prst="straightConnector1">
            <a:avLst/>
          </a:prstGeom>
          <a:noFill/>
          <a:ln w="22225" cap="flat" cmpd="sng">
            <a:solidFill>
              <a:srgbClr val="00A7E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6" name="Google Shape;96;p17"/>
          <p:cNvCxnSpPr/>
          <p:nvPr/>
        </p:nvCxnSpPr>
        <p:spPr>
          <a:xfrm rot="10800000">
            <a:off x="7579443" y="2496203"/>
            <a:ext cx="0" cy="164758"/>
          </a:xfrm>
          <a:prstGeom prst="straightConnector1">
            <a:avLst/>
          </a:prstGeom>
          <a:noFill/>
          <a:ln w="9525" cap="flat" cmpd="sng">
            <a:solidFill>
              <a:srgbClr val="00A7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17"/>
          <p:cNvSpPr/>
          <p:nvPr/>
        </p:nvSpPr>
        <p:spPr>
          <a:xfrm>
            <a:off x="6107753" y="2662162"/>
            <a:ext cx="29433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Open San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now</a:t>
            </a:r>
            <a:endParaRPr sz="1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461979" y="2143142"/>
            <a:ext cx="22349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350"/>
              <a:buFont typeface="Open Sans"/>
              <a:buNone/>
            </a:pPr>
            <a:r>
              <a:rPr lang="en-US" sz="1400" b="1" i="0" u="none" strike="noStrike" cap="none">
                <a:solidFill>
                  <a:srgbClr val="00A7E3"/>
                </a:solidFill>
                <a:latin typeface="Open Sans"/>
                <a:ea typeface="Open Sans"/>
                <a:cs typeface="Open Sans"/>
                <a:sym typeface="Open Sans"/>
              </a:rPr>
              <a:t>She is sleeping</a:t>
            </a:r>
            <a:endParaRPr sz="1400" b="1" i="0" u="none" strike="noStrike" cap="none">
              <a:solidFill>
                <a:srgbClr val="00A7E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5937666" y="3677438"/>
            <a:ext cx="3283554" cy="1127278"/>
          </a:xfrm>
          <a:prstGeom prst="wedgeRoundRectCallout">
            <a:avLst>
              <a:gd name="adj1" fmla="val 56423"/>
              <a:gd name="adj2" fmla="val -44722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action is not permanent. </a:t>
            </a:r>
            <a:r>
              <a:rPr lang="en-US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mum usually works, so this is different from normal.</a:t>
            </a:r>
            <a:endParaRPr dirty="0"/>
          </a:p>
        </p:txBody>
      </p:sp>
      <p:sp>
        <p:nvSpPr>
          <p:cNvPr id="100" name="Google Shape;100;p17"/>
          <p:cNvSpPr/>
          <p:nvPr/>
        </p:nvSpPr>
        <p:spPr>
          <a:xfrm>
            <a:off x="8903368" y="5226518"/>
            <a:ext cx="2791327" cy="1117385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sentences?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7"/>
          <p:cNvSpPr/>
          <p:nvPr/>
        </p:nvSpPr>
        <p:spPr>
          <a:xfrm rot="9925833">
            <a:off x="4310129" y="1291617"/>
            <a:ext cx="2089380" cy="1351811"/>
          </a:xfrm>
          <a:prstGeom prst="arc">
            <a:avLst>
              <a:gd name="adj1" fmla="val 11089435"/>
              <a:gd name="adj2" fmla="val 20984353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65;p15">
            <a:extLst>
              <a:ext uri="{FF2B5EF4-FFF2-40B4-BE49-F238E27FC236}">
                <a16:creationId xmlns:a16="http://schemas.microsoft.com/office/drawing/2014/main" id="{38421089-C4AB-43B6-A240-66772C50E0B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181766" cy="13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sentences?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8279849" y="1599245"/>
            <a:ext cx="2597002" cy="1940807"/>
          </a:xfrm>
          <a:prstGeom prst="wedgeRoundRectCallout">
            <a:avLst>
              <a:gd name="adj1" fmla="val 31564"/>
              <a:gd name="adj2" fmla="val -61987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the example affirmative, negative and question in the present continuous. Put the pattern in the correct order. The first is done for you.</a:t>
            </a:r>
            <a:endParaRPr dirty="0"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5561" y="229387"/>
            <a:ext cx="1333184" cy="13331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" name="Google Shape;110;p18"/>
          <p:cNvGraphicFramePr/>
          <p:nvPr>
            <p:extLst>
              <p:ext uri="{D42A27DB-BD31-4B8C-83A1-F6EECF244321}">
                <p14:modId xmlns:p14="http://schemas.microsoft.com/office/powerpoint/2010/main" val="1252770533"/>
              </p:ext>
            </p:extLst>
          </p:nvPr>
        </p:nvGraphicFramePr>
        <p:xfrm>
          <a:off x="441601" y="921104"/>
          <a:ext cx="7426025" cy="1423715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74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affirmative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         She                    is                    sleeping.</a:t>
                      </a:r>
                      <a:endParaRPr sz="16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31EAFE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1" name="Google Shape;111;p18"/>
          <p:cNvGraphicFramePr/>
          <p:nvPr>
            <p:extLst>
              <p:ext uri="{D42A27DB-BD31-4B8C-83A1-F6EECF244321}">
                <p14:modId xmlns:p14="http://schemas.microsoft.com/office/powerpoint/2010/main" val="3530902447"/>
              </p:ext>
            </p:extLst>
          </p:nvPr>
        </p:nvGraphicFramePr>
        <p:xfrm>
          <a:off x="441601" y="2549518"/>
          <a:ext cx="7426025" cy="1423715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74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         She                    isn’t                    working.</a:t>
                      </a:r>
                      <a:endParaRPr sz="16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31EAFE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" name="Google Shape;112;p18"/>
          <p:cNvGraphicFramePr/>
          <p:nvPr>
            <p:extLst>
              <p:ext uri="{D42A27DB-BD31-4B8C-83A1-F6EECF244321}">
                <p14:modId xmlns:p14="http://schemas.microsoft.com/office/powerpoint/2010/main" val="3024735708"/>
              </p:ext>
            </p:extLst>
          </p:nvPr>
        </p:nvGraphicFramePr>
        <p:xfrm>
          <a:off x="441599" y="4218576"/>
          <a:ext cx="7875025" cy="188978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557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question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short answers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   (Why)              Is                     she                sleeping?</a:t>
                      </a:r>
                      <a:endParaRPr sz="16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31EAF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Yes,         </a:t>
                      </a: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she        </a:t>
                      </a:r>
                      <a:r>
                        <a:rPr lang="en-US" sz="1600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31EAFE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3" name="Google Shape;113;p18"/>
          <p:cNvGraphicFramePr/>
          <p:nvPr/>
        </p:nvGraphicFramePr>
        <p:xfrm>
          <a:off x="8455440" y="3886046"/>
          <a:ext cx="1069900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10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subject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" name="Google Shape;114;p18"/>
          <p:cNvGraphicFramePr/>
          <p:nvPr>
            <p:extLst>
              <p:ext uri="{D42A27DB-BD31-4B8C-83A1-F6EECF244321}">
                <p14:modId xmlns:p14="http://schemas.microsoft.com/office/powerpoint/2010/main" val="2916486009"/>
              </p:ext>
            </p:extLst>
          </p:nvPr>
        </p:nvGraphicFramePr>
        <p:xfrm>
          <a:off x="9678991" y="3886046"/>
          <a:ext cx="1069900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10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be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Google Shape;115;p18"/>
          <p:cNvGraphicFramePr/>
          <p:nvPr>
            <p:extLst>
              <p:ext uri="{D42A27DB-BD31-4B8C-83A1-F6EECF244321}">
                <p14:modId xmlns:p14="http://schemas.microsoft.com/office/powerpoint/2010/main" val="4122137484"/>
              </p:ext>
            </p:extLst>
          </p:nvPr>
        </p:nvGraphicFramePr>
        <p:xfrm>
          <a:off x="10902542" y="3886046"/>
          <a:ext cx="1069900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10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verb -</a:t>
                      </a:r>
                      <a:r>
                        <a:rPr lang="en-US" sz="1600" i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" name="Google Shape;116;p18"/>
          <p:cNvGraphicFramePr/>
          <p:nvPr/>
        </p:nvGraphicFramePr>
        <p:xfrm>
          <a:off x="8461368" y="4386803"/>
          <a:ext cx="1069900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10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subject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Google Shape;117;p18"/>
          <p:cNvGraphicFramePr/>
          <p:nvPr>
            <p:extLst>
              <p:ext uri="{D42A27DB-BD31-4B8C-83A1-F6EECF244321}">
                <p14:modId xmlns:p14="http://schemas.microsoft.com/office/powerpoint/2010/main" val="1489593527"/>
              </p:ext>
            </p:extLst>
          </p:nvPr>
        </p:nvGraphicFramePr>
        <p:xfrm>
          <a:off x="8455440" y="4887560"/>
          <a:ext cx="991406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991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subject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8" name="Google Shape;118;p18"/>
          <p:cNvGraphicFramePr/>
          <p:nvPr>
            <p:extLst>
              <p:ext uri="{D42A27DB-BD31-4B8C-83A1-F6EECF244321}">
                <p14:modId xmlns:p14="http://schemas.microsoft.com/office/powerpoint/2010/main" val="1932249085"/>
              </p:ext>
            </p:extLst>
          </p:nvPr>
        </p:nvGraphicFramePr>
        <p:xfrm>
          <a:off x="9525340" y="4855487"/>
          <a:ext cx="1303343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1303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be </a:t>
                      </a: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</a:t>
                      </a: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9" name="Google Shape;119;p18"/>
          <p:cNvGraphicFramePr/>
          <p:nvPr>
            <p:extLst>
              <p:ext uri="{D42A27DB-BD31-4B8C-83A1-F6EECF244321}">
                <p14:modId xmlns:p14="http://schemas.microsoft.com/office/powerpoint/2010/main" val="3516098962"/>
              </p:ext>
            </p:extLst>
          </p:nvPr>
        </p:nvGraphicFramePr>
        <p:xfrm>
          <a:off x="9698816" y="4367627"/>
          <a:ext cx="809601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80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be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" name="Google Shape;120;p18"/>
          <p:cNvGraphicFramePr/>
          <p:nvPr>
            <p:extLst>
              <p:ext uri="{D42A27DB-BD31-4B8C-83A1-F6EECF244321}">
                <p14:modId xmlns:p14="http://schemas.microsoft.com/office/powerpoint/2010/main" val="663414535"/>
              </p:ext>
            </p:extLst>
          </p:nvPr>
        </p:nvGraphicFramePr>
        <p:xfrm>
          <a:off x="10931942" y="4386803"/>
          <a:ext cx="1069900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10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verb -</a:t>
                      </a:r>
                      <a:r>
                        <a:rPr lang="en-US" sz="1600" i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Google Shape;121;p18"/>
          <p:cNvGraphicFramePr/>
          <p:nvPr>
            <p:extLst>
              <p:ext uri="{D42A27DB-BD31-4B8C-83A1-F6EECF244321}">
                <p14:modId xmlns:p14="http://schemas.microsoft.com/office/powerpoint/2010/main" val="4147483285"/>
              </p:ext>
            </p:extLst>
          </p:nvPr>
        </p:nvGraphicFramePr>
        <p:xfrm>
          <a:off x="10967500" y="4887453"/>
          <a:ext cx="1069900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10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verb -</a:t>
                      </a:r>
                      <a:r>
                        <a:rPr lang="en-US" sz="1600" i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2" name="Google Shape;122;p18"/>
          <p:cNvGraphicFramePr/>
          <p:nvPr>
            <p:extLst>
              <p:ext uri="{D42A27DB-BD31-4B8C-83A1-F6EECF244321}">
                <p14:modId xmlns:p14="http://schemas.microsoft.com/office/powerpoint/2010/main" val="2744481001"/>
              </p:ext>
            </p:extLst>
          </p:nvPr>
        </p:nvGraphicFramePr>
        <p:xfrm>
          <a:off x="8461368" y="5388317"/>
          <a:ext cx="1143765" cy="82297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114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(question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word)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3" name="Google Shape;123;p18"/>
          <p:cNvGraphicFramePr/>
          <p:nvPr>
            <p:extLst>
              <p:ext uri="{D42A27DB-BD31-4B8C-83A1-F6EECF244321}">
                <p14:modId xmlns:p14="http://schemas.microsoft.com/office/powerpoint/2010/main" val="3840907911"/>
              </p:ext>
            </p:extLst>
          </p:nvPr>
        </p:nvGraphicFramePr>
        <p:xfrm>
          <a:off x="10967500" y="5385941"/>
          <a:ext cx="664867" cy="57913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66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yes/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4" name="Google Shape;124;p18"/>
          <p:cNvGraphicFramePr/>
          <p:nvPr>
            <p:extLst>
              <p:ext uri="{D42A27DB-BD31-4B8C-83A1-F6EECF244321}">
                <p14:modId xmlns:p14="http://schemas.microsoft.com/office/powerpoint/2010/main" val="4134729153"/>
              </p:ext>
            </p:extLst>
          </p:nvPr>
        </p:nvGraphicFramePr>
        <p:xfrm>
          <a:off x="8455439" y="6056719"/>
          <a:ext cx="1707900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170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be/to be not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5" name="Google Shape;125;p18"/>
          <p:cNvGraphicFramePr/>
          <p:nvPr>
            <p:extLst>
              <p:ext uri="{D42A27DB-BD31-4B8C-83A1-F6EECF244321}">
                <p14:modId xmlns:p14="http://schemas.microsoft.com/office/powerpoint/2010/main" val="1635093781"/>
              </p:ext>
            </p:extLst>
          </p:nvPr>
        </p:nvGraphicFramePr>
        <p:xfrm>
          <a:off x="9806951" y="5422614"/>
          <a:ext cx="1069900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10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subject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Google Shape;65;p15">
            <a:extLst>
              <a:ext uri="{FF2B5EF4-FFF2-40B4-BE49-F238E27FC236}">
                <a16:creationId xmlns:a16="http://schemas.microsoft.com/office/drawing/2014/main" id="{F4613A79-A25B-4CD8-BDCC-5ED880D1C39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7.07123E-6 -5.70701E-6 L -0.59865 -0.33257 " pathEditMode="relative" ptsTypes="AA">
                                      <p:cBhvr>
                                        <p:cTn id="6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78 0.00023 L -0.58549 -0.31567 " pathEditMode="relative" ptsTypes="AA">
                                      <p:cBhvr>
                                        <p:cTn id="6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30811E-6 -1.42791E-6 L -0.55749 -0.3159 " pathEditMode="relative" ptsTypes="AA">
                                      <p:cBhvr>
                                        <p:cTn id="6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E-7 -7.13955E-6 L -0.59878 -0.23074 " pathEditMode="relative" ptsTypes="AA">
                                      <p:cBhvr>
                                        <p:cTn id="6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174E-6 1.38857E-8 L -0.57534 -0.23097 " pathEditMode="relative" ptsTypes="AA">
                                      <p:cBhvr>
                                        <p:cTn id="7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841E-7 -1.42791E-6 L -0.54291 -0.23097 " pathEditMode="relative" ptsTypes="AA">
                                      <p:cBhvr>
                                        <p:cTn id="7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87 -0.01503 L -0.65134 -0.0515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0" y="-1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7437E-7 2.49422E-6 L -0.56538 -0.1311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76" y="-6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743E-6 8.6534E-7 L -0.53868 -0.0388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34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017E-7 -3.04951E-6 L -0.50977 0.1154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8" y="5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7 L -0.40401 -0.047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5" y="-2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04951E-6 L -0.14899 0.1156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4" y="5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273E-6 4.81721E-6 L -0.18377 0.1149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5" y="57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181766" cy="13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sentences?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3325" y="252557"/>
            <a:ext cx="916010" cy="9160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p19"/>
          <p:cNvGraphicFramePr/>
          <p:nvPr>
            <p:extLst>
              <p:ext uri="{D42A27DB-BD31-4B8C-83A1-F6EECF244321}">
                <p14:modId xmlns:p14="http://schemas.microsoft.com/office/powerpoint/2010/main" val="1788331030"/>
              </p:ext>
            </p:extLst>
          </p:nvPr>
        </p:nvGraphicFramePr>
        <p:xfrm>
          <a:off x="441601" y="921104"/>
          <a:ext cx="6603775" cy="1423715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660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affirmative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         She                    is                    sleeping.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31EAFE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4" name="Google Shape;134;p19"/>
          <p:cNvGraphicFramePr/>
          <p:nvPr>
            <p:extLst>
              <p:ext uri="{D42A27DB-BD31-4B8C-83A1-F6EECF244321}">
                <p14:modId xmlns:p14="http://schemas.microsoft.com/office/powerpoint/2010/main" val="786042014"/>
              </p:ext>
            </p:extLst>
          </p:nvPr>
        </p:nvGraphicFramePr>
        <p:xfrm>
          <a:off x="441601" y="2549518"/>
          <a:ext cx="6603775" cy="1423715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660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         She                    isn’t                    working.</a:t>
                      </a:r>
                      <a:endParaRPr sz="1600" b="1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31EAFE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5" name="Google Shape;135;p19"/>
          <p:cNvGraphicFramePr/>
          <p:nvPr>
            <p:extLst>
              <p:ext uri="{D42A27DB-BD31-4B8C-83A1-F6EECF244321}">
                <p14:modId xmlns:p14="http://schemas.microsoft.com/office/powerpoint/2010/main" val="1752123225"/>
              </p:ext>
            </p:extLst>
          </p:nvPr>
        </p:nvGraphicFramePr>
        <p:xfrm>
          <a:off x="441599" y="4218576"/>
          <a:ext cx="8417600" cy="188978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597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question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short answers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   (Why)               Is                    she                  sleeping?</a:t>
                      </a:r>
                      <a:endParaRPr sz="1600" b="1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31EAF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Yes, she is.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31EAFE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6" name="Google Shape;136;p19"/>
          <p:cNvGraphicFramePr/>
          <p:nvPr>
            <p:extLst>
              <p:ext uri="{D42A27DB-BD31-4B8C-83A1-F6EECF244321}">
                <p14:modId xmlns:p14="http://schemas.microsoft.com/office/powerpoint/2010/main" val="865397982"/>
              </p:ext>
            </p:extLst>
          </p:nvPr>
        </p:nvGraphicFramePr>
        <p:xfrm>
          <a:off x="1410063" y="1728307"/>
          <a:ext cx="4016375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401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Subject     +     </a:t>
                      </a: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be     </a:t>
                      </a: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   verb -</a:t>
                      </a:r>
                      <a:r>
                        <a:rPr lang="en-US" sz="1600" i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7" name="Google Shape;137;p19"/>
          <p:cNvGraphicFramePr/>
          <p:nvPr>
            <p:extLst>
              <p:ext uri="{D42A27DB-BD31-4B8C-83A1-F6EECF244321}">
                <p14:modId xmlns:p14="http://schemas.microsoft.com/office/powerpoint/2010/main" val="2159053905"/>
              </p:ext>
            </p:extLst>
          </p:nvPr>
        </p:nvGraphicFramePr>
        <p:xfrm>
          <a:off x="1410063" y="3357639"/>
          <a:ext cx="4556025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455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Subject     +     </a:t>
                      </a: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be (not)     </a:t>
                      </a: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   verb -</a:t>
                      </a:r>
                      <a:r>
                        <a:rPr lang="en-US" sz="1600" i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8" name="Google Shape;138;p19"/>
          <p:cNvGraphicFramePr/>
          <p:nvPr>
            <p:extLst>
              <p:ext uri="{D42A27DB-BD31-4B8C-83A1-F6EECF244321}">
                <p14:modId xmlns:p14="http://schemas.microsoft.com/office/powerpoint/2010/main" val="1045177016"/>
              </p:ext>
            </p:extLst>
          </p:nvPr>
        </p:nvGraphicFramePr>
        <p:xfrm>
          <a:off x="573112" y="5372900"/>
          <a:ext cx="5647800" cy="33529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56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(Question word)  + </a:t>
                      </a: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be</a:t>
                      </a: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+   subject    +     verb -</a:t>
                      </a:r>
                      <a:r>
                        <a:rPr lang="en-US" sz="1600" i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?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9" name="Google Shape;139;p19"/>
          <p:cNvGraphicFramePr/>
          <p:nvPr>
            <p:extLst>
              <p:ext uri="{D42A27DB-BD31-4B8C-83A1-F6EECF244321}">
                <p14:modId xmlns:p14="http://schemas.microsoft.com/office/powerpoint/2010/main" val="2209281980"/>
              </p:ext>
            </p:extLst>
          </p:nvPr>
        </p:nvGraphicFramePr>
        <p:xfrm>
          <a:off x="6509363" y="4937795"/>
          <a:ext cx="2225591" cy="94420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2225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Yes/No,     </a:t>
                      </a: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Subject + </a:t>
                      </a: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be</a:t>
                      </a:r>
                      <a:r>
                        <a:rPr lang="en-US" sz="1600" i="1" u="none" strike="noStrike" cap="none" baseline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lang="en-US" sz="16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not)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0" name="Google Shape;140;p19"/>
          <p:cNvSpPr/>
          <p:nvPr/>
        </p:nvSpPr>
        <p:spPr>
          <a:xfrm>
            <a:off x="7199071" y="921104"/>
            <a:ext cx="2379644" cy="1090873"/>
          </a:xfrm>
          <a:prstGeom prst="wedgeRoundRectCallout">
            <a:avLst>
              <a:gd name="adj1" fmla="val 59911"/>
              <a:gd name="adj2" fmla="val -35878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Remember the verb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be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is: </a:t>
            </a:r>
            <a:r>
              <a:rPr lang="en-US" sz="1600" b="1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am, you are, he/she/it is, we/they are</a:t>
            </a:r>
            <a:endParaRPr i="1" dirty="0"/>
          </a:p>
        </p:txBody>
      </p:sp>
      <p:sp>
        <p:nvSpPr>
          <p:cNvPr id="141" name="Google Shape;141;p19"/>
          <p:cNvSpPr/>
          <p:nvPr/>
        </p:nvSpPr>
        <p:spPr>
          <a:xfrm rot="-10556449">
            <a:off x="1691065" y="889845"/>
            <a:ext cx="5808370" cy="1353432"/>
          </a:xfrm>
          <a:prstGeom prst="arc">
            <a:avLst>
              <a:gd name="adj1" fmla="val 10879047"/>
              <a:gd name="adj2" fmla="val 19879306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9824452" y="1465346"/>
            <a:ext cx="1961609" cy="1758905"/>
          </a:xfrm>
          <a:prstGeom prst="wedgeRoundRectCallout">
            <a:avLst>
              <a:gd name="adj1" fmla="val 4380"/>
              <a:gd name="adj2" fmla="val -58459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Here, the verb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be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is in the negative: </a:t>
            </a:r>
            <a:r>
              <a:rPr lang="en-US" sz="16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600" b="1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’m not, you aren’t, he/she/it isn’t, we/they aren’t.</a:t>
            </a:r>
            <a:endParaRPr i="1" dirty="0"/>
          </a:p>
        </p:txBody>
      </p:sp>
      <p:sp>
        <p:nvSpPr>
          <p:cNvPr id="143" name="Google Shape;143;p19"/>
          <p:cNvSpPr/>
          <p:nvPr/>
        </p:nvSpPr>
        <p:spPr>
          <a:xfrm rot="-262024" flipH="1">
            <a:off x="1152576" y="2549966"/>
            <a:ext cx="9624617" cy="1104017"/>
          </a:xfrm>
          <a:prstGeom prst="arc">
            <a:avLst>
              <a:gd name="adj1" fmla="val 11075662"/>
              <a:gd name="adj2" fmla="val 21002322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7223630" y="2556590"/>
            <a:ext cx="2230435" cy="1595191"/>
          </a:xfrm>
          <a:prstGeom prst="wedgeRoundRectCallout">
            <a:avLst>
              <a:gd name="adj1" fmla="val 56963"/>
              <a:gd name="adj2" fmla="val -42410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Some questions are open (they need a long answer). With these types of questions, we need a question word.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19"/>
          <p:cNvSpPr/>
          <p:nvPr/>
        </p:nvSpPr>
        <p:spPr>
          <a:xfrm rot="-453351" flipH="1">
            <a:off x="-4243060" y="4332302"/>
            <a:ext cx="14055950" cy="1104017"/>
          </a:xfrm>
          <a:prstGeom prst="arc">
            <a:avLst>
              <a:gd name="adj1" fmla="val 11115384"/>
              <a:gd name="adj2" fmla="val 19879306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9481046" y="3366297"/>
            <a:ext cx="2230435" cy="1595191"/>
          </a:xfrm>
          <a:prstGeom prst="wedgeRoundRectCallout">
            <a:avLst>
              <a:gd name="adj1" fmla="val 56963"/>
              <a:gd name="adj2" fmla="val -42410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Some questions are closed (</a:t>
            </a:r>
            <a:r>
              <a:rPr lang="en-US" sz="16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yes/no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answers). We don’t use a question word with these types of questions.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9272723" y="5075238"/>
            <a:ext cx="2230435" cy="1595191"/>
          </a:xfrm>
          <a:prstGeom prst="wedgeRoundRectCallout">
            <a:avLst>
              <a:gd name="adj1" fmla="val 56963"/>
              <a:gd name="adj2" fmla="val -42410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With </a:t>
            </a:r>
            <a:r>
              <a:rPr lang="en-US" sz="16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yes/no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answers, we use the verb </a:t>
            </a:r>
            <a:r>
              <a:rPr lang="en-US" sz="16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be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 the affirmative or negative. 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19"/>
          <p:cNvSpPr/>
          <p:nvPr/>
        </p:nvSpPr>
        <p:spPr>
          <a:xfrm rot="-10556449">
            <a:off x="7039750" y="4098151"/>
            <a:ext cx="3927718" cy="1353432"/>
          </a:xfrm>
          <a:prstGeom prst="arc">
            <a:avLst>
              <a:gd name="adj1" fmla="val 14445908"/>
              <a:gd name="adj2" fmla="val 2113921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65;p15">
            <a:extLst>
              <a:ext uri="{FF2B5EF4-FFF2-40B4-BE49-F238E27FC236}">
                <a16:creationId xmlns:a16="http://schemas.microsoft.com/office/drawing/2014/main" id="{9D9B8042-8D12-42EB-893D-DA80A9B0E3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181766" cy="13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Things to think about…</a:t>
            </a:r>
            <a:endParaRPr sz="44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6518500" y="883100"/>
            <a:ext cx="3419400" cy="1680000"/>
          </a:xfrm>
          <a:prstGeom prst="wedgeRoundRectCallout">
            <a:avLst>
              <a:gd name="adj1" fmla="val 55039"/>
              <a:gd name="adj2" fmla="val -26931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spelling of the -</a:t>
            </a:r>
            <a:r>
              <a:rPr lang="en-US" sz="16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form of the verb can change depending on the 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stem of the verb.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stem is the part of the verb you find in the dictionary, </a:t>
            </a:r>
            <a:r>
              <a:rPr lang="en-US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.g. </a:t>
            </a:r>
            <a:r>
              <a:rPr lang="en-US" sz="1600" b="1" i="1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1600" b="1" i="1" u="sng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wimming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– the stem is </a:t>
            </a:r>
            <a:r>
              <a:rPr lang="en-US" sz="1600" b="1" i="1" u="sng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swim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0343" y="194827"/>
            <a:ext cx="1102903" cy="110290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/>
          <p:nvPr/>
        </p:nvSpPr>
        <p:spPr>
          <a:xfrm>
            <a:off x="10244887" y="1625322"/>
            <a:ext cx="1687283" cy="849834"/>
          </a:xfrm>
          <a:prstGeom prst="wedgeRoundRectCallout">
            <a:avLst>
              <a:gd name="adj1" fmla="val 835"/>
              <a:gd name="adj2" fmla="val -71226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the rule changes below…</a:t>
            </a:r>
            <a:endParaRPr sz="16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450601" y="997764"/>
            <a:ext cx="10491773" cy="407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600"/>
              <a:buFont typeface="Open Sans"/>
              <a:buNone/>
            </a:pPr>
            <a:r>
              <a:rPr lang="en-US" sz="24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…spelling changes with the verb -</a:t>
            </a:r>
            <a:r>
              <a:rPr lang="en-US" sz="2400" b="0" i="1" u="none" strike="noStrike" cap="none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24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form.</a:t>
            </a:r>
            <a:endParaRPr sz="24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9" name="Google Shape;159;p20"/>
          <p:cNvGraphicFramePr/>
          <p:nvPr>
            <p:extLst>
              <p:ext uri="{D42A27DB-BD31-4B8C-83A1-F6EECF244321}">
                <p14:modId xmlns:p14="http://schemas.microsoft.com/office/powerpoint/2010/main" val="451236629"/>
              </p:ext>
            </p:extLst>
          </p:nvPr>
        </p:nvGraphicFramePr>
        <p:xfrm>
          <a:off x="452933" y="2695563"/>
          <a:ext cx="11479200" cy="2072660"/>
        </p:xfrm>
        <a:graphic>
          <a:graphicData uri="http://schemas.openxmlformats.org/drawingml/2006/table">
            <a:tbl>
              <a:tblPr firstRow="1" bandRow="1">
                <a:noFill/>
                <a:tableStyleId>{E656561C-589F-4D92-BAAB-520CD1EC94E1}</a:tableStyleId>
              </a:tblPr>
              <a:tblGrid>
                <a:gridCol w="286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most verbs</a:t>
                      </a:r>
                      <a:endParaRPr sz="20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verbs ending in -</a:t>
                      </a:r>
                      <a:r>
                        <a:rPr lang="en-US" sz="2000" i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</a:t>
                      </a:r>
                      <a:endParaRPr sz="20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verbs ending in -</a:t>
                      </a:r>
                      <a:r>
                        <a:rPr lang="en-US" sz="2000" i="1" u="none" strike="noStrike" cap="none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</a:t>
                      </a:r>
                      <a:endParaRPr sz="20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verbs ending in one vowel and then one consonant</a:t>
                      </a:r>
                      <a:endParaRPr sz="20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 </a:t>
                      </a:r>
                      <a:r>
                        <a:rPr lang="en-GB" sz="1600" b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-US" sz="1600" b="1" i="1" u="none" strike="noStrike" cap="none" dirty="0" err="1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r>
                        <a:rPr lang="en-US" sz="1600" b="1" i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600" b="1" i="1" u="none" strike="noStrike" cap="none" dirty="0">
                        <a:solidFill>
                          <a:srgbClr val="1B468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rgbClr val="1B468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B0F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eat               eating</a:t>
                      </a:r>
                      <a:endParaRPr sz="1600" b="1" u="none" strike="noStrike" cap="none" dirty="0">
                        <a:solidFill>
                          <a:srgbClr val="00B0F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Remove -</a:t>
                      </a:r>
                      <a:r>
                        <a:rPr lang="en-US" sz="1600" b="1" i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</a:t>
                      </a:r>
                      <a:r>
                        <a:rPr lang="en-US" sz="1600" b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add </a:t>
                      </a:r>
                      <a:r>
                        <a:rPr lang="en-GB" sz="1600" b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-US" sz="1600" b="1" i="1" u="none" strike="noStrike" cap="none" dirty="0" err="1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r>
                        <a:rPr lang="en-US" sz="1600" b="1" i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600" b="1" i="1" u="none" strike="noStrike" cap="none" dirty="0">
                        <a:solidFill>
                          <a:srgbClr val="1B468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rgbClr val="1B468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B0F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dance              dancing</a:t>
                      </a:r>
                      <a:endParaRPr sz="1600" b="1" u="none" strike="noStrike" cap="none" dirty="0">
                        <a:solidFill>
                          <a:srgbClr val="00B0F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Change -</a:t>
                      </a:r>
                      <a:r>
                        <a:rPr lang="en-US" sz="1600" b="1" i="1" u="none" strike="noStrike" cap="none" dirty="0" err="1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</a:t>
                      </a:r>
                      <a:r>
                        <a:rPr lang="en-US" sz="1600" b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-</a:t>
                      </a:r>
                      <a:r>
                        <a:rPr lang="en-US" sz="1600" b="1" i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</a:t>
                      </a:r>
                      <a:r>
                        <a:rPr lang="en-US" sz="1600" b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rgbClr val="1B468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B0F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lie                lying</a:t>
                      </a:r>
                      <a:endParaRPr sz="1600" b="1" u="none" strike="noStrike" cap="none" dirty="0">
                        <a:solidFill>
                          <a:srgbClr val="00B0F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1B468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Double the final consonant.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rgbClr val="1B468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00B0F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swim             swimming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BE6F9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0" name="Google Shape;160;p20"/>
          <p:cNvSpPr/>
          <p:nvPr/>
        </p:nvSpPr>
        <p:spPr>
          <a:xfrm>
            <a:off x="563740" y="1711617"/>
            <a:ext cx="5192483" cy="763539"/>
          </a:xfrm>
          <a:prstGeom prst="wedgeRoundRectCallout">
            <a:avLst>
              <a:gd name="adj1" fmla="val 53620"/>
              <a:gd name="adj2" fmla="val -69263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Here are some examples.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1600" b="1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ance – dancing, eat – eating, hit – hitting</a:t>
            </a:r>
            <a:endParaRPr i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Notice how there are small changes in spelling.</a:t>
            </a:r>
            <a:endParaRPr dirty="0"/>
          </a:p>
        </p:txBody>
      </p:sp>
      <p:cxnSp>
        <p:nvCxnSpPr>
          <p:cNvPr id="161" name="Google Shape;161;p20"/>
          <p:cNvCxnSpPr/>
          <p:nvPr/>
        </p:nvCxnSpPr>
        <p:spPr>
          <a:xfrm rot="10800000" flipH="1">
            <a:off x="1364104" y="4377128"/>
            <a:ext cx="704539" cy="787"/>
          </a:xfrm>
          <a:prstGeom prst="straightConnector1">
            <a:avLst/>
          </a:prstGeom>
          <a:noFill/>
          <a:ln w="38100" cap="flat" cmpd="sng">
            <a:solidFill>
              <a:srgbClr val="00A7E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20"/>
          <p:cNvCxnSpPr/>
          <p:nvPr/>
        </p:nvCxnSpPr>
        <p:spPr>
          <a:xfrm rot="10800000" flipH="1">
            <a:off x="7107835" y="4377128"/>
            <a:ext cx="704539" cy="787"/>
          </a:xfrm>
          <a:prstGeom prst="straightConnector1">
            <a:avLst/>
          </a:prstGeom>
          <a:noFill/>
          <a:ln w="38100" cap="flat" cmpd="sng">
            <a:solidFill>
              <a:srgbClr val="00A7E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3" name="Google Shape;163;p20"/>
          <p:cNvCxnSpPr/>
          <p:nvPr/>
        </p:nvCxnSpPr>
        <p:spPr>
          <a:xfrm>
            <a:off x="4604477" y="4377128"/>
            <a:ext cx="567130" cy="0"/>
          </a:xfrm>
          <a:prstGeom prst="straightConnector1">
            <a:avLst/>
          </a:prstGeom>
          <a:noFill/>
          <a:ln w="38100" cap="flat" cmpd="sng">
            <a:solidFill>
              <a:srgbClr val="00A7E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4" name="Google Shape;164;p20"/>
          <p:cNvCxnSpPr/>
          <p:nvPr/>
        </p:nvCxnSpPr>
        <p:spPr>
          <a:xfrm>
            <a:off x="10229655" y="4367187"/>
            <a:ext cx="552139" cy="9941"/>
          </a:xfrm>
          <a:prstGeom prst="straightConnector1">
            <a:avLst/>
          </a:prstGeom>
          <a:noFill/>
          <a:ln w="38100" cap="flat" cmpd="sng">
            <a:solidFill>
              <a:srgbClr val="00A7E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" name="Google Shape;165;p20"/>
          <p:cNvSpPr/>
          <p:nvPr/>
        </p:nvSpPr>
        <p:spPr>
          <a:xfrm rot="-5642862" flipH="1">
            <a:off x="5666794" y="4367255"/>
            <a:ext cx="2089380" cy="2242311"/>
          </a:xfrm>
          <a:prstGeom prst="arc">
            <a:avLst>
              <a:gd name="adj1" fmla="val 7502629"/>
              <a:gd name="adj2" fmla="val 9771531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0"/>
          <p:cNvSpPr/>
          <p:nvPr/>
        </p:nvSpPr>
        <p:spPr>
          <a:xfrm rot="1744837" flipH="1">
            <a:off x="4115440" y="2853635"/>
            <a:ext cx="1829029" cy="2084011"/>
          </a:xfrm>
          <a:prstGeom prst="arc">
            <a:avLst>
              <a:gd name="adj1" fmla="val 7904317"/>
              <a:gd name="adj2" fmla="val 10096268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0"/>
          <p:cNvSpPr/>
          <p:nvPr/>
        </p:nvSpPr>
        <p:spPr>
          <a:xfrm rot="1744837" flipH="1">
            <a:off x="6415393" y="2853635"/>
            <a:ext cx="1829029" cy="2084011"/>
          </a:xfrm>
          <a:prstGeom prst="arc">
            <a:avLst>
              <a:gd name="adj1" fmla="val 7904317"/>
              <a:gd name="adj2" fmla="val 10096268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0"/>
          <p:cNvSpPr/>
          <p:nvPr/>
        </p:nvSpPr>
        <p:spPr>
          <a:xfrm rot="-5642862" flipH="1">
            <a:off x="3220858" y="4377196"/>
            <a:ext cx="2089380" cy="2242311"/>
          </a:xfrm>
          <a:prstGeom prst="arc">
            <a:avLst>
              <a:gd name="adj1" fmla="val 7502629"/>
              <a:gd name="adj2" fmla="val 10096268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6613349" y="4787953"/>
            <a:ext cx="1687283" cy="849834"/>
          </a:xfrm>
          <a:prstGeom prst="wedgeRoundRectCallout">
            <a:avLst>
              <a:gd name="adj1" fmla="val 63913"/>
              <a:gd name="adj2" fmla="val -50059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-</a:t>
            </a:r>
            <a:r>
              <a:rPr lang="en-US" sz="16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ie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is now a -</a:t>
            </a:r>
            <a:r>
              <a:rPr lang="en-US" sz="16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4404896" y="4787953"/>
            <a:ext cx="1687283" cy="849834"/>
          </a:xfrm>
          <a:prstGeom prst="wedgeRoundRectCallout">
            <a:avLst>
              <a:gd name="adj1" fmla="val 36372"/>
              <a:gd name="adj2" fmla="val -67698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-</a:t>
            </a:r>
            <a:r>
              <a:rPr lang="en-US" sz="16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has been removed here!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0"/>
          <p:cNvSpPr/>
          <p:nvPr/>
        </p:nvSpPr>
        <p:spPr>
          <a:xfrm rot="4500000">
            <a:off x="9315470" y="4682534"/>
            <a:ext cx="2089380" cy="1448615"/>
          </a:xfrm>
          <a:prstGeom prst="arc">
            <a:avLst>
              <a:gd name="adj1" fmla="val 8412348"/>
              <a:gd name="adj2" fmla="val 10073169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8697628" y="4756707"/>
            <a:ext cx="1178131" cy="354939"/>
          </a:xfrm>
          <a:prstGeom prst="wedgeRoundRectCallout">
            <a:avLst>
              <a:gd name="adj1" fmla="val -16246"/>
              <a:gd name="adj2" fmla="val -71175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owel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0"/>
          <p:cNvSpPr/>
          <p:nvPr/>
        </p:nvSpPr>
        <p:spPr>
          <a:xfrm rot="-6300000" flipH="1">
            <a:off x="9020197" y="4843493"/>
            <a:ext cx="1849689" cy="964522"/>
          </a:xfrm>
          <a:prstGeom prst="arc">
            <a:avLst>
              <a:gd name="adj1" fmla="val 4208085"/>
              <a:gd name="adj2" fmla="val 9771531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9114903" y="5323996"/>
            <a:ext cx="1390822" cy="313792"/>
          </a:xfrm>
          <a:prstGeom prst="wedgeRoundRectCallout">
            <a:avLst>
              <a:gd name="adj1" fmla="val 25788"/>
              <a:gd name="adj2" fmla="val -109392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onsonant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10627451" y="4731693"/>
            <a:ext cx="1304718" cy="709738"/>
          </a:xfrm>
          <a:prstGeom prst="wedgeRoundRectCallout">
            <a:avLst>
              <a:gd name="adj1" fmla="val -16246"/>
              <a:gd name="adj2" fmla="val -71175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ouble consonant!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0"/>
          <p:cNvSpPr/>
          <p:nvPr/>
        </p:nvSpPr>
        <p:spPr>
          <a:xfrm rot="5157138">
            <a:off x="10697283" y="4700367"/>
            <a:ext cx="2089380" cy="1448615"/>
          </a:xfrm>
          <a:prstGeom prst="arc">
            <a:avLst>
              <a:gd name="adj1" fmla="val 8412348"/>
              <a:gd name="adj2" fmla="val 9771531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9666038" y="5816341"/>
            <a:ext cx="2235349" cy="738325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Let’s practise!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65;p15">
            <a:extLst>
              <a:ext uri="{FF2B5EF4-FFF2-40B4-BE49-F238E27FC236}">
                <a16:creationId xmlns:a16="http://schemas.microsoft.com/office/drawing/2014/main" id="{2035FC0D-9535-4E96-92CB-B5A0B92BD2C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/>
        </p:nvSpPr>
        <p:spPr>
          <a:xfrm>
            <a:off x="450601" y="1456463"/>
            <a:ext cx="11429969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Timothy……………………………….(stay) here at the moment, but he usually………………………(live) with his parents.</a:t>
            </a:r>
            <a:endParaRPr dirty="0"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Where is your cousin?  B: She……………………………………….(run) in the marathon! Look! There she is!</a:t>
            </a:r>
            <a:endParaRPr dirty="0"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My best friend only……………………………………(sleep) five hours a night. B: Where is he now?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A: He…………………………(sleep)! Ha ha ha ha!</a:t>
            </a:r>
            <a:endParaRPr dirty="0"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  A: What……………………………….(do)? B: I’m a teacher.</a:t>
            </a:r>
            <a:endParaRPr dirty="0"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  A: What………………………………(do)? B: I…………………………………………………(make) a cake.</a:t>
            </a:r>
            <a:endParaRPr dirty="0"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  John and Jayne……………………………..(not dance) in the competitions right now because John has a bad back.</a:t>
            </a:r>
            <a:endParaRPr dirty="0"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sz="4400" b="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450601" y="850444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Complete the gaps with the correct form of the present simple or present continuous. Justify your answers.</a:t>
            </a:r>
            <a:endParaRPr sz="20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Arial"/>
              <a:buNone/>
            </a:pPr>
            <a:endParaRPr sz="2000" b="1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2248525" y="1547126"/>
            <a:ext cx="124425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’s/is staying</a:t>
            </a:r>
            <a:endParaRPr sz="16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8097188" y="1585983"/>
            <a:ext cx="5934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lives</a:t>
            </a:r>
            <a:endParaRPr sz="16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4741890" y="2293020"/>
            <a:ext cx="12779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’s/is running</a:t>
            </a:r>
            <a:endParaRPr sz="16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3528448" y="2997557"/>
            <a:ext cx="7761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sleeps</a:t>
            </a:r>
            <a:endParaRPr sz="16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1860437" y="3529797"/>
            <a:ext cx="13564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’s/is sleeping</a:t>
            </a:r>
            <a:endParaRPr sz="16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1860437" y="4270272"/>
            <a:ext cx="10855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do you do</a:t>
            </a:r>
            <a:endParaRPr sz="16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1860437" y="5010747"/>
            <a:ext cx="142699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are you doing</a:t>
            </a:r>
            <a:endParaRPr sz="16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5622808" y="4995756"/>
            <a:ext cx="14622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’m/am making</a:t>
            </a:r>
            <a:endParaRPr sz="16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2432635" y="5751222"/>
            <a:ext cx="21691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aren’t/are not dancing</a:t>
            </a:r>
            <a:endParaRPr sz="16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65;p15">
            <a:extLst>
              <a:ext uri="{FF2B5EF4-FFF2-40B4-BE49-F238E27FC236}">
                <a16:creationId xmlns:a16="http://schemas.microsoft.com/office/drawing/2014/main" id="{26602600-3716-4379-88A0-743BD581C1F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944</Words>
  <Application>Microsoft Office PowerPoint</Application>
  <PresentationFormat>Widescreen</PresentationFormat>
  <Paragraphs>154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Open Sans</vt:lpstr>
      <vt:lpstr>Arial</vt:lpstr>
      <vt:lpstr>Rockwell</vt:lpstr>
      <vt:lpstr>Times New Roman</vt:lpstr>
      <vt:lpstr>Noto Sans Symbols</vt:lpstr>
      <vt:lpstr>Rokkitt</vt:lpstr>
      <vt:lpstr>Simple Light</vt:lpstr>
      <vt:lpstr>Pearson</vt:lpstr>
      <vt:lpstr>Grammar A2 present continuous </vt:lpstr>
      <vt:lpstr>The present continuous</vt:lpstr>
      <vt:lpstr>Function: When do we use it?</vt:lpstr>
      <vt:lpstr>Function: When do we use it?</vt:lpstr>
      <vt:lpstr>Form: How do we make sentences?</vt:lpstr>
      <vt:lpstr>Form: How do we make sentences?</vt:lpstr>
      <vt:lpstr>Things to think about…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Robinson, Timothy</dc:creator>
  <cp:lastModifiedBy>Muszynski, Daniel</cp:lastModifiedBy>
  <cp:revision>21</cp:revision>
  <dcterms:modified xsi:type="dcterms:W3CDTF">2019-12-05T09:23:28Z</dcterms:modified>
</cp:coreProperties>
</file>