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30E2-B8C8-4773-8B1C-4A8D6F118173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6630-D091-4AA7-88D8-B7C2EC3C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5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30E2-B8C8-4773-8B1C-4A8D6F118173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6630-D091-4AA7-88D8-B7C2EC3C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5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30E2-B8C8-4773-8B1C-4A8D6F118173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6630-D091-4AA7-88D8-B7C2EC3C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2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30E2-B8C8-4773-8B1C-4A8D6F118173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6630-D091-4AA7-88D8-B7C2EC3C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30E2-B8C8-4773-8B1C-4A8D6F118173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6630-D091-4AA7-88D8-B7C2EC3C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2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30E2-B8C8-4773-8B1C-4A8D6F118173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6630-D091-4AA7-88D8-B7C2EC3C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15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30E2-B8C8-4773-8B1C-4A8D6F118173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6630-D091-4AA7-88D8-B7C2EC3C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4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30E2-B8C8-4773-8B1C-4A8D6F118173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6630-D091-4AA7-88D8-B7C2EC3C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0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30E2-B8C8-4773-8B1C-4A8D6F118173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6630-D091-4AA7-88D8-B7C2EC3C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5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30E2-B8C8-4773-8B1C-4A8D6F118173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6630-D091-4AA7-88D8-B7C2EC3C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30E2-B8C8-4773-8B1C-4A8D6F118173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6630-D091-4AA7-88D8-B7C2EC3C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24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130E2-B8C8-4773-8B1C-4A8D6F118173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56630-D091-4AA7-88D8-B7C2EC3C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37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1295" y="1132764"/>
            <a:ext cx="9134901" cy="3248167"/>
          </a:xfrm>
        </p:spPr>
        <p:txBody>
          <a:bodyPr>
            <a:noAutofit/>
          </a:bodyPr>
          <a:lstStyle/>
          <a:p>
            <a:r>
              <a:rPr lang="uk-UA" sz="8000" dirty="0" smtClean="0"/>
              <a:t>Гемологічна </a:t>
            </a:r>
            <a:br>
              <a:rPr lang="uk-UA" sz="8000" dirty="0" smtClean="0"/>
            </a:br>
            <a:r>
              <a:rPr lang="uk-UA" sz="8000" dirty="0" smtClean="0"/>
              <a:t>експертиза </a:t>
            </a:r>
            <a:br>
              <a:rPr lang="uk-UA" sz="8000" dirty="0" smtClean="0"/>
            </a:br>
            <a:r>
              <a:rPr lang="uk-UA" sz="8000" dirty="0" smtClean="0"/>
              <a:t>бурштину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48194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070" t="44925" r="33189" b="17438"/>
          <a:stretch/>
        </p:blipFill>
        <p:spPr>
          <a:xfrm>
            <a:off x="1842448" y="327546"/>
            <a:ext cx="9294126" cy="61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9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59" b="13361"/>
          <a:stretch/>
        </p:blipFill>
        <p:spPr>
          <a:xfrm>
            <a:off x="183148" y="0"/>
            <a:ext cx="5439730" cy="6874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9" t="86388"/>
          <a:stretch/>
        </p:blipFill>
        <p:spPr>
          <a:xfrm>
            <a:off x="5622878" y="2836748"/>
            <a:ext cx="6569122" cy="128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070" t="30496" r="35725" b="12457"/>
          <a:stretch/>
        </p:blipFill>
        <p:spPr>
          <a:xfrm>
            <a:off x="3231161" y="-1"/>
            <a:ext cx="62447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8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832" t="22535" r="34736" b="11536"/>
          <a:stretch/>
        </p:blipFill>
        <p:spPr>
          <a:xfrm>
            <a:off x="0" y="-9957"/>
            <a:ext cx="5759355" cy="6867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2950" t="73671" r="36015" b="21803"/>
          <a:stretch/>
        </p:blipFill>
        <p:spPr>
          <a:xfrm>
            <a:off x="6062754" y="122830"/>
            <a:ext cx="5717345" cy="69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0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341194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Загальна класифікація зразків вітчизняного бурштину за якістю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713" t="36177" r="33894" b="27161"/>
          <a:stretch/>
        </p:blipFill>
        <p:spPr>
          <a:xfrm>
            <a:off x="1759133" y="682387"/>
            <a:ext cx="8673731" cy="58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31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790" t="35894" r="34274" b="38244"/>
          <a:stretch/>
        </p:blipFill>
        <p:spPr>
          <a:xfrm>
            <a:off x="1811005" y="1880451"/>
            <a:ext cx="8569988" cy="41625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1303" b="76968"/>
          <a:stretch/>
        </p:blipFill>
        <p:spPr>
          <a:xfrm>
            <a:off x="1779426" y="665323"/>
            <a:ext cx="8569988" cy="135718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341194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Загальна класифікація зразків вітчизняного бурштину за якістю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72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731" r="1592"/>
          <a:stretch/>
        </p:blipFill>
        <p:spPr>
          <a:xfrm>
            <a:off x="1911494" y="2224584"/>
            <a:ext cx="8610930" cy="4408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1774" b="77200"/>
          <a:stretch/>
        </p:blipFill>
        <p:spPr>
          <a:xfrm>
            <a:off x="1911494" y="883209"/>
            <a:ext cx="8515396" cy="134137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341194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Загальна класифікація зразків вітчизняного бурштину за якістю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5142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952" t="54961" r="33012" b="17125"/>
          <a:stretch/>
        </p:blipFill>
        <p:spPr>
          <a:xfrm>
            <a:off x="477671" y="382137"/>
            <a:ext cx="11605185" cy="58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9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238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Основні вимоги до сортового бурштину згідно з ТУ-25-12-12-80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6036" y="1034055"/>
            <a:ext cx="11163870" cy="5189324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Бурштин повинен бути очищений від шкірки окиснення;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Колір може бути усіх відтінків, які характерні для природного бурштину;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Природні включення органічного та неорганічного походження можуть бути присутні у кількості, яка не перевищує 50 % об'єму уламку;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Допускаються внутрішні та зовнішні тріщини;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Розміри уламків мають відповідати ТУ.</a:t>
            </a:r>
          </a:p>
        </p:txBody>
      </p:sp>
    </p:spTree>
    <p:extLst>
      <p:ext uri="{BB962C8B-B14F-4D97-AF65-F5344CB8AC3E}">
        <p14:creationId xmlns:p14="http://schemas.microsoft.com/office/powerpoint/2010/main" val="408538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07" t="41788" r="31426" b="22143"/>
          <a:stretch/>
        </p:blipFill>
        <p:spPr>
          <a:xfrm>
            <a:off x="878800" y="450376"/>
            <a:ext cx="10544376" cy="606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8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012" t="49943" r="31425" b="15870"/>
          <a:stretch/>
        </p:blipFill>
        <p:spPr>
          <a:xfrm>
            <a:off x="477672" y="325109"/>
            <a:ext cx="11268674" cy="626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30" t="31751" r="31425" b="29671"/>
          <a:stretch/>
        </p:blipFill>
        <p:spPr>
          <a:xfrm>
            <a:off x="1064525" y="347301"/>
            <a:ext cx="10159922" cy="62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19" y="5537626"/>
            <a:ext cx="6624327" cy="399150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/>
              <a:t>Унікальні зразки бурштину-сирцю в музеї Рівненської ювелірної фабрики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88" t="25083" r="47729" b="52588"/>
          <a:stretch/>
        </p:blipFill>
        <p:spPr>
          <a:xfrm>
            <a:off x="35780" y="266124"/>
            <a:ext cx="6807131" cy="4960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4301" t="56297" r="48535" b="14696"/>
          <a:stretch/>
        </p:blipFill>
        <p:spPr>
          <a:xfrm>
            <a:off x="6970728" y="266125"/>
            <a:ext cx="5221272" cy="496096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308376" y="5537626"/>
            <a:ext cx="4796102" cy="399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dirty="0" smtClean="0"/>
              <a:t>Зразок ексклюзивного бурштину вагою 415 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184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071" t="18816" r="50313" b="63694"/>
          <a:stretch/>
        </p:blipFill>
        <p:spPr>
          <a:xfrm>
            <a:off x="35696" y="0"/>
            <a:ext cx="3558128" cy="25697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2599" t="430" r="624" b="75015"/>
          <a:stretch/>
        </p:blipFill>
        <p:spPr>
          <a:xfrm>
            <a:off x="4193905" y="0"/>
            <a:ext cx="3636755" cy="25976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924" t="33988" r="51578" b="39206"/>
          <a:stretch/>
        </p:blipFill>
        <p:spPr>
          <a:xfrm>
            <a:off x="8402788" y="0"/>
            <a:ext cx="3252399" cy="2551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4826" t="33783" r="67" b="40843"/>
          <a:stretch/>
        </p:blipFill>
        <p:spPr>
          <a:xfrm>
            <a:off x="-15498" y="3670112"/>
            <a:ext cx="3629523" cy="2553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-303" t="68979" r="55475" b="7080"/>
          <a:stretch/>
        </p:blipFill>
        <p:spPr>
          <a:xfrm>
            <a:off x="4193903" y="3655931"/>
            <a:ext cx="3636755" cy="25676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57054" t="69388" r="625" b="6056"/>
          <a:stretch/>
        </p:blipFill>
        <p:spPr>
          <a:xfrm>
            <a:off x="8402787" y="3643984"/>
            <a:ext cx="3260148" cy="25676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3937" y="2597683"/>
            <a:ext cx="3558128" cy="5938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1800" b="1" dirty="0">
                <a:latin typeface="+mn-lt"/>
                <a:ea typeface="+mn-ea"/>
                <a:cs typeface="+mn-cs"/>
              </a:rPr>
              <a:t>Зразки виробного бурштину фракції 100-200 г</a:t>
            </a:r>
            <a:endParaRPr lang="ru-RU" sz="1800" b="1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3904" y="2602904"/>
            <a:ext cx="3636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b="1" dirty="0"/>
              <a:t>Зразки виробного бурштину фракції 60-100 г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402787" y="2551281"/>
            <a:ext cx="3252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b="1" dirty="0"/>
              <a:t>Зразки виробного бурштину фракції 40-60 г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7749" y="6211669"/>
            <a:ext cx="3629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Зразки виробного бурштину фракції 10-40 г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93903" y="6211669"/>
            <a:ext cx="3636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Зразки виробного бурштину фракції 5-10 г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402787" y="6211668"/>
            <a:ext cx="3252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Зразки виробного бурштину фракції 2-5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85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341194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Групи бурштину-сирцю, виділені за формою шматків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128" t="24851" r="33189" b="15870"/>
          <a:stretch/>
        </p:blipFill>
        <p:spPr>
          <a:xfrm>
            <a:off x="2770496" y="460965"/>
            <a:ext cx="5827594" cy="632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97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139</Words>
  <Application>Microsoft Office PowerPoint</Application>
  <PresentationFormat>Широкоэкранный</PresentationFormat>
  <Paragraphs>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Гемологічна  експертиза  бурштину</vt:lpstr>
      <vt:lpstr>Презентация PowerPoint</vt:lpstr>
      <vt:lpstr>Основні вимоги до сортового бурштину згідно з ТУ-25-12-12-80</vt:lpstr>
      <vt:lpstr>Презентация PowerPoint</vt:lpstr>
      <vt:lpstr>Презентация PowerPoint</vt:lpstr>
      <vt:lpstr>Презентация PowerPoint</vt:lpstr>
      <vt:lpstr>Унікальні зразки бурштину-сирцю в музеї Рівненської ювелірної фабрики</vt:lpstr>
      <vt:lpstr>Зразки виробного бурштину фракції 100-200 г</vt:lpstr>
      <vt:lpstr>Групи бурштину-сирцю, виділені за формою шматків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Загальна класифікація зразків вітчизняного бурштину за якістю</vt:lpstr>
      <vt:lpstr>Загальна класифікація зразків вітчизняного бурштину за якістю</vt:lpstr>
      <vt:lpstr>Загальна класифікація зразків вітчизняного бурштину за якістю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Гемологічна  експертиза  бурштину</dc:title>
  <dc:creator>Пользователь Windows</dc:creator>
  <cp:lastModifiedBy>Пользователь Windows</cp:lastModifiedBy>
  <cp:revision>11</cp:revision>
  <dcterms:created xsi:type="dcterms:W3CDTF">2022-12-07T07:42:29Z</dcterms:created>
  <dcterms:modified xsi:type="dcterms:W3CDTF">2022-12-07T12:56:37Z</dcterms:modified>
</cp:coreProperties>
</file>