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7" autoAdjust="0"/>
    <p:restoredTop sz="94660"/>
  </p:normalViewPr>
  <p:slideViewPr>
    <p:cSldViewPr snapToGrid="0">
      <p:cViewPr>
        <p:scale>
          <a:sx n="71" d="100"/>
          <a:sy n="71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B84FB-D460-444E-A17B-AF59FE7AA9F8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FB902-F058-4CEF-B70D-63F0C159DE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1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FB902-F058-4CEF-B70D-63F0C159DE2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FB902-F058-4CEF-B70D-63F0C159DE2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1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5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5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5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75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8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7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69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9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1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4756E-4D2C-4C14-B874-89489EE34CAC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DA200-34E5-4C1F-B8FE-75379B301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91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942" y="1487607"/>
            <a:ext cx="9162197" cy="1924334"/>
          </a:xfrm>
        </p:spPr>
        <p:txBody>
          <a:bodyPr>
            <a:normAutofit/>
          </a:bodyPr>
          <a:lstStyle/>
          <a:p>
            <a:r>
              <a:rPr lang="uk-UA" dirty="0" smtClean="0"/>
              <a:t>Будова і районування бурштинових покладів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871" t="32522" r="29984" b="16394"/>
          <a:stretch/>
        </p:blipFill>
        <p:spPr>
          <a:xfrm>
            <a:off x="1506071" y="53788"/>
            <a:ext cx="9036424" cy="6804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77" y="5912250"/>
            <a:ext cx="5502993" cy="9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98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667595" y="0"/>
            <a:ext cx="10036264" cy="68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0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7" t="1170" r="2246" b="14295"/>
          <a:stretch/>
        </p:blipFill>
        <p:spPr>
          <a:xfrm>
            <a:off x="1172752" y="0"/>
            <a:ext cx="1005106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318" t="86271"/>
          <a:stretch/>
        </p:blipFill>
        <p:spPr>
          <a:xfrm>
            <a:off x="0" y="6293224"/>
            <a:ext cx="4591968" cy="5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4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491317"/>
          </a:xfrm>
        </p:spPr>
        <p:txBody>
          <a:bodyPr>
            <a:noAutofit/>
          </a:bodyPr>
          <a:lstStyle/>
          <a:p>
            <a:r>
              <a:rPr lang="uk-UA" sz="3200" dirty="0" smtClean="0"/>
              <a:t>Районування покладів бурштину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19917"/>
            <a:ext cx="12192000" cy="6078071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</a:pPr>
            <a:r>
              <a:rPr lang="uk-UA" sz="2200" b="1" dirty="0" smtClean="0"/>
              <a:t>Поклади бурштину </a:t>
            </a:r>
            <a:r>
              <a:rPr lang="uk-UA" sz="2200" dirty="0" smtClean="0"/>
              <a:t>– це скупчення бурштину в надрах, які оконтурені відповідно до вимог кондицій щодо вмісту, якості та кількості бурштину, умов залягання та розробки.</a:t>
            </a:r>
          </a:p>
          <a:p>
            <a:pPr>
              <a:spcAft>
                <a:spcPts val="200"/>
              </a:spcAft>
            </a:pPr>
            <a:r>
              <a:rPr lang="uk-UA" sz="2200" b="1" dirty="0" err="1" smtClean="0"/>
              <a:t>Бурштиноносний</a:t>
            </a:r>
            <a:r>
              <a:rPr lang="uk-UA" sz="2200" b="1" dirty="0" smtClean="0"/>
              <a:t> басейн </a:t>
            </a:r>
            <a:r>
              <a:rPr lang="uk-UA" sz="2200" dirty="0" smtClean="0"/>
              <a:t>– басейн седиментації, в якому одночасно із накопиченням відкладів формуються розсипи бурштину.</a:t>
            </a:r>
          </a:p>
          <a:p>
            <a:pPr>
              <a:spcAft>
                <a:spcPts val="200"/>
              </a:spcAft>
            </a:pPr>
            <a:r>
              <a:rPr lang="uk-UA" sz="2200" b="1" dirty="0" err="1" smtClean="0"/>
              <a:t>Бурштиноносна</a:t>
            </a:r>
            <a:r>
              <a:rPr lang="uk-UA" sz="2200" b="1" dirty="0" smtClean="0"/>
              <a:t> зона </a:t>
            </a:r>
            <a:r>
              <a:rPr lang="uk-UA" sz="2200" dirty="0" smtClean="0"/>
              <a:t>– лінійно витягнута частина </a:t>
            </a:r>
            <a:r>
              <a:rPr lang="uk-UA" sz="2200" dirty="0" err="1" smtClean="0"/>
              <a:t>бурштиноносного</a:t>
            </a:r>
            <a:r>
              <a:rPr lang="uk-UA" sz="2200" dirty="0" smtClean="0"/>
              <a:t> басейну, яка характеризується однаковими геологічними умовами формування розсипів бурштину.</a:t>
            </a:r>
          </a:p>
          <a:p>
            <a:pPr>
              <a:spcAft>
                <a:spcPts val="200"/>
              </a:spcAft>
            </a:pPr>
            <a:r>
              <a:rPr lang="uk-UA" sz="2200" b="1" dirty="0" err="1" smtClean="0"/>
              <a:t>Бурштиноносний</a:t>
            </a:r>
            <a:r>
              <a:rPr lang="uk-UA" sz="2200" b="1" dirty="0" smtClean="0"/>
              <a:t> район</a:t>
            </a:r>
            <a:r>
              <a:rPr lang="uk-UA" sz="2200" dirty="0" smtClean="0"/>
              <a:t> – просторово відокремлена частина </a:t>
            </a:r>
            <a:r>
              <a:rPr lang="uk-UA" sz="2200" dirty="0" err="1" smtClean="0"/>
              <a:t>бурштиноносної</a:t>
            </a:r>
            <a:r>
              <a:rPr lang="uk-UA" sz="2200" dirty="0" smtClean="0"/>
              <a:t> зони внаслідок дії </a:t>
            </a:r>
            <a:r>
              <a:rPr lang="uk-UA" sz="2200" dirty="0" err="1" smtClean="0"/>
              <a:t>постсидементаційних</a:t>
            </a:r>
            <a:r>
              <a:rPr lang="uk-UA" sz="2200" dirty="0" smtClean="0"/>
              <a:t> процесів.</a:t>
            </a:r>
          </a:p>
          <a:p>
            <a:pPr>
              <a:spcAft>
                <a:spcPts val="200"/>
              </a:spcAft>
            </a:pPr>
            <a:r>
              <a:rPr lang="uk-UA" sz="2200" b="1" dirty="0" err="1" smtClean="0"/>
              <a:t>Бурштиноносна</a:t>
            </a:r>
            <a:r>
              <a:rPr lang="uk-UA" sz="2200" b="1" dirty="0" smtClean="0"/>
              <a:t> площа</a:t>
            </a:r>
            <a:r>
              <a:rPr lang="uk-UA" sz="2200" dirty="0" smtClean="0"/>
              <a:t> – просторово локалізована, невелика територія поширення </a:t>
            </a:r>
            <a:r>
              <a:rPr lang="uk-UA" sz="2200" dirty="0" err="1" smtClean="0"/>
              <a:t>бурштиновміщуючих</a:t>
            </a:r>
            <a:r>
              <a:rPr lang="uk-UA" sz="2200" dirty="0" smtClean="0"/>
              <a:t> відкладів в межах </a:t>
            </a:r>
            <a:r>
              <a:rPr lang="uk-UA" sz="2200" dirty="0" err="1" smtClean="0"/>
              <a:t>бурштиноносної</a:t>
            </a:r>
            <a:r>
              <a:rPr lang="uk-UA" sz="2200" dirty="0" smtClean="0"/>
              <a:t> зони чи району.</a:t>
            </a:r>
          </a:p>
          <a:p>
            <a:pPr>
              <a:spcAft>
                <a:spcPts val="200"/>
              </a:spcAft>
            </a:pPr>
            <a:r>
              <a:rPr lang="uk-UA" sz="2200" b="1" dirty="0" smtClean="0"/>
              <a:t>Розсип бурштину </a:t>
            </a:r>
            <a:r>
              <a:rPr lang="uk-UA" sz="2200" dirty="0" smtClean="0"/>
              <a:t>– просторово обмежене скупчення бурштину в надрах у вигляді шматків та зерен різної величини.</a:t>
            </a:r>
          </a:p>
          <a:p>
            <a:pPr>
              <a:spcAft>
                <a:spcPts val="200"/>
              </a:spcAft>
            </a:pPr>
            <a:r>
              <a:rPr lang="uk-UA" sz="2200" b="1" dirty="0" smtClean="0"/>
              <a:t>Родовище бурштину</a:t>
            </a:r>
            <a:r>
              <a:rPr lang="uk-UA" sz="2200" dirty="0" smtClean="0"/>
              <a:t> – розсип, який за кількістю і якістю корисного компоненту, умовами розробки та реалізації товарної продукції відповідає сучасним вимогам промисловості. </a:t>
            </a:r>
          </a:p>
          <a:p>
            <a:pPr>
              <a:spcAft>
                <a:spcPts val="200"/>
              </a:spcAft>
            </a:pPr>
            <a:r>
              <a:rPr lang="uk-UA" sz="2200" b="1" dirty="0" smtClean="0"/>
              <a:t>Прояв бурштину </a:t>
            </a:r>
            <a:r>
              <a:rPr lang="uk-UA" sz="2200" dirty="0" smtClean="0"/>
              <a:t>– розсип, який за певними геологічними параметрами відповідає вимогам промисловості але через недостатню вивченість не може бути віднесений до категорії родовищ. </a:t>
            </a:r>
          </a:p>
        </p:txBody>
      </p:sp>
    </p:spTree>
    <p:extLst>
      <p:ext uri="{BB962C8B-B14F-4D97-AF65-F5344CB8AC3E}">
        <p14:creationId xmlns:p14="http://schemas.microsoft.com/office/powerpoint/2010/main" val="29650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109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Запаси і ресурси бурштину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937944"/>
            <a:ext cx="12192000" cy="4427258"/>
          </a:xfrm>
        </p:spPr>
        <p:txBody>
          <a:bodyPr/>
          <a:lstStyle/>
          <a:p>
            <a:r>
              <a:rPr lang="uk-UA" dirty="0" smtClean="0"/>
              <a:t>Загальні запаси – обсяги бурштину, що виявлені та підраховані на місці залягання за даними геологічного вивчення.</a:t>
            </a:r>
          </a:p>
          <a:p>
            <a:r>
              <a:rPr lang="uk-UA" dirty="0" smtClean="0"/>
              <a:t>Видобувні запаси – частина загальних запасів видобування і переробка яких на товарну продукцію є економічно доцільними за умови використання сучасних технічних засобів і технологій.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uk-UA" dirty="0" smtClean="0"/>
              <a:t>Ресурси – обсяги бурштину на місці залягання, наближено оцінені на основі аналізу сприятливих геологічних передумов і позитивних результатів геологічних досліджень як можливі для видобутку і переробки при сучасному техніко-економічному рівні розробки родовищ бурштину.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843" y="0"/>
            <a:ext cx="10127673" cy="484910"/>
          </a:xfrm>
        </p:spPr>
        <p:txBody>
          <a:bodyPr>
            <a:normAutofit/>
          </a:bodyPr>
          <a:lstStyle/>
          <a:p>
            <a:pPr algn="r"/>
            <a:r>
              <a:rPr lang="uk-UA" sz="2800" dirty="0" err="1" smtClean="0"/>
              <a:t>Балтійсько</a:t>
            </a:r>
            <a:r>
              <a:rPr lang="uk-UA" sz="2800" dirty="0" smtClean="0"/>
              <a:t>-Дніпровська провінція поширення бурштину-</a:t>
            </a:r>
            <a:r>
              <a:rPr lang="uk-UA" sz="2800" dirty="0" err="1" smtClean="0"/>
              <a:t>сукциніту</a:t>
            </a:r>
            <a:endParaRPr lang="uk-UA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255" y="470860"/>
            <a:ext cx="10660387" cy="63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15914" y="-1639566"/>
            <a:ext cx="6866390" cy="10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7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027" t="35220" r="34895" b="12638"/>
          <a:stretch/>
        </p:blipFill>
        <p:spPr>
          <a:xfrm>
            <a:off x="1" y="0"/>
            <a:ext cx="656852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28" y="0"/>
            <a:ext cx="5623472" cy="914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2002" y="914400"/>
            <a:ext cx="2221142" cy="4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559" t="15325" r="10766" b="45517"/>
          <a:stretch/>
        </p:blipFill>
        <p:spPr>
          <a:xfrm>
            <a:off x="0" y="0"/>
            <a:ext cx="12192000" cy="4746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542" y="4746683"/>
            <a:ext cx="6428936" cy="2111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7614" t="3865" r="-166" b="72577"/>
          <a:stretch/>
        </p:blipFill>
        <p:spPr>
          <a:xfrm>
            <a:off x="6738424" y="4873291"/>
            <a:ext cx="5405257" cy="8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916" t="9177" r="44322" b="17831"/>
          <a:stretch/>
        </p:blipFill>
        <p:spPr>
          <a:xfrm rot="5400000">
            <a:off x="3510050" y="-2931828"/>
            <a:ext cx="5446059" cy="11309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 rot="5400000">
            <a:off x="5580897" y="2181329"/>
            <a:ext cx="1304364" cy="80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9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927" t="29486" r="27896" b="10040"/>
          <a:stretch/>
        </p:blipFill>
        <p:spPr>
          <a:xfrm>
            <a:off x="121023" y="0"/>
            <a:ext cx="850721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355" y="0"/>
            <a:ext cx="4904645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372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255</Words>
  <Application>Microsoft Office PowerPoint</Application>
  <PresentationFormat>Широкоэкранный</PresentationFormat>
  <Paragraphs>18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Будова і районування бурштинових покладів</vt:lpstr>
      <vt:lpstr>Районування покладів бурштину</vt:lpstr>
      <vt:lpstr>Запаси і ресурси бурштину</vt:lpstr>
      <vt:lpstr>Балтійсько-Дніпровська провінція поширення бурштину-сукциніту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Будова і районування бурштинових покладів</dc:title>
  <dc:creator>Пользователь Windows</dc:creator>
  <cp:lastModifiedBy>Пользователь Windows</cp:lastModifiedBy>
  <cp:revision>16</cp:revision>
  <dcterms:created xsi:type="dcterms:W3CDTF">2022-10-26T07:16:26Z</dcterms:created>
  <dcterms:modified xsi:type="dcterms:W3CDTF">2022-10-26T10:22:20Z</dcterms:modified>
</cp:coreProperties>
</file>