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8" r:id="rId4"/>
    <p:sldId id="263" r:id="rId5"/>
    <p:sldId id="268" r:id="rId6"/>
    <p:sldId id="279" r:id="rId7"/>
    <p:sldId id="257" r:id="rId8"/>
    <p:sldId id="259" r:id="rId9"/>
    <p:sldId id="260" r:id="rId10"/>
    <p:sldId id="261" r:id="rId11"/>
    <p:sldId id="262" r:id="rId12"/>
    <p:sldId id="264" r:id="rId13"/>
    <p:sldId id="265" r:id="rId14"/>
    <p:sldId id="266" r:id="rId15"/>
    <p:sldId id="267" r:id="rId16"/>
    <p:sldId id="269" r:id="rId17"/>
    <p:sldId id="273" r:id="rId18"/>
    <p:sldId id="270" r:id="rId19"/>
    <p:sldId id="272" r:id="rId20"/>
    <p:sldId id="271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56" autoAdjust="0"/>
    <p:restoredTop sz="94660"/>
  </p:normalViewPr>
  <p:slideViewPr>
    <p:cSldViewPr snapToGrid="0">
      <p:cViewPr varScale="1">
        <p:scale>
          <a:sx n="73" d="100"/>
          <a:sy n="73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11EE-C6CE-4ECF-9CD7-A69C45CE657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7B88-26BE-443F-B24E-BD3DB40C7B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8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11EE-C6CE-4ECF-9CD7-A69C45CE657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7B88-26BE-443F-B24E-BD3DB40C7B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74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11EE-C6CE-4ECF-9CD7-A69C45CE657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7B88-26BE-443F-B24E-BD3DB40C7B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94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11EE-C6CE-4ECF-9CD7-A69C45CE657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7B88-26BE-443F-B24E-BD3DB40C7B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95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11EE-C6CE-4ECF-9CD7-A69C45CE657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7B88-26BE-443F-B24E-BD3DB40C7B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13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11EE-C6CE-4ECF-9CD7-A69C45CE657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7B88-26BE-443F-B24E-BD3DB40C7B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576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11EE-C6CE-4ECF-9CD7-A69C45CE657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7B88-26BE-443F-B24E-BD3DB40C7B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04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11EE-C6CE-4ECF-9CD7-A69C45CE657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7B88-26BE-443F-B24E-BD3DB40C7B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2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11EE-C6CE-4ECF-9CD7-A69C45CE657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7B88-26BE-443F-B24E-BD3DB40C7B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2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11EE-C6CE-4ECF-9CD7-A69C45CE657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7B88-26BE-443F-B24E-BD3DB40C7B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128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11EE-C6CE-4ECF-9CD7-A69C45CE657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7B88-26BE-443F-B24E-BD3DB40C7B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435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511EE-C6CE-4ECF-9CD7-A69C45CE657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07B88-26BE-443F-B24E-BD3DB40C7B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60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Загальні відомості про бурштин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368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0408"/>
            <a:ext cx="10515600" cy="699401"/>
          </a:xfrm>
        </p:spPr>
        <p:txBody>
          <a:bodyPr/>
          <a:lstStyle/>
          <a:p>
            <a:r>
              <a:rPr lang="uk-UA" dirty="0" err="1" smtClean="0"/>
              <a:t>Симетит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1371950"/>
              </p:ext>
            </p:extLst>
          </p:nvPr>
        </p:nvGraphicFramePr>
        <p:xfrm>
          <a:off x="-2" y="901955"/>
          <a:ext cx="12192002" cy="2121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629"/>
                <a:gridCol w="805218"/>
                <a:gridCol w="873456"/>
                <a:gridCol w="709684"/>
                <a:gridCol w="1765368"/>
                <a:gridCol w="1196196"/>
                <a:gridCol w="1405720"/>
                <a:gridCol w="1460310"/>
                <a:gridCol w="1787857"/>
                <a:gridCol w="1437564"/>
              </a:tblGrid>
              <a:tr h="389469">
                <a:tc gridSpan="4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Середній</a:t>
                      </a:r>
                      <a:r>
                        <a:rPr lang="uk-UA" baseline="0" dirty="0" smtClean="0"/>
                        <a:t> хімічний склад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Колір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Твердість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Температура плавлення, С⁰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Вміст бурштинової кислоти, %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Розміщення покладів</a:t>
                      </a:r>
                      <a:endParaRPr lang="ru-RU" dirty="0"/>
                    </a:p>
                  </a:txBody>
                  <a:tcPr/>
                </a:tc>
              </a:tr>
              <a:tr h="54347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05783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69,48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9,24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20,76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0,52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червоно-жовтий, вишнево-червоний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1,05-1,07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2-2,5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350-370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сліди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Сицилія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230" y="3185259"/>
            <a:ext cx="5959002" cy="34981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413" t="6136" r="7985" b="7628"/>
          <a:stretch/>
        </p:blipFill>
        <p:spPr>
          <a:xfrm>
            <a:off x="232011" y="3114355"/>
            <a:ext cx="5131559" cy="354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92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949" y="0"/>
            <a:ext cx="10515600" cy="726696"/>
          </a:xfrm>
        </p:spPr>
        <p:txBody>
          <a:bodyPr/>
          <a:lstStyle/>
          <a:p>
            <a:r>
              <a:rPr lang="uk-UA" dirty="0" err="1" smtClean="0"/>
              <a:t>Чемоїніт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0966697"/>
              </p:ext>
            </p:extLst>
          </p:nvPr>
        </p:nvGraphicFramePr>
        <p:xfrm>
          <a:off x="-2" y="901955"/>
          <a:ext cx="12192002" cy="1847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629"/>
                <a:gridCol w="805218"/>
                <a:gridCol w="873456"/>
                <a:gridCol w="709684"/>
                <a:gridCol w="1765368"/>
                <a:gridCol w="1196196"/>
                <a:gridCol w="1405720"/>
                <a:gridCol w="1460310"/>
                <a:gridCol w="1787857"/>
                <a:gridCol w="1437564"/>
              </a:tblGrid>
              <a:tr h="389469">
                <a:tc gridSpan="4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Середній</a:t>
                      </a:r>
                      <a:r>
                        <a:rPr lang="uk-UA" baseline="0" dirty="0" smtClean="0"/>
                        <a:t> хімічний склад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Колір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Твердість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Температура плавлення, С⁰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Вміст бурштинової кислоти, %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Розміщення покладів</a:t>
                      </a:r>
                      <a:endParaRPr lang="ru-RU" dirty="0"/>
                    </a:p>
                  </a:txBody>
                  <a:tcPr/>
                </a:tc>
              </a:tr>
              <a:tr h="54347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05783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78,50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9,93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11,25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0,32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світло-жовтий, </a:t>
                      </a:r>
                      <a:r>
                        <a:rPr lang="uk-UA" dirty="0" err="1" smtClean="0"/>
                        <a:t>помаранчево</a:t>
                      </a:r>
                      <a:r>
                        <a:rPr lang="uk-UA" dirty="0" smtClean="0"/>
                        <a:t>-коричневий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1,05-1,08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2-2,5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340-350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Канада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130" y="2979097"/>
            <a:ext cx="4853498" cy="3462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38" y="3210351"/>
            <a:ext cx="4946668" cy="290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34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723" y="174057"/>
            <a:ext cx="10515600" cy="849526"/>
          </a:xfrm>
        </p:spPr>
        <p:txBody>
          <a:bodyPr/>
          <a:lstStyle/>
          <a:p>
            <a:r>
              <a:rPr lang="uk-UA" dirty="0" smtClean="0"/>
              <a:t>Копал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000" t="9429" r="8081" b="16949"/>
          <a:stretch/>
        </p:blipFill>
        <p:spPr>
          <a:xfrm>
            <a:off x="4310418" y="1037232"/>
            <a:ext cx="3571164" cy="2115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56579"/>
            <a:ext cx="3962830" cy="23776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t="6537" r="18584"/>
          <a:stretch/>
        </p:blipFill>
        <p:spPr>
          <a:xfrm>
            <a:off x="483655" y="3677092"/>
            <a:ext cx="2372650" cy="27237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r="11791" b="10264"/>
          <a:stretch/>
        </p:blipFill>
        <p:spPr>
          <a:xfrm>
            <a:off x="3663354" y="3677092"/>
            <a:ext cx="4044280" cy="27378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1582" y="456958"/>
            <a:ext cx="4236222" cy="55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99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41696"/>
          </a:xfrm>
        </p:spPr>
        <p:txBody>
          <a:bodyPr/>
          <a:lstStyle/>
          <a:p>
            <a:r>
              <a:rPr lang="uk-UA" dirty="0" smtClean="0"/>
              <a:t>Смола дамар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328" y="984233"/>
            <a:ext cx="4709332" cy="3513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277" t="10359" r="10306" b="9403"/>
          <a:stretch/>
        </p:blipFill>
        <p:spPr>
          <a:xfrm>
            <a:off x="4872541" y="-179013"/>
            <a:ext cx="2947916" cy="30953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5021" y="0"/>
            <a:ext cx="3666979" cy="52937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r="4273" b="17030"/>
          <a:stretch/>
        </p:blipFill>
        <p:spPr>
          <a:xfrm>
            <a:off x="5169942" y="3261665"/>
            <a:ext cx="3002797" cy="35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02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648"/>
            <a:ext cx="10515600" cy="723331"/>
          </a:xfrm>
        </p:spPr>
        <p:txBody>
          <a:bodyPr/>
          <a:lstStyle/>
          <a:p>
            <a:r>
              <a:rPr lang="uk-UA" dirty="0" smtClean="0"/>
              <a:t>Смола каурі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906709"/>
            <a:ext cx="7833816" cy="59512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815" y="185964"/>
            <a:ext cx="4358185" cy="654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96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59809"/>
          </a:xfrm>
        </p:spPr>
        <p:txBody>
          <a:bodyPr/>
          <a:lstStyle/>
          <a:p>
            <a:r>
              <a:rPr lang="uk-UA" dirty="0" smtClean="0"/>
              <a:t>Імітації бурштину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44919" b="-1205"/>
          <a:stretch/>
        </p:blipFill>
        <p:spPr>
          <a:xfrm>
            <a:off x="6903335" y="0"/>
            <a:ext cx="4152815" cy="2415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149" t="-1253" r="8120" b="-112"/>
          <a:stretch/>
        </p:blipFill>
        <p:spPr>
          <a:xfrm>
            <a:off x="5751198" y="3753135"/>
            <a:ext cx="2895994" cy="255077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257" b="34073"/>
          <a:stretch/>
        </p:blipFill>
        <p:spPr>
          <a:xfrm>
            <a:off x="0" y="1011290"/>
            <a:ext cx="5281684" cy="38336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809" b="99149" l="51402" r="98598"/>
                    </a14:imgEffect>
                  </a14:imgLayer>
                </a14:imgProps>
              </a:ext>
            </a:extLst>
          </a:blip>
          <a:srcRect l="52147" t="67601" b="1952"/>
          <a:stretch/>
        </p:blipFill>
        <p:spPr>
          <a:xfrm>
            <a:off x="8952932" y="2661314"/>
            <a:ext cx="3125336" cy="218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73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9628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Діагностика бурштину </a:t>
            </a:r>
            <a:br>
              <a:rPr lang="uk-UA" dirty="0" smtClean="0"/>
            </a:br>
            <a:r>
              <a:rPr lang="uk-UA" dirty="0" smtClean="0"/>
              <a:t>Спосіб 1: загальний вигляд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76903" y="1485376"/>
            <a:ext cx="4215013" cy="4915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Бурштин зустрічається у вигляді зерен, </a:t>
            </a:r>
            <a:r>
              <a:rPr lang="uk-UA" dirty="0" err="1" smtClean="0"/>
              <a:t>жовен</a:t>
            </a:r>
            <a:r>
              <a:rPr lang="uk-UA" dirty="0" smtClean="0"/>
              <a:t> і пластин розміром від 1 мм до 50 см. Часто прозорий, колір переважно жовтий (</a:t>
            </a:r>
            <a:r>
              <a:rPr lang="uk-UA" dirty="0" err="1" smtClean="0"/>
              <a:t>сукциніт</a:t>
            </a:r>
            <a:r>
              <a:rPr lang="uk-UA" dirty="0" smtClean="0"/>
              <a:t>), помаранчевий до вишнево-червоного (</a:t>
            </a:r>
            <a:r>
              <a:rPr lang="uk-UA" dirty="0" err="1" smtClean="0"/>
              <a:t>руменіт</a:t>
            </a:r>
            <a:r>
              <a:rPr lang="uk-UA" dirty="0" smtClean="0"/>
              <a:t>, Бірма), відомі воскової (бастард) і молочно-білий (кістяний) бурштин.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376"/>
            <a:ext cx="7707086" cy="480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00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uk-UA" dirty="0" smtClean="0"/>
              <a:t>Діагностика бурштину </a:t>
            </a:r>
            <a:br>
              <a:rPr lang="uk-UA" dirty="0" smtClean="0"/>
            </a:br>
            <a:r>
              <a:rPr lang="uk-UA" dirty="0" smtClean="0"/>
              <a:t>Спосіб 2: визначення твердості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60" y="1678393"/>
            <a:ext cx="5011458" cy="4761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Проведіть по поверхні каменю не надто гострим лезом. Натуральний бурштин тут же дасть дрібну крихту. Імітація бурштину із пластмас може дати тільки стружку, причому ще й закручену. Імітація бурштину зі скла залишиться цілою. Так само натисніть на виріб твердим предметом, якщо на ньому залишиться слід, перед вами копал.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60" y="1678393"/>
            <a:ext cx="6479053" cy="401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44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4506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Діагностика бурштину </a:t>
            </a:r>
            <a:br>
              <a:rPr lang="uk-UA" dirty="0" smtClean="0"/>
            </a:br>
            <a:r>
              <a:rPr lang="uk-UA" dirty="0" smtClean="0"/>
              <a:t>Спосіб 3: </a:t>
            </a:r>
            <a:r>
              <a:rPr lang="uk-UA" dirty="0" err="1" smtClean="0"/>
              <a:t>термопроба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82936" y="1501254"/>
            <a:ext cx="5268037" cy="5076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Спробуйте підпалити отриману з каменю крихту або розігрітою голкою доторкнуться до бурштину в непомітному місці. Натуральний бурштин відразу почне поширювати приємний аромат соснової смоли, хвої. Пластмаса буде пахнути - палаючої гумою, пластиком, буде коптити.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382"/>
            <a:ext cx="6426926" cy="555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00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21" y="-1"/>
            <a:ext cx="10515600" cy="1091821"/>
          </a:xfrm>
        </p:spPr>
        <p:txBody>
          <a:bodyPr>
            <a:normAutofit fontScale="90000"/>
          </a:bodyPr>
          <a:lstStyle/>
          <a:p>
            <a:r>
              <a:rPr lang="uk-UA" sz="4000" dirty="0">
                <a:solidFill>
                  <a:prstClr val="black"/>
                </a:solidFill>
              </a:rPr>
              <a:t>Діагностика бурштину </a:t>
            </a:r>
            <a:r>
              <a:rPr lang="uk-UA" sz="4000" dirty="0" smtClean="0">
                <a:solidFill>
                  <a:prstClr val="black"/>
                </a:solidFill>
              </a:rPr>
              <a:t/>
            </a:r>
            <a:br>
              <a:rPr lang="uk-UA" sz="4000" dirty="0" smtClean="0">
                <a:solidFill>
                  <a:prstClr val="black"/>
                </a:solidFill>
              </a:rPr>
            </a:br>
            <a:r>
              <a:rPr lang="uk-UA" dirty="0" smtClean="0"/>
              <a:t>Спосіб 4: визначення густини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4331" y="1275090"/>
            <a:ext cx="6834051" cy="50342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 smtClean="0"/>
              <a:t>Натуральний бурштин тоне у звичайній воді, так як середня густина бурштину дорівнює 1,08-1,12 г/см3, а густина води при кімнатній температурі (20°С) - 0,99 г/см3. Але, якщо в 100 мл води додати 31,72 г (2-3 чайні ложки) кухонної солі (хлорид натрію, </a:t>
            </a:r>
            <a:r>
              <a:rPr lang="uk-UA" dirty="0" err="1" smtClean="0"/>
              <a:t>NaCl</a:t>
            </a:r>
            <a:r>
              <a:rPr lang="uk-UA" dirty="0" smtClean="0"/>
              <a:t>), то густина отриманого розчину буде 1,20 г/см3. Якщо в отриманий розчин опустити натуральний бурштин - він спливе. Сучасні смоли і пластмаса відрізняються від бурштину більш високою густиною (&gt;1,20 г/см3), тому будуть опускатися на дно. Не забутьте потім відмити бурштин від солі, щоб не зіпсувати поверхню сольовою кіркою.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1" y="1091820"/>
            <a:ext cx="4449706" cy="565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2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40344"/>
          </a:xfrm>
        </p:spPr>
        <p:txBody>
          <a:bodyPr/>
          <a:lstStyle/>
          <a:p>
            <a:r>
              <a:rPr lang="uk-UA" dirty="0" smtClean="0"/>
              <a:t>Бурштинова карта України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672" y="598579"/>
            <a:ext cx="8543499" cy="625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77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9465"/>
            <a:ext cx="10515600" cy="1013299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prstClr val="black"/>
                </a:solidFill>
              </a:rPr>
              <a:t>Діагностика бурштину </a:t>
            </a:r>
            <a:r>
              <a:rPr lang="uk-UA" dirty="0" smtClean="0">
                <a:solidFill>
                  <a:prstClr val="black"/>
                </a:solidFill>
              </a:rPr>
              <a:t/>
            </a:r>
            <a:br>
              <a:rPr lang="uk-UA" dirty="0" smtClean="0">
                <a:solidFill>
                  <a:prstClr val="black"/>
                </a:solidFill>
              </a:rPr>
            </a:br>
            <a:r>
              <a:rPr lang="uk-UA" dirty="0" smtClean="0"/>
              <a:t>Спосіб 5: проба на розчинник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Щоб відрізнити копал від справжнього бурштину капніть краплю спирту на виріб і прикладіть палець. Якщо поверхня суха - бурштин, липка - копал. При відсутності спирту скористайтеся ацетоном: капніть на виріб і залиште на 3 секунди. Після цього зітріть краплю, якщо залишилося пляма - копал.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93874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6477"/>
            <a:ext cx="10515600" cy="818865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prstClr val="black"/>
                </a:solidFill>
              </a:rPr>
              <a:t>Діагностика бурштину </a:t>
            </a:r>
            <a:r>
              <a:rPr lang="uk-UA" dirty="0" smtClean="0">
                <a:solidFill>
                  <a:prstClr val="black"/>
                </a:solidFill>
              </a:rPr>
              <a:t/>
            </a:r>
            <a:br>
              <a:rPr lang="uk-UA" dirty="0" smtClean="0">
                <a:solidFill>
                  <a:prstClr val="black"/>
                </a:solidFill>
              </a:rPr>
            </a:br>
            <a:r>
              <a:rPr lang="uk-UA" dirty="0" smtClean="0"/>
              <a:t>Спосіб 6: люмінесценція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33211" y="1239032"/>
            <a:ext cx="4458789" cy="5618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Під впливом ультрафіолетового випромінювання бурштин почне люмінесціювати - давати світло переважно від блакитно-білого до жовто-зеленого.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Більшість </a:t>
            </a:r>
            <a:r>
              <a:rPr lang="uk-UA" dirty="0" smtClean="0"/>
              <a:t>пластмас в ультрафіолетових променях не світиться, копал стає білим, </a:t>
            </a:r>
            <a:r>
              <a:rPr lang="uk-UA" dirty="0" err="1" smtClean="0"/>
              <a:t>бірміт</a:t>
            </a:r>
            <a:r>
              <a:rPr lang="uk-UA" dirty="0" smtClean="0"/>
              <a:t> - блакитним.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9032"/>
            <a:ext cx="7446903" cy="474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37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73" y="163774"/>
            <a:ext cx="10515600" cy="900752"/>
          </a:xfrm>
        </p:spPr>
        <p:txBody>
          <a:bodyPr>
            <a:noAutofit/>
          </a:bodyPr>
          <a:lstStyle/>
          <a:p>
            <a:r>
              <a:rPr lang="uk-UA" sz="4000" dirty="0">
                <a:solidFill>
                  <a:prstClr val="black"/>
                </a:solidFill>
              </a:rPr>
              <a:t>Діагностика бурштину</a:t>
            </a:r>
            <a:br>
              <a:rPr lang="uk-UA" sz="4000" dirty="0">
                <a:solidFill>
                  <a:prstClr val="black"/>
                </a:solidFill>
              </a:rPr>
            </a:br>
            <a:r>
              <a:rPr lang="uk-UA" sz="4000" dirty="0">
                <a:solidFill>
                  <a:prstClr val="black"/>
                </a:solidFill>
              </a:rPr>
              <a:t>Спосіб </a:t>
            </a:r>
            <a:r>
              <a:rPr lang="uk-UA" sz="4000" dirty="0" smtClean="0">
                <a:solidFill>
                  <a:prstClr val="black"/>
                </a:solidFill>
              </a:rPr>
              <a:t>7: </a:t>
            </a:r>
            <a:r>
              <a:rPr lang="uk-UA" sz="4000" dirty="0" err="1" smtClean="0">
                <a:solidFill>
                  <a:prstClr val="black"/>
                </a:solidFill>
              </a:rPr>
              <a:t>інклюзи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9337" y="163774"/>
            <a:ext cx="5271966" cy="20800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Якщо </a:t>
            </a:r>
            <a:r>
              <a:rPr lang="uk-UA" dirty="0" smtClean="0"/>
              <a:t>крильця комах складені, це говорить про те, що інклюзія була проведена </a:t>
            </a:r>
            <a:r>
              <a:rPr lang="uk-UA" dirty="0" smtClean="0"/>
              <a:t>посмертно. В </a:t>
            </a:r>
            <a:r>
              <a:rPr lang="uk-UA" dirty="0" smtClean="0"/>
              <a:t>справжньому бурштині </a:t>
            </a:r>
            <a:r>
              <a:rPr lang="uk-UA" dirty="0" smtClean="0"/>
              <a:t>крила </a:t>
            </a:r>
            <a:r>
              <a:rPr lang="uk-UA" dirty="0" smtClean="0"/>
              <a:t>у </a:t>
            </a:r>
            <a:r>
              <a:rPr lang="uk-UA" dirty="0" smtClean="0"/>
              <a:t>комах будуть розправлені. 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630" t="4411" r="6370" b="2100"/>
          <a:stretch/>
        </p:blipFill>
        <p:spPr>
          <a:xfrm>
            <a:off x="8533377" y="2335223"/>
            <a:ext cx="3457360" cy="40402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6493" r="646" b="7436"/>
          <a:stretch/>
        </p:blipFill>
        <p:spPr>
          <a:xfrm>
            <a:off x="4127863" y="2335223"/>
            <a:ext cx="3624456" cy="4186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91" b="99864" l="4513" r="89892"/>
                    </a14:imgEffect>
                  </a14:imgLayer>
                </a14:imgProps>
              </a:ext>
            </a:extLst>
          </a:blip>
          <a:srcRect l="10227" t="2892" r="13775" b="2149"/>
          <a:stretch/>
        </p:blipFill>
        <p:spPr>
          <a:xfrm>
            <a:off x="163773" y="1448032"/>
            <a:ext cx="3180318" cy="52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18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164" y="1"/>
            <a:ext cx="10515600" cy="1282890"/>
          </a:xfrm>
        </p:spPr>
        <p:txBody>
          <a:bodyPr>
            <a:normAutofit/>
          </a:bodyPr>
          <a:lstStyle/>
          <a:p>
            <a:r>
              <a:rPr lang="uk-UA" sz="4000" dirty="0">
                <a:solidFill>
                  <a:prstClr val="black"/>
                </a:solidFill>
              </a:rPr>
              <a:t>Діагностика бурштину </a:t>
            </a:r>
            <a:r>
              <a:rPr lang="uk-UA" sz="4000" dirty="0" smtClean="0">
                <a:solidFill>
                  <a:prstClr val="black"/>
                </a:solidFill>
              </a:rPr>
              <a:t/>
            </a:r>
            <a:br>
              <a:rPr lang="uk-UA" sz="4000" dirty="0" smtClean="0">
                <a:solidFill>
                  <a:prstClr val="black"/>
                </a:solidFill>
              </a:rPr>
            </a:br>
            <a:r>
              <a:rPr lang="uk-UA" sz="4000" dirty="0">
                <a:solidFill>
                  <a:prstClr val="black"/>
                </a:solidFill>
              </a:rPr>
              <a:t>Спосіб </a:t>
            </a:r>
            <a:r>
              <a:rPr lang="uk-UA" sz="4000" dirty="0" smtClean="0">
                <a:solidFill>
                  <a:prstClr val="black"/>
                </a:solidFill>
              </a:rPr>
              <a:t>8: </a:t>
            </a:r>
            <a:r>
              <a:rPr lang="uk-UA" sz="4000" dirty="0">
                <a:solidFill>
                  <a:prstClr val="black"/>
                </a:solidFill>
              </a:rPr>
              <a:t>кірка вивітрювання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88183" y="1384663"/>
            <a:ext cx="5264331" cy="5043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При </a:t>
            </a:r>
            <a:r>
              <a:rPr lang="uk-UA" dirty="0"/>
              <a:t>тривалому перебуванні на повітрі поверхня бурштину змінюється. Якщо розламати або розпиляти шматок бурштину, то можна побачити, що поверхня його забарвлена інтенсивніше, ніж центральна частина.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98" y="1415255"/>
            <a:ext cx="5916027" cy="544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71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812" y="0"/>
            <a:ext cx="10515600" cy="863174"/>
          </a:xfrm>
        </p:spPr>
        <p:txBody>
          <a:bodyPr/>
          <a:lstStyle/>
          <a:p>
            <a:r>
              <a:rPr lang="uk-UA" dirty="0" smtClean="0"/>
              <a:t>Ціни на бурштин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07" t="13714" r="4105" b="18085"/>
          <a:stretch/>
        </p:blipFill>
        <p:spPr>
          <a:xfrm>
            <a:off x="0" y="760815"/>
            <a:ext cx="8680284" cy="609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44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09683"/>
          </a:xfrm>
        </p:spPr>
        <p:txBody>
          <a:bodyPr/>
          <a:lstStyle/>
          <a:p>
            <a:r>
              <a:rPr lang="uk-UA" dirty="0" smtClean="0"/>
              <a:t>Бурштин з різних країн світу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126" y="709684"/>
            <a:ext cx="10682899" cy="603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6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062" y="27296"/>
            <a:ext cx="10515600" cy="794935"/>
          </a:xfrm>
        </p:spPr>
        <p:txBody>
          <a:bodyPr/>
          <a:lstStyle/>
          <a:p>
            <a:r>
              <a:rPr lang="uk-UA" dirty="0" smtClean="0"/>
              <a:t>Бурштин з різних країн світу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062" y="794935"/>
            <a:ext cx="10799227" cy="606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75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05218"/>
          </a:xfrm>
        </p:spPr>
        <p:txBody>
          <a:bodyPr>
            <a:normAutofit/>
          </a:bodyPr>
          <a:lstStyle/>
          <a:p>
            <a:r>
              <a:rPr lang="ru-RU" dirty="0" smtClean="0"/>
              <a:t>Сосна </a:t>
            </a:r>
            <a:r>
              <a:rPr lang="ru-RU" dirty="0" err="1" smtClean="0"/>
              <a:t>бурштиноносна</a:t>
            </a:r>
            <a:r>
              <a:rPr lang="ru-RU" dirty="0" smtClean="0"/>
              <a:t> «</a:t>
            </a:r>
            <a:r>
              <a:rPr lang="ru-RU" dirty="0" err="1" smtClean="0"/>
              <a:t>пинус</a:t>
            </a:r>
            <a:r>
              <a:rPr lang="ru-RU" dirty="0" smtClean="0"/>
              <a:t> </a:t>
            </a:r>
            <a:r>
              <a:rPr lang="ru-RU" dirty="0" err="1" smtClean="0"/>
              <a:t>сукцинифера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6527"/>
            <a:ext cx="4545458" cy="605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28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9465"/>
            <a:ext cx="10515600" cy="453741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Сукциніт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345141"/>
              </p:ext>
            </p:extLst>
          </p:nvPr>
        </p:nvGraphicFramePr>
        <p:xfrm>
          <a:off x="0" y="802041"/>
          <a:ext cx="121920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629"/>
                <a:gridCol w="805218"/>
                <a:gridCol w="873456"/>
                <a:gridCol w="709684"/>
                <a:gridCol w="1765368"/>
                <a:gridCol w="1196196"/>
                <a:gridCol w="1405720"/>
                <a:gridCol w="1460310"/>
                <a:gridCol w="1787857"/>
                <a:gridCol w="1437564"/>
              </a:tblGrid>
              <a:tr h="351230">
                <a:tc gridSpan="4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Середній</a:t>
                      </a:r>
                      <a:r>
                        <a:rPr lang="uk-UA" baseline="0" dirty="0" smtClean="0"/>
                        <a:t> хімічний склад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Колір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Твердість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Температура плавлення, С⁰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Вміст бурштинової кислоти, %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Розміщення покладів</a:t>
                      </a:r>
                      <a:endParaRPr lang="ru-RU" dirty="0"/>
                    </a:p>
                  </a:txBody>
                  <a:tcPr/>
                </a:tc>
              </a:tr>
              <a:tr h="510874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51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79,75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10,35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9,60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Жовтий,</a:t>
                      </a:r>
                      <a:r>
                        <a:rPr lang="uk-UA" baseline="0" dirty="0" smtClean="0"/>
                        <a:t> помаранчевий, білий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1,05-1,09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2-2,5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340-360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3-8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Прибалтика, Україна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8819" t="10996" r="12853" b="11313"/>
          <a:stretch/>
        </p:blipFill>
        <p:spPr>
          <a:xfrm>
            <a:off x="6470647" y="2768585"/>
            <a:ext cx="3020705" cy="29961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9680" t="8373" r="7987" b="8912"/>
          <a:stretch/>
        </p:blipFill>
        <p:spPr>
          <a:xfrm>
            <a:off x="3769999" y="2698670"/>
            <a:ext cx="2893325" cy="30660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5154"/>
            <a:ext cx="3724229" cy="27895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24309" r="51923" b="16587"/>
          <a:stretch/>
        </p:blipFill>
        <p:spPr>
          <a:xfrm>
            <a:off x="9363972" y="2832312"/>
            <a:ext cx="2828028" cy="2798775"/>
          </a:xfrm>
          <a:prstGeom prst="rect">
            <a:avLst/>
          </a:prstGeom>
        </p:spPr>
      </p:pic>
      <p:graphicFrame>
        <p:nvGraphicFramePr>
          <p:cNvPr id="13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721715"/>
              </p:ext>
            </p:extLst>
          </p:nvPr>
        </p:nvGraphicFramePr>
        <p:xfrm>
          <a:off x="0" y="846162"/>
          <a:ext cx="12192002" cy="1847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629"/>
                <a:gridCol w="805218"/>
                <a:gridCol w="873456"/>
                <a:gridCol w="709684"/>
                <a:gridCol w="1765368"/>
                <a:gridCol w="1196196"/>
                <a:gridCol w="1405720"/>
                <a:gridCol w="1460310"/>
                <a:gridCol w="1787857"/>
                <a:gridCol w="1437564"/>
              </a:tblGrid>
              <a:tr h="389469">
                <a:tc gridSpan="4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Середній</a:t>
                      </a:r>
                      <a:r>
                        <a:rPr lang="uk-UA" baseline="0" dirty="0" smtClean="0"/>
                        <a:t> хімічний склад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Колір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Твердість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Температура плавлення, С⁰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Вміст бурштинової кислоти, %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Розміщення покладів</a:t>
                      </a:r>
                      <a:endParaRPr lang="ru-RU" dirty="0"/>
                    </a:p>
                  </a:txBody>
                  <a:tcPr/>
                </a:tc>
              </a:tr>
              <a:tr h="54347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057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79,75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10,35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9,60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жовтий,</a:t>
                      </a:r>
                      <a:r>
                        <a:rPr lang="uk-UA" baseline="0" dirty="0" smtClean="0"/>
                        <a:t> помаранчевий, білий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1,05-1,09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2-2,5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340-360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3-8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Прибалтика, Україна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764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3114"/>
            <a:ext cx="10515600" cy="658456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Руменіт</a:t>
            </a:r>
            <a:endParaRPr lang="ru-RU" dirty="0"/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6839630"/>
              </p:ext>
            </p:extLst>
          </p:nvPr>
        </p:nvGraphicFramePr>
        <p:xfrm>
          <a:off x="-2" y="901955"/>
          <a:ext cx="12192002" cy="1838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629"/>
                <a:gridCol w="805218"/>
                <a:gridCol w="873456"/>
                <a:gridCol w="709684"/>
                <a:gridCol w="1765368"/>
                <a:gridCol w="1196196"/>
                <a:gridCol w="1405720"/>
                <a:gridCol w="1460310"/>
                <a:gridCol w="1787857"/>
                <a:gridCol w="1437564"/>
              </a:tblGrid>
              <a:tr h="389469">
                <a:tc gridSpan="4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Середній</a:t>
                      </a:r>
                      <a:r>
                        <a:rPr lang="uk-UA" baseline="0" dirty="0" smtClean="0"/>
                        <a:t> хімічний склад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Колір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Твердість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Температура плавлення, С⁰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Вміст бурштинової кислоти, %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Розміщення покладів</a:t>
                      </a:r>
                      <a:endParaRPr lang="ru-RU" dirty="0"/>
                    </a:p>
                  </a:txBody>
                  <a:tcPr/>
                </a:tc>
              </a:tr>
              <a:tr h="54347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05783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81,64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9,65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7,56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1,15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червоний, коричневий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1,03-1,12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2,5-3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350-375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1-5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Румунія, Карпати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9904"/>
            <a:ext cx="4997859" cy="32860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2205" t="4123" r="15395" b="4490"/>
          <a:stretch/>
        </p:blipFill>
        <p:spPr>
          <a:xfrm>
            <a:off x="5789429" y="2896381"/>
            <a:ext cx="3098042" cy="375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50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427" y="0"/>
            <a:ext cx="10515600" cy="603866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Бірміт</a:t>
            </a:r>
            <a:r>
              <a:rPr lang="uk-UA" dirty="0" smtClean="0"/>
              <a:t>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1991683"/>
              </p:ext>
            </p:extLst>
          </p:nvPr>
        </p:nvGraphicFramePr>
        <p:xfrm>
          <a:off x="-2" y="901955"/>
          <a:ext cx="12192002" cy="1847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629"/>
                <a:gridCol w="805218"/>
                <a:gridCol w="873456"/>
                <a:gridCol w="709684"/>
                <a:gridCol w="1765368"/>
                <a:gridCol w="1196196"/>
                <a:gridCol w="1405720"/>
                <a:gridCol w="1460310"/>
                <a:gridCol w="1787857"/>
                <a:gridCol w="1437564"/>
              </a:tblGrid>
              <a:tr h="389469">
                <a:tc gridSpan="4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Середній</a:t>
                      </a:r>
                      <a:r>
                        <a:rPr lang="uk-UA" baseline="0" dirty="0" smtClean="0"/>
                        <a:t> хімічний склад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Колір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Щільність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Твердість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Температура плавлення, С⁰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Вміст бурштинової кислоти, %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Розміщення покладів</a:t>
                      </a:r>
                      <a:endParaRPr lang="ru-RU" dirty="0"/>
                    </a:p>
                  </a:txBody>
                  <a:tcPr/>
                </a:tc>
              </a:tr>
              <a:tr h="54347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05783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80,05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11,50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8,43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0,02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коричневий, червоний, медовий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1,03-1,09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2,5-3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340-350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М'янма (Бірма)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" r="18753" b="-904"/>
          <a:stretch/>
        </p:blipFill>
        <p:spPr>
          <a:xfrm>
            <a:off x="173654" y="3324296"/>
            <a:ext cx="4398346" cy="31663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0996" t="4391" r="21169" b="7133"/>
          <a:stretch/>
        </p:blipFill>
        <p:spPr>
          <a:xfrm>
            <a:off x="8420669" y="3072818"/>
            <a:ext cx="3357349" cy="34178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9013" t="7664" r="9472" b="10994"/>
          <a:stretch/>
        </p:blipFill>
        <p:spPr>
          <a:xfrm>
            <a:off x="4544703" y="3439236"/>
            <a:ext cx="3782379" cy="26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50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659</Words>
  <Application>Microsoft Office PowerPoint</Application>
  <PresentationFormat>Широкоэкранный</PresentationFormat>
  <Paragraphs>158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Загальні відомості про бурштин</vt:lpstr>
      <vt:lpstr>Бурштинова карта України</vt:lpstr>
      <vt:lpstr>Ціни на бурштин</vt:lpstr>
      <vt:lpstr>Бурштин з різних країн світу</vt:lpstr>
      <vt:lpstr>Бурштин з різних країн світу</vt:lpstr>
      <vt:lpstr>Сосна бурштиноносна «пинус сукцинифера»</vt:lpstr>
      <vt:lpstr>Сукциніт</vt:lpstr>
      <vt:lpstr>Руменіт</vt:lpstr>
      <vt:lpstr>Бірміт </vt:lpstr>
      <vt:lpstr>Симетит</vt:lpstr>
      <vt:lpstr>Чемоїніт</vt:lpstr>
      <vt:lpstr>Копал </vt:lpstr>
      <vt:lpstr>Смола дамар</vt:lpstr>
      <vt:lpstr>Смола каурі</vt:lpstr>
      <vt:lpstr>Імітації бурштину</vt:lpstr>
      <vt:lpstr>Діагностика бурштину  Спосіб 1: загальний вигляд </vt:lpstr>
      <vt:lpstr>Діагностика бурштину  Спосіб 2: визначення твердості</vt:lpstr>
      <vt:lpstr>Діагностика бурштину  Спосіб 3: термопроба</vt:lpstr>
      <vt:lpstr>Діагностика бурштину  Спосіб 4: визначення густини</vt:lpstr>
      <vt:lpstr>Діагностика бурштину  Спосіб 5: проба на розчинник </vt:lpstr>
      <vt:lpstr>Діагностика бурштину  Спосіб 6: люмінесценція</vt:lpstr>
      <vt:lpstr>Діагностика бурштину Спосіб 7: інклюзи</vt:lpstr>
      <vt:lpstr>Діагностика бурштину  Спосіб 8: кірка вивітрювання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Загальні відомості про бурштин</dc:title>
  <dc:creator>Пользователь Windows</dc:creator>
  <cp:lastModifiedBy>Пользователь Windows</cp:lastModifiedBy>
  <cp:revision>30</cp:revision>
  <dcterms:created xsi:type="dcterms:W3CDTF">2022-09-14T06:31:46Z</dcterms:created>
  <dcterms:modified xsi:type="dcterms:W3CDTF">2022-09-28T10:43:39Z</dcterms:modified>
</cp:coreProperties>
</file>