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70398-A89D-47D5-B515-A5E85FD4C7DF}" type="datetimeFigureOut">
              <a:rPr lang="ru-RU" smtClean="0"/>
              <a:t>пт 26.11.21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EFDCA-317B-4E80-84B3-FB6E82028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739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EFDCA-317B-4E80-84B3-FB6E82028AD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085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AD959EB-F741-43D4-B6E8-1051FC0063E9}" type="datetimeFigureOut">
              <a:rPr lang="ru-RU" smtClean="0"/>
              <a:t>пт 26.11.21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0302CFA-A50F-4210-9329-AFACD78D97E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937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59EB-F741-43D4-B6E8-1051FC0063E9}" type="datetimeFigureOut">
              <a:rPr lang="ru-RU" smtClean="0"/>
              <a:t>пт 26.11.21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2CFA-A50F-4210-9329-AFACD78D9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435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59EB-F741-43D4-B6E8-1051FC0063E9}" type="datetimeFigureOut">
              <a:rPr lang="ru-RU" smtClean="0"/>
              <a:t>пт 26.11.21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2CFA-A50F-4210-9329-AFACD78D97E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495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59EB-F741-43D4-B6E8-1051FC0063E9}" type="datetimeFigureOut">
              <a:rPr lang="ru-RU" smtClean="0"/>
              <a:t>пт 26.11.21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2CFA-A50F-4210-9329-AFACD78D97E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489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59EB-F741-43D4-B6E8-1051FC0063E9}" type="datetimeFigureOut">
              <a:rPr lang="ru-RU" smtClean="0"/>
              <a:t>пт 26.11.21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2CFA-A50F-4210-9329-AFACD78D9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709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59EB-F741-43D4-B6E8-1051FC0063E9}" type="datetimeFigureOut">
              <a:rPr lang="ru-RU" smtClean="0"/>
              <a:t>пт 26.11.21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2CFA-A50F-4210-9329-AFACD78D97E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039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59EB-F741-43D4-B6E8-1051FC0063E9}" type="datetimeFigureOut">
              <a:rPr lang="ru-RU" smtClean="0"/>
              <a:t>пт 26.11.21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2CFA-A50F-4210-9329-AFACD78D97E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791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59EB-F741-43D4-B6E8-1051FC0063E9}" type="datetimeFigureOut">
              <a:rPr lang="ru-RU" smtClean="0"/>
              <a:t>пт 26.11.21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2CFA-A50F-4210-9329-AFACD78D97E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84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59EB-F741-43D4-B6E8-1051FC0063E9}" type="datetimeFigureOut">
              <a:rPr lang="ru-RU" smtClean="0"/>
              <a:t>пт 26.11.21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2CFA-A50F-4210-9329-AFACD78D97E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577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59EB-F741-43D4-B6E8-1051FC0063E9}" type="datetimeFigureOut">
              <a:rPr lang="ru-RU" smtClean="0"/>
              <a:t>пт 26.11.21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2CFA-A50F-4210-9329-AFACD78D9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386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59EB-F741-43D4-B6E8-1051FC0063E9}" type="datetimeFigureOut">
              <a:rPr lang="ru-RU" smtClean="0"/>
              <a:t>пт 26.11.21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2CFA-A50F-4210-9329-AFACD78D97E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76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59EB-F741-43D4-B6E8-1051FC0063E9}" type="datetimeFigureOut">
              <a:rPr lang="ru-RU" smtClean="0"/>
              <a:t>пт 26.11.21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2CFA-A50F-4210-9329-AFACD78D9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427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59EB-F741-43D4-B6E8-1051FC0063E9}" type="datetimeFigureOut">
              <a:rPr lang="ru-RU" smtClean="0"/>
              <a:t>пт 26.11.21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2CFA-A50F-4210-9329-AFACD78D97E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317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59EB-F741-43D4-B6E8-1051FC0063E9}" type="datetimeFigureOut">
              <a:rPr lang="ru-RU" smtClean="0"/>
              <a:t>пт 26.11.21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2CFA-A50F-4210-9329-AFACD78D97E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531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59EB-F741-43D4-B6E8-1051FC0063E9}" type="datetimeFigureOut">
              <a:rPr lang="ru-RU" smtClean="0"/>
              <a:t>пт 26.11.21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2CFA-A50F-4210-9329-AFACD78D9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49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59EB-F741-43D4-B6E8-1051FC0063E9}" type="datetimeFigureOut">
              <a:rPr lang="ru-RU" smtClean="0"/>
              <a:t>пт 26.11.21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2CFA-A50F-4210-9329-AFACD78D97E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91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59EB-F741-43D4-B6E8-1051FC0063E9}" type="datetimeFigureOut">
              <a:rPr lang="ru-RU" smtClean="0"/>
              <a:t>пт 26.11.21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2CFA-A50F-4210-9329-AFACD78D9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820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D959EB-F741-43D4-B6E8-1051FC0063E9}" type="datetimeFigureOut">
              <a:rPr lang="ru-RU" smtClean="0"/>
              <a:t>пт 26.11.21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302CFA-A50F-4210-9329-AFACD78D9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69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likeu.ua/blog/18-tips-for-killer-presentations/" TargetMode="External"/><Relationship Id="rId3" Type="http://schemas.openxmlformats.org/officeDocument/2006/relationships/hyperlink" Target="https://lonerwolf.com/visual-auditory-or-kinesthetic-test/" TargetMode="External"/><Relationship Id="rId7" Type="http://schemas.openxmlformats.org/officeDocument/2006/relationships/hyperlink" Target="https://worldwidestudies.org/news/2018-07-20" TargetMode="External"/><Relationship Id="rId2" Type="http://schemas.openxmlformats.org/officeDocument/2006/relationships/hyperlink" Target="https://www.proprofs.com/quiz-school/story.php?title=vak-quiz-visual-auditory-kinestheti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upport.microsoft.com/uk-ua/office" TargetMode="External"/><Relationship Id="rId5" Type="http://schemas.openxmlformats.org/officeDocument/2006/relationships/hyperlink" Target="https://uk.wikipedia.org/wiki/%D0%90%D1%84%D1%96%D0%BD%D1%81%D1%8C%D0%BA%D0%B0_%D1%88%D0%BA%D0%BE%D0%BB%D0%B0_(%D0%A0%D0%B0%D1%84%D0%B0%D0%B5%D0%BB%D1%8C)" TargetMode="External"/><Relationship Id="rId4" Type="http://schemas.openxmlformats.org/officeDocument/2006/relationships/hyperlink" Target="https://www.southwesterncc.edu/sites/default/files/VAK_Learning_Styles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hyperlink" Target="https://shakko.ru/1720643.html?fbclid=IwAR2IB_r_K-qjGBdPDJYB9ssfIeStUF39evh8mkYiD8cqdwsX09b2O1yv8KY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Commons:10,000_paintings_from_Directmedia" TargetMode="External"/><Relationship Id="rId5" Type="http://schemas.openxmlformats.org/officeDocument/2006/relationships/hyperlink" Target="https://uk.wikipedia.org/wiki/%D0%90%D1%84%D1%96%D0%BD%D1%81%D1%8C%D0%BA%D0%B0_%D1%88%D0%BA%D0%BE%D0%BB%D0%B0_(%D0%A0%D0%B0%D1%84%D0%B0%D0%B5%D0%BB%D1%8C)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2950C-47E3-419E-82C5-85928369D8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3200" b="1" dirty="0"/>
              <a:t>Тема 6</a:t>
            </a:r>
            <a:br>
              <a:rPr lang="ru-RU" sz="3200" dirty="0"/>
            </a:br>
            <a:r>
              <a:rPr lang="uk-UA" sz="3200" b="1" dirty="0"/>
              <a:t>Апробація наукового дослідження</a:t>
            </a: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100572-B61E-4BD8-8788-32F2F579D7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1600" dirty="0"/>
              <a:t>Роль наукового спілкування. Конструктивність і продуктивність дискусії. Конференції, симпозіуми, форуми. Опанування та рецензування, експертна оцінка робіт, обговорення на семінарах та в дослідницьких групах. Усна презентація роботи, поняття про регламент та ілюстративний матеріал.</a:t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50414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7B8E534-D112-497F-85BC-D96238B5B28D}"/>
              </a:ext>
            </a:extLst>
          </p:cNvPr>
          <p:cNvSpPr/>
          <p:nvPr/>
        </p:nvSpPr>
        <p:spPr>
          <a:xfrm>
            <a:off x="736209" y="474345"/>
            <a:ext cx="1071958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FF0000"/>
                </a:solidFill>
                <a:latin typeface="Arial Narrow" panose="020B0606020202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Тести визначення типу сприйняття</a:t>
            </a:r>
            <a:r>
              <a:rPr lang="uk-UA" u="sng" dirty="0">
                <a:latin typeface="Arial Narrow" panose="020B0606020202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</a:p>
          <a:p>
            <a:endParaRPr lang="uk-UA" dirty="0">
              <a:latin typeface="Arial Narrow" panose="020B060602020203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Arial Narrow" panose="020B0606020202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https://www.proprofs.com/quiz-school/story.php?title=vak-quiz-visual-auditory-kinesthetic</a:t>
            </a:r>
            <a:endParaRPr lang="en-GB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Arial Narrow" panose="020B0606020202030204" pitchFamily="34" charset="0"/>
                <a:hlinkClick r:id="rId3"/>
              </a:rPr>
              <a:t>https://lonerwolf.com/visual-auditory-or-kinesthetic-test/</a:t>
            </a:r>
            <a:endParaRPr lang="en-GB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Arial Narrow" panose="020B0606020202030204" pitchFamily="34" charset="0"/>
                <a:hlinkClick r:id="rId4"/>
              </a:rPr>
              <a:t>https://www.southwesterncc.edu/sites/default/files/VAK_Learning_Styles.pdf</a:t>
            </a:r>
            <a:endParaRPr lang="uk-UA" dirty="0">
              <a:latin typeface="Arial Narrow" panose="020B0606020202030204" pitchFamily="34" charset="0"/>
            </a:endParaRPr>
          </a:p>
          <a:p>
            <a:endParaRPr lang="uk-UA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FF0000"/>
                </a:solidFill>
                <a:latin typeface="Arial Narrow" panose="020B0606020202030204" pitchFamily="34" charset="0"/>
              </a:rPr>
              <a:t>Афінська школа</a:t>
            </a:r>
            <a:r>
              <a:rPr lang="uk-UA" dirty="0">
                <a:latin typeface="Arial Narrow" panose="020B0606020202030204" pitchFamily="34" charset="0"/>
              </a:rPr>
              <a:t>.</a:t>
            </a:r>
          </a:p>
          <a:p>
            <a:r>
              <a:rPr lang="en-GB" dirty="0">
                <a:latin typeface="Arial Narrow" panose="020B0606020202030204" pitchFamily="34" charset="0"/>
                <a:hlinkClick r:id="rId5"/>
              </a:rPr>
              <a:t>https://uk.wikipedia.org/wiki/%D0%90%D1%84%D1%96%D0%BD%D1%81%D1%8C%D0%BA%D0%B0_%D1%88%D0%BA%D0%BE%D0%BB%D0%B0_(%D0%A0%D0%B0%D1%84%D0%B0%D0%B5%D0%BB%D1%8C)</a:t>
            </a:r>
            <a:endParaRPr lang="uk-UA" dirty="0">
              <a:latin typeface="Arial Narrow" panose="020B0606020202030204" pitchFamily="34" charset="0"/>
            </a:endParaRPr>
          </a:p>
          <a:p>
            <a:endParaRPr lang="uk-UA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err="1">
                <a:latin typeface="Arial Narrow" panose="020B0606020202030204" pitchFamily="34" charset="0"/>
              </a:rPr>
              <a:t>Наумовець</a:t>
            </a:r>
            <a:r>
              <a:rPr lang="uk-UA" dirty="0">
                <a:latin typeface="Arial Narrow" panose="020B0606020202030204" pitchFamily="34" charset="0"/>
              </a:rPr>
              <a:t> А.Г. (2003).  </a:t>
            </a:r>
            <a:r>
              <a:rPr lang="uk-UA" i="1" dirty="0">
                <a:latin typeface="Arial Narrow" panose="020B0606020202030204" pitchFamily="34" charset="0"/>
              </a:rPr>
              <a:t>Ви віч-на-віч з аудиторією: дещо про «технологію» підготовки наукових доповідей, популярних лекцій, дисертаційних промов і конкурсних проектів</a:t>
            </a:r>
            <a:r>
              <a:rPr lang="uk-UA" dirty="0">
                <a:latin typeface="Arial Narrow" panose="020B0606020202030204" pitchFamily="34" charset="0"/>
              </a:rPr>
              <a:t>. Київ. Наукова думка.</a:t>
            </a:r>
            <a:endParaRPr lang="ru-RU" dirty="0">
              <a:latin typeface="Arial Narrow" panose="020B0606020202030204" pitchFamily="34" charset="0"/>
            </a:endParaRPr>
          </a:p>
          <a:p>
            <a:endParaRPr lang="uk-UA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Arial Narrow" panose="020B0606020202030204" pitchFamily="34" charset="0"/>
              </a:rPr>
              <a:t>Microsoft</a:t>
            </a:r>
            <a:r>
              <a:rPr lang="ru-RU" dirty="0">
                <a:latin typeface="Arial Narrow" panose="020B0606020202030204" pitchFamily="34" charset="0"/>
              </a:rPr>
              <a:t>. (2021). </a:t>
            </a:r>
            <a:r>
              <a:rPr lang="uk-UA" i="1" dirty="0">
                <a:latin typeface="Arial Narrow" panose="020B0606020202030204" pitchFamily="34" charset="0"/>
              </a:rPr>
              <a:t>Поради зі створення й показу ефективних презентацій</a:t>
            </a:r>
            <a:r>
              <a:rPr lang="uk-UA" dirty="0">
                <a:latin typeface="Arial Narrow" panose="020B0606020202030204" pitchFamily="34" charset="0"/>
              </a:rPr>
              <a:t>. Відновлено з </a:t>
            </a:r>
            <a:r>
              <a:rPr lang="uk-UA" u="sng" dirty="0">
                <a:latin typeface="Arial Narrow" panose="020B0606020202030204" pitchFamily="34" charset="0"/>
                <a:hlinkClick r:id="rId6"/>
              </a:rPr>
              <a:t>https://support.microsoft.com/uk-ua/office</a:t>
            </a:r>
            <a:r>
              <a:rPr lang="uk-UA" dirty="0"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i="1" dirty="0">
                <a:latin typeface="Arial Narrow" panose="020B0606020202030204" pitchFamily="34" charset="0"/>
              </a:rPr>
              <a:t>10 порад для твоєї найкращої презентації </a:t>
            </a:r>
            <a:r>
              <a:rPr lang="uk-UA" dirty="0">
                <a:latin typeface="Arial Narrow" panose="020B0606020202030204" pitchFamily="34" charset="0"/>
              </a:rPr>
              <a:t>(2018). Відновлено з </a:t>
            </a:r>
            <a:r>
              <a:rPr lang="en-GB" dirty="0">
                <a:latin typeface="Arial Narrow" panose="020B0606020202030204" pitchFamily="34" charset="0"/>
                <a:hlinkClick r:id="rId7"/>
              </a:rPr>
              <a:t>https://worldwidestudies.org/news/2018-07-20</a:t>
            </a:r>
            <a:endParaRPr lang="uk-UA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i="1" dirty="0">
                <a:latin typeface="Arial Narrow" panose="020B0606020202030204" pitchFamily="34" charset="0"/>
              </a:rPr>
              <a:t>18 порад для </a:t>
            </a:r>
            <a:r>
              <a:rPr lang="uk-UA" i="1" dirty="0" err="1">
                <a:latin typeface="Arial Narrow" panose="020B0606020202030204" pitchFamily="34" charset="0"/>
              </a:rPr>
              <a:t>бомбезної</a:t>
            </a:r>
            <a:r>
              <a:rPr lang="uk-UA" i="1" dirty="0">
                <a:latin typeface="Arial Narrow" panose="020B0606020202030204" pitchFamily="34" charset="0"/>
              </a:rPr>
              <a:t> презентації </a:t>
            </a:r>
            <a:r>
              <a:rPr lang="uk-UA" dirty="0">
                <a:latin typeface="Arial Narrow" panose="020B0606020202030204" pitchFamily="34" charset="0"/>
              </a:rPr>
              <a:t>(2019) Відновлено з </a:t>
            </a:r>
            <a:r>
              <a:rPr lang="en-GB" dirty="0">
                <a:latin typeface="Arial Narrow" panose="020B0606020202030204" pitchFamily="34" charset="0"/>
                <a:hlinkClick r:id="rId8"/>
              </a:rPr>
              <a:t>https://likeu.ua/blog/18-tips-for-killer-presentations/</a:t>
            </a:r>
            <a:endParaRPr lang="uk-UA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Arial Narrow" panose="020B0606020202030204" pitchFamily="34" charset="0"/>
              </a:rPr>
              <a:t>Smith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en-GB" dirty="0">
                <a:latin typeface="Arial Narrow" panose="020B0606020202030204" pitchFamily="34" charset="0"/>
              </a:rPr>
              <a:t>B</a:t>
            </a:r>
            <a:r>
              <a:rPr lang="uk-UA" dirty="0">
                <a:latin typeface="Arial Narrow" panose="020B0606020202030204" pitchFamily="34" charset="0"/>
              </a:rPr>
              <a:t>. (2021) </a:t>
            </a:r>
            <a:r>
              <a:rPr lang="uk-UA" i="1" dirty="0">
                <a:latin typeface="Arial Narrow" panose="020B0606020202030204" pitchFamily="34" charset="0"/>
              </a:rPr>
              <a:t>37 </a:t>
            </a:r>
            <a:r>
              <a:rPr lang="ru-RU" i="1" dirty="0" err="1">
                <a:latin typeface="Arial Narrow" panose="020B0606020202030204" pitchFamily="34" charset="0"/>
              </a:rPr>
              <a:t>порад</a:t>
            </a:r>
            <a:r>
              <a:rPr lang="ru-RU" i="1" dirty="0">
                <a:latin typeface="Arial Narrow" panose="020B0606020202030204" pitchFamily="34" charset="0"/>
              </a:rPr>
              <a:t> для </a:t>
            </a:r>
            <a:r>
              <a:rPr lang="ru-RU" i="1" dirty="0" err="1">
                <a:latin typeface="Arial Narrow" panose="020B0606020202030204" pitchFamily="34" charset="0"/>
              </a:rPr>
              <a:t>ефективної</a:t>
            </a:r>
            <a:r>
              <a:rPr lang="ru-RU" i="1" dirty="0">
                <a:latin typeface="Arial Narrow" panose="020B0606020202030204" pitchFamily="34" charset="0"/>
              </a:rPr>
              <a:t> </a:t>
            </a:r>
            <a:r>
              <a:rPr lang="ru-RU" i="1" dirty="0" err="1">
                <a:latin typeface="Arial Narrow" panose="020B0606020202030204" pitchFamily="34" charset="0"/>
              </a:rPr>
              <a:t>презентації</a:t>
            </a:r>
            <a:r>
              <a:rPr lang="ru-RU" i="1" dirty="0">
                <a:latin typeface="Arial Narrow" panose="020B0606020202030204" pitchFamily="34" charset="0"/>
              </a:rPr>
              <a:t> </a:t>
            </a:r>
            <a:r>
              <a:rPr lang="ru-RU" i="1" dirty="0" err="1">
                <a:latin typeface="Arial Narrow" panose="020B0606020202030204" pitchFamily="34" charset="0"/>
              </a:rPr>
              <a:t>PowerPoint</a:t>
            </a:r>
            <a:r>
              <a:rPr lang="ru-RU" i="1" dirty="0">
                <a:latin typeface="Arial Narrow" panose="020B0606020202030204" pitchFamily="34" charset="0"/>
              </a:rPr>
              <a:t> . </a:t>
            </a:r>
            <a:r>
              <a:rPr lang="uk-UA" dirty="0">
                <a:latin typeface="Arial Narrow" panose="020B0606020202030204" pitchFamily="34" charset="0"/>
              </a:rPr>
              <a:t>Відновлено з </a:t>
            </a:r>
            <a:r>
              <a:rPr lang="en-GB" dirty="0">
                <a:latin typeface="Arial Narrow" panose="020B0606020202030204" pitchFamily="34" charset="0"/>
              </a:rPr>
              <a:t>https://business.tutsplus.com/uk/articles/37-effective-powerpoint-presentation-tips--cms-25421</a:t>
            </a:r>
            <a:endParaRPr lang="ru-RU" dirty="0">
              <a:latin typeface="Arial Narrow" panose="020B0606020202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485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229BBA05-A150-40E8-8C16-7A57922DE24E}"/>
              </a:ext>
            </a:extLst>
          </p:cNvPr>
          <p:cNvSpPr/>
          <p:nvPr/>
        </p:nvSpPr>
        <p:spPr>
          <a:xfrm rot="20374117">
            <a:off x="1664359" y="1423091"/>
            <a:ext cx="3559126" cy="1712742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/>
              <a:t>Дякую за увагу!</a:t>
            </a:r>
            <a:endParaRPr lang="ru-RU" sz="4000" dirty="0"/>
          </a:p>
        </p:txBody>
      </p:sp>
      <p:sp>
        <p:nvSpPr>
          <p:cNvPr id="3" name="Лента: наклоненная вниз 2">
            <a:extLst>
              <a:ext uri="{FF2B5EF4-FFF2-40B4-BE49-F238E27FC236}">
                <a16:creationId xmlns:a16="http://schemas.microsoft.com/office/drawing/2014/main" id="{5851913C-125E-4440-8248-03D80FEA1F02}"/>
              </a:ext>
            </a:extLst>
          </p:cNvPr>
          <p:cNvSpPr/>
          <p:nvPr/>
        </p:nvSpPr>
        <p:spPr>
          <a:xfrm>
            <a:off x="2024855" y="4006898"/>
            <a:ext cx="8454683" cy="1702190"/>
          </a:xfrm>
          <a:prstGeom prst="ribbon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Arial Narrow" panose="020B0606020202030204" pitchFamily="34" charset="0"/>
              </a:rPr>
              <a:t>Зустрінемося на семінарі:</a:t>
            </a:r>
            <a:br>
              <a:rPr lang="uk-UA" sz="2400" dirty="0">
                <a:latin typeface="Arial Narrow" panose="020B0606020202030204" pitchFamily="34" charset="0"/>
              </a:rPr>
            </a:br>
            <a:r>
              <a:rPr lang="uk-UA" sz="2400" dirty="0">
                <a:latin typeface="Arial Narrow" panose="020B0606020202030204" pitchFamily="34" charset="0"/>
              </a:rPr>
              <a:t>Регламент виступу 10 хвилин</a:t>
            </a:r>
          </a:p>
          <a:p>
            <a:pPr algn="ctr"/>
            <a:r>
              <a:rPr lang="uk-UA" sz="2400" dirty="0">
                <a:latin typeface="Arial Narrow" panose="020B0606020202030204" pitchFamily="34" charset="0"/>
              </a:rPr>
              <a:t>Питання 5 хвилин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E71242CF-E2C4-462B-9909-85BC77E3633C}"/>
              </a:ext>
            </a:extLst>
          </p:cNvPr>
          <p:cNvSpPr/>
          <p:nvPr/>
        </p:nvSpPr>
        <p:spPr>
          <a:xfrm rot="945131">
            <a:off x="6808764" y="1302396"/>
            <a:ext cx="3362178" cy="1702190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Comic Sans MS" panose="030F0702030302020204" pitchFamily="66" charset="0"/>
              </a:rPr>
              <a:t>Що не зрозуміло, питайте в телеграмі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593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9E9D0B-3969-4ED7-9F4D-44F8D676B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5540"/>
            <a:ext cx="12192000" cy="552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1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94319D-2191-4422-B84F-D8E05B849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-40000" contrast="8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0877" y="385197"/>
            <a:ext cx="8115300" cy="847725"/>
          </a:xfrm>
          <a:prstGeom prst="rect">
            <a:avLst/>
          </a:prstGeom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AA25C5-17BD-4FDC-A345-A3BCF7CC4998}"/>
              </a:ext>
            </a:extLst>
          </p:cNvPr>
          <p:cNvSpPr txBox="1"/>
          <p:nvPr/>
        </p:nvSpPr>
        <p:spPr>
          <a:xfrm>
            <a:off x="711933" y="1582340"/>
            <a:ext cx="10768133" cy="369331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Arial Narrow" panose="020B0606020202030204" pitchFamily="34" charset="0"/>
              </a:rPr>
              <a:t>Навіщо проводити апробацію дослідження?</a:t>
            </a:r>
          </a:p>
          <a:p>
            <a:r>
              <a:rPr lang="uk-UA" sz="3600" dirty="0">
                <a:latin typeface="Arial Narrow" panose="020B0606020202030204" pitchFamily="34" charset="0"/>
              </a:rPr>
              <a:t>Які форми наукового спілкування існують?</a:t>
            </a:r>
          </a:p>
          <a:p>
            <a:r>
              <a:rPr lang="uk-UA" sz="3600" dirty="0">
                <a:latin typeface="Arial Narrow" panose="020B0606020202030204" pitchFamily="34" charset="0"/>
              </a:rPr>
              <a:t>Усні форми наукового спілкування?</a:t>
            </a:r>
          </a:p>
          <a:p>
            <a:r>
              <a:rPr lang="uk-UA" sz="3600" dirty="0">
                <a:latin typeface="Arial Narrow" panose="020B0606020202030204" pitchFamily="34" charset="0"/>
              </a:rPr>
              <a:t>Що регламентують правила усного наукового спілкування? </a:t>
            </a:r>
          </a:p>
          <a:p>
            <a:r>
              <a:rPr lang="uk-UA" sz="3600" dirty="0">
                <a:latin typeface="Arial Narrow" panose="020B0606020202030204" pitchFamily="34" charset="0"/>
              </a:rPr>
              <a:t>Семінар, конференція, симпозіум (…) – в чому різниця? </a:t>
            </a:r>
          </a:p>
          <a:p>
            <a:r>
              <a:rPr lang="uk-UA" sz="3600" dirty="0">
                <a:latin typeface="Arial Narrow" panose="020B0606020202030204" pitchFamily="34" charset="0"/>
              </a:rPr>
              <a:t>Чи страшно захищатися?</a:t>
            </a:r>
          </a:p>
          <a:p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19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0C66EA0-C52B-47BC-82CF-0234EBDDEEEF}"/>
              </a:ext>
            </a:extLst>
          </p:cNvPr>
          <p:cNvSpPr/>
          <p:nvPr/>
        </p:nvSpPr>
        <p:spPr>
          <a:xfrm>
            <a:off x="116115" y="6424550"/>
            <a:ext cx="1016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Грамотность в </a:t>
            </a:r>
            <a:r>
              <a:rPr lang="ru-RU" dirty="0" err="1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кредитсах</a:t>
            </a:r>
            <a:r>
              <a:rPr lang="ru-RU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как правильно подписывать источники произведений искусства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7308CD-45AA-49C2-BE88-3A0B0306A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25" y="456380"/>
            <a:ext cx="7614784" cy="51638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0CAE9A-12B0-4524-B8E9-E91C7D65867C}"/>
              </a:ext>
            </a:extLst>
          </p:cNvPr>
          <p:cNvSpPr txBox="1"/>
          <p:nvPr/>
        </p:nvSpPr>
        <p:spPr>
          <a:xfrm>
            <a:off x="604910" y="5706875"/>
            <a:ext cx="11282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Arial Narrow" panose="020B0606020202030204" pitchFamily="34" charset="0"/>
              </a:rPr>
              <a:t>Рафаель Санті. </a:t>
            </a:r>
            <a:r>
              <a:rPr lang="uk-UA" dirty="0">
                <a:latin typeface="Arial Narrow" panose="020B0606020202030204" pitchFamily="34" charset="0"/>
                <a:hlinkClick r:id="rId5"/>
              </a:rPr>
              <a:t>Афінська школа</a:t>
            </a:r>
            <a:r>
              <a:rPr lang="uk-UA" dirty="0">
                <a:latin typeface="Arial Narrow" panose="020B0606020202030204" pitchFamily="34" charset="0"/>
              </a:rPr>
              <a:t>. (фрагмент). </a:t>
            </a:r>
            <a:r>
              <a:rPr lang="en-US" dirty="0">
                <a:latin typeface="Arial Narrow" panose="020B0606020202030204" pitchFamily="34" charset="0"/>
              </a:rPr>
              <a:t>The </a:t>
            </a:r>
            <a:r>
              <a:rPr lang="en-US" dirty="0" err="1">
                <a:latin typeface="Arial Narrow" panose="020B0606020202030204" pitchFamily="34" charset="0"/>
              </a:rPr>
              <a:t>Yorck</a:t>
            </a:r>
            <a:r>
              <a:rPr lang="en-US" dirty="0">
                <a:latin typeface="Arial Narrow" panose="020B0606020202030204" pitchFamily="34" charset="0"/>
              </a:rPr>
              <a:t> Project (2002) </a:t>
            </a:r>
            <a:r>
              <a:rPr lang="en-US" i="1" dirty="0">
                <a:latin typeface="Arial Narrow" panose="020B0606020202030204" pitchFamily="34" charset="0"/>
              </a:rPr>
              <a:t>10.000 </a:t>
            </a:r>
            <a:r>
              <a:rPr lang="en-US" i="1" dirty="0" err="1">
                <a:latin typeface="Arial Narrow" panose="020B0606020202030204" pitchFamily="34" charset="0"/>
              </a:rPr>
              <a:t>Meisterwerke</a:t>
            </a:r>
            <a:r>
              <a:rPr lang="en-US" i="1" dirty="0">
                <a:latin typeface="Arial Narrow" panose="020B0606020202030204" pitchFamily="34" charset="0"/>
              </a:rPr>
              <a:t> der </a:t>
            </a:r>
            <a:r>
              <a:rPr lang="en-US" i="1" dirty="0" err="1">
                <a:latin typeface="Arial Narrow" panose="020B0606020202030204" pitchFamily="34" charset="0"/>
              </a:rPr>
              <a:t>Malerei</a:t>
            </a:r>
            <a:r>
              <a:rPr lang="en-US" dirty="0">
                <a:latin typeface="Arial Narrow" panose="020B0606020202030204" pitchFamily="34" charset="0"/>
              </a:rPr>
              <a:t> (DVD-ROM), distributed by </a:t>
            </a:r>
            <a:r>
              <a:rPr lang="en-US" dirty="0">
                <a:latin typeface="Arial Narrow" panose="020B0606020202030204" pitchFamily="34" charset="0"/>
                <a:hlinkClick r:id="rId6" tooltip="Commons:10,000 paintings from Directmedia"/>
              </a:rPr>
              <a:t>DIRECTMEDIA</a:t>
            </a:r>
            <a:r>
              <a:rPr lang="en-US" dirty="0">
                <a:latin typeface="Arial Narrow" panose="020B0606020202030204" pitchFamily="34" charset="0"/>
              </a:rPr>
              <a:t> Publishing GmbH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7" name="Свиток: горизонтальный 6">
            <a:extLst>
              <a:ext uri="{FF2B5EF4-FFF2-40B4-BE49-F238E27FC236}">
                <a16:creationId xmlns:a16="http://schemas.microsoft.com/office/drawing/2014/main" id="{BF17F64C-899B-49F7-972C-08F4362C07B9}"/>
              </a:ext>
            </a:extLst>
          </p:cNvPr>
          <p:cNvSpPr/>
          <p:nvPr/>
        </p:nvSpPr>
        <p:spPr>
          <a:xfrm>
            <a:off x="7547429" y="4206390"/>
            <a:ext cx="3962400" cy="1465943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Amicus Plato, </a:t>
            </a:r>
            <a:r>
              <a:rPr lang="en-GB" sz="2400" b="1" dirty="0" err="1">
                <a:solidFill>
                  <a:schemeClr val="accent6">
                    <a:lumMod val="50000"/>
                  </a:schemeClr>
                </a:solidFill>
              </a:rPr>
              <a:t>sed</a:t>
            </a: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6">
                    <a:lumMod val="50000"/>
                  </a:schemeClr>
                </a:solidFill>
              </a:rPr>
              <a:t>magis</a:t>
            </a: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6">
                    <a:lumMod val="50000"/>
                  </a:schemeClr>
                </a:solidFill>
              </a:rPr>
              <a:t>amica</a:t>
            </a: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 veritas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Свиток: горизонтальный 7">
            <a:extLst>
              <a:ext uri="{FF2B5EF4-FFF2-40B4-BE49-F238E27FC236}">
                <a16:creationId xmlns:a16="http://schemas.microsoft.com/office/drawing/2014/main" id="{98FE9EE3-AC1E-4482-B64C-1777541DF9C2}"/>
              </a:ext>
            </a:extLst>
          </p:cNvPr>
          <p:cNvSpPr/>
          <p:nvPr/>
        </p:nvSpPr>
        <p:spPr>
          <a:xfrm>
            <a:off x="5355770" y="-129690"/>
            <a:ext cx="6756401" cy="1697233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ДІАЛОГ (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від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грецьк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. 8іоЛоуо. -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розмова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бесіда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) - в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античній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філософії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метод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знаходження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істини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за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допомогою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певних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питань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і методичного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знаходження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на них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відповідей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Сократ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Платон) (ФЕС, с.161)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Двойная волна 1">
            <a:extLst>
              <a:ext uri="{FF2B5EF4-FFF2-40B4-BE49-F238E27FC236}">
                <a16:creationId xmlns:a16="http://schemas.microsoft.com/office/drawing/2014/main" id="{33620DEB-23BF-4097-802F-F15D8B9C595E}"/>
              </a:ext>
            </a:extLst>
          </p:cNvPr>
          <p:cNvSpPr/>
          <p:nvPr/>
        </p:nvSpPr>
        <p:spPr>
          <a:xfrm rot="20616608">
            <a:off x="7440849" y="2192317"/>
            <a:ext cx="4628398" cy="1389299"/>
          </a:xfrm>
          <a:prstGeom prst="double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У </a:t>
            </a:r>
            <a:r>
              <a:rPr lang="ru-RU"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суперечці</a:t>
            </a: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народжується</a:t>
            </a: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істина</a:t>
            </a:r>
            <a:endParaRPr lang="ru-RU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Рисунок 8" descr="Вопросительный знак">
            <a:extLst>
              <a:ext uri="{FF2B5EF4-FFF2-40B4-BE49-F238E27FC236}">
                <a16:creationId xmlns:a16="http://schemas.microsoft.com/office/drawing/2014/main" id="{170A833F-9C26-463D-BBEE-3F45803933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73507" y="2514600"/>
            <a:ext cx="914400" cy="9144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AED0FD5-9A01-4AF4-98C9-E1EC7500BB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80484" y="2013505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39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5A72AE-CD97-4CDC-A188-CFB62C93167C}"/>
              </a:ext>
            </a:extLst>
          </p:cNvPr>
          <p:cNvSpPr txBox="1"/>
          <p:nvPr/>
        </p:nvSpPr>
        <p:spPr>
          <a:xfrm>
            <a:off x="784217" y="428178"/>
            <a:ext cx="11117944" cy="600164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uk-UA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Терміни лекції</a:t>
            </a:r>
          </a:p>
          <a:p>
            <a:r>
              <a:rPr lang="uk-UA" sz="4800" dirty="0"/>
              <a:t>Діалектичний метод</a:t>
            </a:r>
          </a:p>
          <a:p>
            <a:r>
              <a:rPr lang="uk-UA" sz="4800" dirty="0"/>
              <a:t>Діалог</a:t>
            </a:r>
          </a:p>
          <a:p>
            <a:r>
              <a:rPr lang="uk-UA" sz="4800" dirty="0" err="1"/>
              <a:t>Маєвтика</a:t>
            </a:r>
            <a:endParaRPr lang="uk-UA" sz="4800" dirty="0"/>
          </a:p>
          <a:p>
            <a:r>
              <a:rPr lang="uk-UA" sz="4800" dirty="0"/>
              <a:t>Семінар</a:t>
            </a:r>
          </a:p>
          <a:p>
            <a:r>
              <a:rPr lang="uk-UA" sz="4800" dirty="0"/>
              <a:t>Конференція </a:t>
            </a:r>
          </a:p>
          <a:p>
            <a:r>
              <a:rPr lang="uk-UA" sz="4800" dirty="0"/>
              <a:t>Симпозіум</a:t>
            </a:r>
          </a:p>
          <a:p>
            <a:endParaRPr lang="uk-UA" sz="4800" dirty="0"/>
          </a:p>
          <a:p>
            <a:endParaRPr lang="uk-UA" sz="4800" dirty="0"/>
          </a:p>
          <a:p>
            <a:r>
              <a:rPr lang="uk-UA" sz="4800" dirty="0"/>
              <a:t> Еристика</a:t>
            </a:r>
          </a:p>
          <a:p>
            <a:r>
              <a:rPr lang="uk-UA" sz="4800" dirty="0"/>
              <a:t>Апробація</a:t>
            </a:r>
          </a:p>
          <a:p>
            <a:r>
              <a:rPr lang="uk-UA" sz="4800" dirty="0"/>
              <a:t>Дискусія </a:t>
            </a:r>
          </a:p>
          <a:p>
            <a:r>
              <a:rPr lang="uk-UA" sz="4800" dirty="0"/>
              <a:t>Культура дискусії</a:t>
            </a:r>
          </a:p>
          <a:p>
            <a:r>
              <a:rPr lang="uk-UA" sz="4800" dirty="0"/>
              <a:t>Опонент</a:t>
            </a:r>
          </a:p>
          <a:p>
            <a:r>
              <a:rPr lang="uk-UA" sz="4800" dirty="0"/>
              <a:t>Рецензент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4056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99F82C-1739-4311-8DBD-94C4ABA86AFD}"/>
              </a:ext>
            </a:extLst>
          </p:cNvPr>
          <p:cNvSpPr txBox="1"/>
          <p:nvPr/>
        </p:nvSpPr>
        <p:spPr>
          <a:xfrm>
            <a:off x="1130105" y="886265"/>
            <a:ext cx="1015218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>
                <a:solidFill>
                  <a:srgbClr val="C00000"/>
                </a:solidFill>
                <a:latin typeface="Arial Narrow" panose="020B0606020202030204" pitchFamily="34" charset="0"/>
              </a:rPr>
              <a:t>Що враховуємо при підготовці</a:t>
            </a:r>
            <a:r>
              <a:rPr lang="uk-UA" sz="3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: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r>
              <a:rPr lang="uk-UA" sz="3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Тема (максимальна специфікація)</a:t>
            </a:r>
          </a:p>
          <a:p>
            <a:pPr marL="342900" indent="-342900">
              <a:buAutoNum type="arabicPeriod"/>
            </a:pPr>
            <a:r>
              <a:rPr lang="uk-UA" sz="3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Аудиторія </a:t>
            </a:r>
          </a:p>
          <a:p>
            <a:pPr marL="342900" indent="-342900">
              <a:buAutoNum type="arabicPeriod"/>
            </a:pPr>
            <a:r>
              <a:rPr lang="uk-UA" sz="3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Мета виступу (доповідь, повідомлення)</a:t>
            </a:r>
          </a:p>
          <a:p>
            <a:pPr marL="342900" indent="-342900">
              <a:buAutoNum type="arabicPeriod"/>
            </a:pPr>
            <a:r>
              <a:rPr lang="uk-UA" sz="3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Формат (самостійна презентація, панельна дискусія тощо)</a:t>
            </a:r>
          </a:p>
          <a:p>
            <a:pPr marL="342900" indent="-342900">
              <a:buAutoNum type="arabicPeriod"/>
            </a:pPr>
            <a:r>
              <a:rPr lang="uk-UA" sz="3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Регламент </a:t>
            </a:r>
          </a:p>
          <a:p>
            <a:pPr marL="342900" indent="-342900">
              <a:buAutoNum type="arabicPeriod"/>
            </a:pPr>
            <a:r>
              <a:rPr lang="uk-UA" sz="3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Оточення (онлайн – </a:t>
            </a:r>
            <a:r>
              <a:rPr lang="uk-UA" sz="3600" dirty="0" err="1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офлайн</a:t>
            </a:r>
            <a:r>
              <a:rPr lang="uk-UA" sz="3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, час доби, приміщення)</a:t>
            </a:r>
          </a:p>
          <a:p>
            <a:pPr marL="342900" indent="-342900">
              <a:buAutoNum type="arabicPeriod"/>
            </a:pPr>
            <a:r>
              <a:rPr lang="uk-UA" sz="3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Ілюстративний матеріал (технічні засоби)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18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4DE623A-89C9-443E-ABAE-C130B9D97661}"/>
              </a:ext>
            </a:extLst>
          </p:cNvPr>
          <p:cNvSpPr/>
          <p:nvPr/>
        </p:nvSpPr>
        <p:spPr>
          <a:xfrm>
            <a:off x="1552133" y="903128"/>
            <a:ext cx="908772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 Narrow" panose="020B0606020202030204" pitchFamily="34" charset="0"/>
              </a:rPr>
              <a:t>1. </a:t>
            </a:r>
            <a:r>
              <a:rPr lang="ru-RU" sz="2400" b="1" u="sng" dirty="0" err="1">
                <a:latin typeface="Arial Narrow" panose="020B0606020202030204" pitchFamily="34" charset="0"/>
              </a:rPr>
              <a:t>Вступ</a:t>
            </a:r>
            <a:r>
              <a:rPr lang="ru-RU" sz="2400" dirty="0">
                <a:latin typeface="Arial Narrow" panose="020B0606020202030204" pitchFamily="34" charset="0"/>
              </a:rPr>
              <a:t> (“</a:t>
            </a:r>
            <a:r>
              <a:rPr lang="ru-RU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навіщо</a:t>
            </a:r>
            <a:r>
              <a:rPr lang="ru-RU" sz="2400" dirty="0">
                <a:latin typeface="Arial Narrow" panose="020B0606020202030204" pitchFamily="34" charset="0"/>
              </a:rPr>
              <a:t>?”):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а) Про </a:t>
            </a:r>
            <a:r>
              <a:rPr lang="ru-RU" sz="2400" dirty="0" err="1">
                <a:latin typeface="Arial Narrow" panose="020B0606020202030204" pitchFamily="34" charset="0"/>
              </a:rPr>
              <a:t>що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ця</a:t>
            </a:r>
            <a:r>
              <a:rPr lang="ru-RU" sz="2400" dirty="0">
                <a:latin typeface="Arial Narrow" panose="020B0606020202030204" pitchFamily="34" charset="0"/>
              </a:rPr>
              <a:t> робота?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б) </a:t>
            </a:r>
            <a:r>
              <a:rPr lang="ru-RU" sz="2400" dirty="0" err="1">
                <a:latin typeface="Arial Narrow" panose="020B0606020202030204" pitchFamily="34" charset="0"/>
              </a:rPr>
              <a:t>Коротке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обгрунтування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актуальності</a:t>
            </a:r>
            <a:r>
              <a:rPr lang="ru-RU" sz="2400" dirty="0">
                <a:latin typeface="Arial Narrow" panose="020B0606020202030204" pitchFamily="34" charset="0"/>
              </a:rPr>
              <a:t> теми (“</a:t>
            </a: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кому </a:t>
            </a:r>
            <a:r>
              <a:rPr lang="ru-RU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це</a:t>
            </a: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потрібно</a:t>
            </a: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?</a:t>
            </a:r>
            <a:r>
              <a:rPr lang="ru-RU" sz="2400" dirty="0">
                <a:latin typeface="Arial Narrow" panose="020B0606020202030204" pitchFamily="34" charset="0"/>
              </a:rPr>
              <a:t>”)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в) </a:t>
            </a:r>
            <a:r>
              <a:rPr lang="ru-RU" sz="2400" dirty="0" err="1">
                <a:latin typeface="Arial Narrow" panose="020B0606020202030204" pitchFamily="34" charset="0"/>
              </a:rPr>
              <a:t>Що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було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зроблено</a:t>
            </a:r>
            <a:r>
              <a:rPr lang="ru-RU" sz="2400" dirty="0">
                <a:latin typeface="Arial Narrow" panose="020B0606020202030204" pitchFamily="34" charset="0"/>
              </a:rPr>
              <a:t> до </a:t>
            </a:r>
            <a:r>
              <a:rPr lang="ru-RU" sz="2400" dirty="0" err="1">
                <a:latin typeface="Arial Narrow" panose="020B0606020202030204" pitchFamily="34" charset="0"/>
              </a:rPr>
              <a:t>цієї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роботи</a:t>
            </a:r>
            <a:r>
              <a:rPr lang="ru-RU" sz="2400" dirty="0">
                <a:latin typeface="Arial Narrow" panose="020B0606020202030204" pitchFamily="34" charset="0"/>
              </a:rPr>
              <a:t> (</a:t>
            </a: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стан </a:t>
            </a:r>
            <a:r>
              <a:rPr lang="ru-RU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проблеми</a:t>
            </a:r>
            <a:r>
              <a:rPr lang="ru-RU" sz="2400" dirty="0">
                <a:latin typeface="Arial Narrow" panose="020B0606020202030204" pitchFamily="34" charset="0"/>
              </a:rPr>
              <a:t>)?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г) Постановка </a:t>
            </a:r>
            <a:r>
              <a:rPr lang="ru-RU" sz="2400" dirty="0" err="1">
                <a:latin typeface="Arial Narrow" panose="020B0606020202030204" pitchFamily="34" charset="0"/>
              </a:rPr>
              <a:t>задачі</a:t>
            </a:r>
            <a:r>
              <a:rPr lang="ru-RU" sz="2400" dirty="0">
                <a:latin typeface="Arial Narrow" panose="020B0606020202030204" pitchFamily="34" charset="0"/>
              </a:rPr>
              <a:t> (</a:t>
            </a: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мета </a:t>
            </a:r>
            <a:r>
              <a:rPr lang="ru-RU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роботи</a:t>
            </a:r>
            <a:r>
              <a:rPr lang="ru-RU" sz="2400" dirty="0">
                <a:latin typeface="Arial Narrow" panose="020B0606020202030204" pitchFamily="34" charset="0"/>
              </a:rPr>
              <a:t>).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2. </a:t>
            </a:r>
            <a:r>
              <a:rPr lang="ru-RU" sz="2400" u="sng" dirty="0" err="1">
                <a:latin typeface="Arial Narrow" panose="020B0606020202030204" pitchFamily="34" charset="0"/>
              </a:rPr>
              <a:t>Методи</a:t>
            </a:r>
            <a:r>
              <a:rPr lang="ru-RU" sz="2400" u="sng" dirty="0">
                <a:latin typeface="Arial Narrow" panose="020B0606020202030204" pitchFamily="34" charset="0"/>
              </a:rPr>
              <a:t> </a:t>
            </a:r>
            <a:r>
              <a:rPr lang="ru-RU" sz="2400" u="sng" dirty="0" err="1">
                <a:latin typeface="Arial Narrow" panose="020B0606020202030204" pitchFamily="34" charset="0"/>
              </a:rPr>
              <a:t>дослідження</a:t>
            </a:r>
            <a:r>
              <a:rPr lang="ru-RU" sz="2400" dirty="0">
                <a:latin typeface="Arial Narrow" panose="020B0606020202030204" pitchFamily="34" charset="0"/>
              </a:rPr>
              <a:t> (“</a:t>
            </a: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як</a:t>
            </a:r>
            <a:r>
              <a:rPr lang="ru-RU" sz="2400" dirty="0">
                <a:latin typeface="Arial Narrow" panose="020B0606020202030204" pitchFamily="34" charset="0"/>
              </a:rPr>
              <a:t>?”)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3. </a:t>
            </a:r>
            <a:r>
              <a:rPr lang="ru-RU" sz="2400" u="sng" dirty="0" err="1">
                <a:latin typeface="Arial Narrow" panose="020B0606020202030204" pitchFamily="34" charset="0"/>
              </a:rPr>
              <a:t>Результати</a:t>
            </a:r>
            <a:r>
              <a:rPr lang="ru-RU" sz="2400" dirty="0">
                <a:latin typeface="Arial Narrow" panose="020B0606020202030204" pitchFamily="34" charset="0"/>
              </a:rPr>
              <a:t> (“</a:t>
            </a:r>
            <a:r>
              <a:rPr lang="ru-RU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що</a:t>
            </a: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отримано</a:t>
            </a:r>
            <a:r>
              <a:rPr lang="ru-RU" sz="2400" dirty="0">
                <a:latin typeface="Arial Narrow" panose="020B0606020202030204" pitchFamily="34" charset="0"/>
              </a:rPr>
              <a:t>?”)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4. </a:t>
            </a:r>
            <a:r>
              <a:rPr lang="ru-RU" sz="2400" u="sng" dirty="0" err="1">
                <a:latin typeface="Arial Narrow" panose="020B0606020202030204" pitchFamily="34" charset="0"/>
              </a:rPr>
              <a:t>Інтерпретація</a:t>
            </a:r>
            <a:r>
              <a:rPr lang="ru-RU" sz="2400" u="sng" dirty="0">
                <a:latin typeface="Arial Narrow" panose="020B0606020202030204" pitchFamily="34" charset="0"/>
              </a:rPr>
              <a:t> і </a:t>
            </a:r>
            <a:r>
              <a:rPr lang="ru-RU" sz="2400" u="sng" dirty="0" err="1">
                <a:latin typeface="Arial Narrow" panose="020B0606020202030204" pitchFamily="34" charset="0"/>
              </a:rPr>
              <a:t>обговорення</a:t>
            </a:r>
            <a:r>
              <a:rPr lang="ru-RU" sz="2400" u="sng" dirty="0">
                <a:latin typeface="Arial Narrow" panose="020B0606020202030204" pitchFamily="34" charset="0"/>
              </a:rPr>
              <a:t> </a:t>
            </a:r>
            <a:r>
              <a:rPr lang="ru-RU" sz="2400" dirty="0">
                <a:latin typeface="Arial Narrow" panose="020B0606020202030204" pitchFamily="34" charset="0"/>
              </a:rPr>
              <a:t>(“</a:t>
            </a:r>
            <a:r>
              <a:rPr lang="ru-RU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що</a:t>
            </a: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це</a:t>
            </a: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означає</a:t>
            </a:r>
            <a:r>
              <a:rPr lang="ru-RU" sz="2400" dirty="0">
                <a:latin typeface="Arial Narrow" panose="020B0606020202030204" pitchFamily="34" charset="0"/>
              </a:rPr>
              <a:t>?”)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5. </a:t>
            </a:r>
            <a:r>
              <a:rPr lang="ru-RU" sz="2400" u="sng" dirty="0" err="1">
                <a:latin typeface="Arial Narrow" panose="020B0606020202030204" pitchFamily="34" charset="0"/>
              </a:rPr>
              <a:t>Висновки</a:t>
            </a:r>
            <a:r>
              <a:rPr lang="ru-RU" sz="2400" dirty="0">
                <a:latin typeface="Arial Narrow" panose="020B0606020202030204" pitchFamily="34" charset="0"/>
              </a:rPr>
              <a:t> – </a:t>
            </a:r>
            <a:r>
              <a:rPr lang="ru-RU" sz="2400" dirty="0" err="1">
                <a:latin typeface="Arial Narrow" panose="020B0606020202030204" pitchFamily="34" charset="0"/>
              </a:rPr>
              <a:t>коротке</a:t>
            </a:r>
            <a:r>
              <a:rPr lang="ru-RU" sz="2400" dirty="0">
                <a:latin typeface="Arial Narrow" panose="020B0606020202030204" pitchFamily="34" charset="0"/>
              </a:rPr>
              <a:t> резюме </a:t>
            </a:r>
            <a:r>
              <a:rPr lang="ru-RU" sz="2400" dirty="0" err="1">
                <a:latin typeface="Arial Narrow" panose="020B0606020202030204" pitchFamily="34" charset="0"/>
              </a:rPr>
              <a:t>зробленого</a:t>
            </a:r>
            <a:r>
              <a:rPr lang="ru-RU" sz="2400" dirty="0">
                <a:latin typeface="Arial Narrow" panose="020B0606020202030204" pitchFamily="34" charset="0"/>
              </a:rPr>
              <a:t> (“</a:t>
            </a: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ну то й </a:t>
            </a:r>
            <a:r>
              <a:rPr lang="ru-RU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що</a:t>
            </a: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?</a:t>
            </a:r>
            <a:r>
              <a:rPr lang="ru-RU" sz="2400" dirty="0">
                <a:latin typeface="Arial Narrow" panose="020B0606020202030204" pitchFamily="34" charset="0"/>
              </a:rPr>
              <a:t>”)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6. </a:t>
            </a:r>
            <a:r>
              <a:rPr lang="ru-RU" sz="2400" u="sng" dirty="0" err="1">
                <a:latin typeface="Arial Narrow" panose="020B0606020202030204" pitchFamily="34" charset="0"/>
              </a:rPr>
              <a:t>Подяки</a:t>
            </a:r>
            <a:endParaRPr lang="ru-RU" sz="2400" u="sng" dirty="0">
              <a:latin typeface="Arial Narrow" panose="020B0606020202030204" pitchFamily="34" charset="0"/>
            </a:endParaRPr>
          </a:p>
          <a:p>
            <a:r>
              <a:rPr lang="uk-UA" sz="2400" u="sng" dirty="0">
                <a:latin typeface="Arial Narrow" panose="020B0606020202030204" pitchFamily="34" charset="0"/>
              </a:rPr>
              <a:t>7. Відповіді на запитання</a:t>
            </a:r>
            <a:endParaRPr lang="ru-RU" sz="2400" u="sng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D174D4E-4564-4B1B-B210-67126D304D54}"/>
              </a:ext>
            </a:extLst>
          </p:cNvPr>
          <p:cNvSpPr/>
          <p:nvPr/>
        </p:nvSpPr>
        <p:spPr>
          <a:xfrm>
            <a:off x="954257" y="5308541"/>
            <a:ext cx="10283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Наумовець</a:t>
            </a:r>
            <a:r>
              <a:rPr lang="ru-RU" b="1" dirty="0"/>
              <a:t> А.Г. </a:t>
            </a:r>
            <a:r>
              <a:rPr lang="ru-RU" dirty="0"/>
              <a:t>(2003).  Ви </a:t>
            </a:r>
            <a:r>
              <a:rPr lang="ru-RU" dirty="0" err="1"/>
              <a:t>віч</a:t>
            </a:r>
            <a:r>
              <a:rPr lang="ru-RU" dirty="0"/>
              <a:t>-на-</a:t>
            </a:r>
            <a:r>
              <a:rPr lang="ru-RU" dirty="0" err="1"/>
              <a:t>віч</a:t>
            </a:r>
            <a:r>
              <a:rPr lang="ru-RU" dirty="0"/>
              <a:t> з </a:t>
            </a:r>
            <a:r>
              <a:rPr lang="ru-RU" dirty="0" err="1"/>
              <a:t>аудиторією</a:t>
            </a:r>
            <a:r>
              <a:rPr lang="ru-RU" dirty="0"/>
              <a:t>: </a:t>
            </a:r>
            <a:r>
              <a:rPr lang="ru-RU" dirty="0" err="1"/>
              <a:t>дещо</a:t>
            </a:r>
            <a:r>
              <a:rPr lang="ru-RU" dirty="0"/>
              <a:t> про «</a:t>
            </a:r>
            <a:r>
              <a:rPr lang="ru-RU" dirty="0" err="1"/>
              <a:t>технологію</a:t>
            </a:r>
            <a:r>
              <a:rPr lang="ru-RU" dirty="0"/>
              <a:t>» </a:t>
            </a:r>
            <a:r>
              <a:rPr lang="ru-RU" dirty="0" err="1"/>
              <a:t>підготовки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доповідей</a:t>
            </a:r>
            <a:r>
              <a:rPr lang="ru-RU" dirty="0"/>
              <a:t>, </a:t>
            </a:r>
            <a:r>
              <a:rPr lang="ru-RU" dirty="0" err="1"/>
              <a:t>популярних</a:t>
            </a:r>
            <a:r>
              <a:rPr lang="ru-RU" dirty="0"/>
              <a:t> </a:t>
            </a:r>
            <a:r>
              <a:rPr lang="ru-RU" dirty="0" err="1"/>
              <a:t>лекцій</a:t>
            </a:r>
            <a:r>
              <a:rPr lang="ru-RU" dirty="0"/>
              <a:t>, </a:t>
            </a:r>
            <a:r>
              <a:rPr lang="ru-RU" dirty="0" err="1"/>
              <a:t>дисертаційних</a:t>
            </a:r>
            <a:r>
              <a:rPr lang="ru-RU" dirty="0"/>
              <a:t> </a:t>
            </a:r>
            <a:r>
              <a:rPr lang="ru-RU" dirty="0" err="1"/>
              <a:t>промов</a:t>
            </a:r>
            <a:r>
              <a:rPr lang="ru-RU" dirty="0"/>
              <a:t> і </a:t>
            </a:r>
            <a:r>
              <a:rPr lang="ru-RU" dirty="0" err="1"/>
              <a:t>конкурсних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. </a:t>
            </a:r>
            <a:r>
              <a:rPr lang="ru-RU" dirty="0" err="1"/>
              <a:t>Київ</a:t>
            </a:r>
            <a:r>
              <a:rPr lang="ru-RU" dirty="0"/>
              <a:t>. </a:t>
            </a:r>
            <a:r>
              <a:rPr lang="ru-RU" dirty="0" err="1"/>
              <a:t>Наукова</a:t>
            </a:r>
            <a:r>
              <a:rPr lang="ru-RU" dirty="0"/>
              <a:t> думка. С.7-8.</a:t>
            </a:r>
          </a:p>
        </p:txBody>
      </p:sp>
    </p:spTree>
    <p:extLst>
      <p:ext uri="{BB962C8B-B14F-4D97-AF65-F5344CB8AC3E}">
        <p14:creationId xmlns:p14="http://schemas.microsoft.com/office/powerpoint/2010/main" val="141403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C71F4DC-78C9-493D-AB90-6A36EF6F7A7E}"/>
              </a:ext>
            </a:extLst>
          </p:cNvPr>
          <p:cNvSpPr/>
          <p:nvPr/>
        </p:nvSpPr>
        <p:spPr>
          <a:xfrm>
            <a:off x="729175" y="203368"/>
            <a:ext cx="10733649" cy="2431435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algn="ctr"/>
            <a:r>
              <a:rPr lang="uk-UA" sz="3200" b="1" u="sng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Аудиторія</a:t>
            </a:r>
            <a:r>
              <a:rPr lang="uk-UA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:</a:t>
            </a:r>
            <a:endParaRPr lang="ru-RU" sz="20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Склад, </a:t>
            </a:r>
            <a:r>
              <a:rPr lang="ru-RU" sz="2400" dirty="0" err="1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рівень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підготовки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ru-RU" sz="2400" dirty="0" err="1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інтереси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err="1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Зміст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 – </a:t>
            </a:r>
            <a:r>
              <a:rPr lang="ru-RU" sz="2400" dirty="0" err="1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інтереси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err="1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Рівень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 – </a:t>
            </a:r>
            <a:r>
              <a:rPr lang="ru-RU" sz="2400" dirty="0" err="1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середньостатистичний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 слухач; </a:t>
            </a:r>
          </a:p>
          <a:p>
            <a:endParaRPr lang="uk-UA" sz="24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ru-RU" sz="24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Для “</a:t>
            </a:r>
            <a:r>
              <a:rPr lang="ru-RU" sz="2400" dirty="0" err="1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новачків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” – </a:t>
            </a:r>
            <a:r>
              <a:rPr lang="ru-RU" sz="2400" dirty="0" err="1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короткі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  </a:t>
            </a:r>
            <a:r>
              <a:rPr lang="ru-RU" sz="2400" dirty="0" err="1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популярні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пояснення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Для “</a:t>
            </a:r>
            <a:r>
              <a:rPr lang="ru-RU" sz="2400" dirty="0" err="1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експертів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” - новизна і “</a:t>
            </a:r>
            <a:r>
              <a:rPr lang="ru-RU" sz="2400" dirty="0" err="1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тонкощі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” </a:t>
            </a:r>
            <a:r>
              <a:rPr lang="ru-RU" sz="2400" dirty="0" err="1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розвідки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err="1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Реакція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аудиторії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Стиль.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597CF6-236D-4BEB-8A33-F05EEB409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1692"/>
            <a:ext cx="12192000" cy="434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9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FE1C62-533B-4584-9FE1-935E473C7186}"/>
              </a:ext>
            </a:extLst>
          </p:cNvPr>
          <p:cNvSpPr txBox="1"/>
          <p:nvPr/>
        </p:nvSpPr>
        <p:spPr>
          <a:xfrm>
            <a:off x="786888" y="4344800"/>
            <a:ext cx="4830142" cy="147732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uk-UA" b="1" dirty="0">
                <a:latin typeface="Arial Narrow" panose="020B0606020202030204" pitchFamily="34" charset="0"/>
              </a:rPr>
              <a:t>Технічні засоби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latin typeface="Arial Narrow" panose="020B0606020202030204" pitchFamily="34" charset="0"/>
              </a:rPr>
              <a:t>Колір (контраст: тло / шрифт)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latin typeface="Arial Narrow" panose="020B0606020202030204" pitchFamily="34" charset="0"/>
              </a:rPr>
              <a:t>Шрифт без засічок (</a:t>
            </a:r>
            <a:r>
              <a:rPr lang="en-US" dirty="0">
                <a:latin typeface="Arial Narrow" panose="020B0606020202030204" pitchFamily="34" charset="0"/>
              </a:rPr>
              <a:t>Arial Narrow</a:t>
            </a:r>
            <a:r>
              <a:rPr lang="uk-UA" dirty="0">
                <a:latin typeface="Arial Narrow" panose="020B0606020202030204" pitchFamily="34" charset="0"/>
              </a:rPr>
              <a:t>), не менше 18 </a:t>
            </a:r>
            <a:r>
              <a:rPr lang="en-US" dirty="0" err="1">
                <a:latin typeface="Arial Narrow" panose="020B0606020202030204" pitchFamily="34" charset="0"/>
              </a:rPr>
              <a:t>pt</a:t>
            </a:r>
            <a:endParaRPr lang="en-US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latin typeface="Arial Narrow" panose="020B0606020202030204" pitchFamily="34" charset="0"/>
              </a:rPr>
              <a:t>Анімація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latin typeface="Arial Narrow" panose="020B0606020202030204" pitchFamily="34" charset="0"/>
              </a:rPr>
              <a:t>Один слайд – одна ідея.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C9F3172-CC4A-4AC5-9346-5558711B6A79}"/>
              </a:ext>
            </a:extLst>
          </p:cNvPr>
          <p:cNvSpPr/>
          <p:nvPr/>
        </p:nvSpPr>
        <p:spPr>
          <a:xfrm>
            <a:off x="3488788" y="415120"/>
            <a:ext cx="6054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C00000"/>
                </a:solidFill>
              </a:rPr>
              <a:t>Ілюстративний матеріал 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A5FB8E6-0D80-4B42-9E4F-0164F3849A08}"/>
              </a:ext>
            </a:extLst>
          </p:cNvPr>
          <p:cNvSpPr/>
          <p:nvPr/>
        </p:nvSpPr>
        <p:spPr>
          <a:xfrm>
            <a:off x="786887" y="1253150"/>
            <a:ext cx="6096000" cy="2585323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>
            <a:spAutoFit/>
          </a:bodyPr>
          <a:lstStyle/>
          <a:p>
            <a:r>
              <a:rPr lang="uk-UA" b="1" dirty="0">
                <a:latin typeface="Arial Narrow" panose="020B0606020202030204" pitchFamily="34" charset="0"/>
              </a:rPr>
              <a:t>Для чого</a:t>
            </a:r>
            <a:r>
              <a:rPr lang="uk-UA" dirty="0">
                <a:latin typeface="Arial Narrow" panose="020B060602020203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>
                <a:latin typeface="Arial Narrow" panose="020B0606020202030204" pitchFamily="34" charset="0"/>
              </a:rPr>
              <a:t>Збільшення обсягу інформації, синхронне сприйняття результатів розвідки та її матеріалу.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>
                <a:latin typeface="Arial Narrow" panose="020B0606020202030204" pitchFamily="34" charset="0"/>
              </a:rPr>
              <a:t>Акценти на цифри, терміни, логічні елементи викладу.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>
                <a:latin typeface="Arial Narrow" panose="020B0606020202030204" pitchFamily="34" charset="0"/>
              </a:rPr>
              <a:t>Візуальне структурування матеріалу (при синхронному голосовому викладі).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>
                <a:latin typeface="Arial Narrow" panose="020B0606020202030204" pitchFamily="34" charset="0"/>
              </a:rPr>
              <a:t>Допомагає людям з різними типами сприйняття (+тест на окремому слайді).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>
                <a:latin typeface="Arial Narrow" panose="020B0606020202030204" pitchFamily="34" charset="0"/>
              </a:rPr>
              <a:t>Допомагає структурувати виклад матеріалу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437DCFB-F4A4-48D4-9729-DDB6D0F151AC}"/>
              </a:ext>
            </a:extLst>
          </p:cNvPr>
          <p:cNvSpPr/>
          <p:nvPr/>
        </p:nvSpPr>
        <p:spPr>
          <a:xfrm>
            <a:off x="7419915" y="1859339"/>
            <a:ext cx="3799627" cy="3139321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uk-UA" b="1" dirty="0">
                <a:latin typeface="Arial Narrow" panose="020B0606020202030204" pitchFamily="34" charset="0"/>
              </a:rPr>
              <a:t>Що може бути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uk-UA" dirty="0">
                <a:latin typeface="Arial Narrow" panose="020B0606020202030204" pitchFamily="34" charset="0"/>
              </a:rPr>
              <a:t>Великі фрагменти тексту, що аналізується.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uk-UA" dirty="0">
                <a:latin typeface="Arial Narrow" panose="020B0606020202030204" pitchFamily="34" charset="0"/>
              </a:rPr>
              <a:t>Графіки, таблиці, цифровий матеріал.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uk-UA" dirty="0">
                <a:latin typeface="Arial Narrow" panose="020B0606020202030204" pitchFamily="34" charset="0"/>
              </a:rPr>
              <a:t>Схеми, класифікації.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uk-UA" dirty="0">
                <a:latin typeface="Arial Narrow" panose="020B0606020202030204" pitchFamily="34" charset="0"/>
              </a:rPr>
              <a:t>Терміни.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uk-UA" dirty="0">
                <a:latin typeface="Arial Narrow" panose="020B0606020202030204" pitchFamily="34" charset="0"/>
              </a:rPr>
              <a:t>Логічно структуровані елементи викладу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uk-UA" dirty="0">
                <a:latin typeface="Arial Narrow" panose="020B0606020202030204" pitchFamily="34" charset="0"/>
              </a:rPr>
              <a:t>Діаграми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uk-UA" dirty="0">
                <a:latin typeface="Arial Narrow" panose="020B0606020202030204" pitchFamily="34" charset="0"/>
              </a:rPr>
              <a:t>Зображення.</a:t>
            </a:r>
          </a:p>
        </p:txBody>
      </p:sp>
    </p:spTree>
    <p:extLst>
      <p:ext uri="{BB962C8B-B14F-4D97-AF65-F5344CB8AC3E}">
        <p14:creationId xmlns:p14="http://schemas.microsoft.com/office/powerpoint/2010/main" val="178819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C0A6570-E6B6-4FEB-B284-35656C960D52}"/>
              </a:ext>
            </a:extLst>
          </p:cNvPr>
          <p:cNvSpPr/>
          <p:nvPr/>
        </p:nvSpPr>
        <p:spPr>
          <a:xfrm>
            <a:off x="673179" y="662637"/>
            <a:ext cx="31661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dirty="0">
                <a:latin typeface="Arial Narrow" panose="020B0606020202030204" pitchFamily="34" charset="0"/>
              </a:rPr>
              <a:t>Ліміт часу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dirty="0">
                <a:latin typeface="Arial Narrow" panose="020B0606020202030204" pitchFamily="34" charset="0"/>
              </a:rPr>
              <a:t>Писати чи не писати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dirty="0">
                <a:latin typeface="Arial Narrow" panose="020B0606020202030204" pitchFamily="34" charset="0"/>
              </a:rPr>
              <a:t>Читати чи не читати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dirty="0">
                <a:latin typeface="Arial Narrow" panose="020B0606020202030204" pitchFamily="34" charset="0"/>
              </a:rPr>
              <a:t>Заучувати на пам’ять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dirty="0">
                <a:latin typeface="Arial Narrow" panose="020B0606020202030204" pitchFamily="34" charset="0"/>
              </a:rPr>
              <a:t>Тренуватися напередодні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536AC0-0B33-4D50-B1EC-C2762AD29C6E}"/>
              </a:ext>
            </a:extLst>
          </p:cNvPr>
          <p:cNvSpPr txBox="1"/>
          <p:nvPr/>
        </p:nvSpPr>
        <p:spPr>
          <a:xfrm>
            <a:off x="7286171" y="662637"/>
            <a:ext cx="45842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Arial Narrow" panose="020B0606020202030204" pitchFamily="34" charset="0"/>
              </a:rPr>
              <a:t>Питання</a:t>
            </a:r>
          </a:p>
          <a:p>
            <a:r>
              <a:rPr lang="uk-UA" dirty="0">
                <a:latin typeface="Arial Narrow" panose="020B0606020202030204" pitchFamily="34" charset="0"/>
              </a:rPr>
              <a:t>Що буде, якщо їх поставлять?</a:t>
            </a:r>
          </a:p>
          <a:p>
            <a:r>
              <a:rPr lang="uk-UA" dirty="0">
                <a:latin typeface="Arial Narrow" panose="020B0606020202030204" pitchFamily="34" charset="0"/>
              </a:rPr>
              <a:t>Що буде, якщо я не знаю відповіді?</a:t>
            </a:r>
          </a:p>
          <a:p>
            <a:r>
              <a:rPr lang="uk-UA" dirty="0">
                <a:latin typeface="Arial Narrow" panose="020B0606020202030204" pitchFamily="34" charset="0"/>
              </a:rPr>
              <a:t>Що буде, якщо я не розчув питання (або не зрозумів)?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5A965E-6EAD-43F8-8109-A3FEB4944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2212536"/>
            <a:ext cx="10429875" cy="4572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6E54C9-5B73-4D36-BA52-ECDA842134B9}"/>
              </a:ext>
            </a:extLst>
          </p:cNvPr>
          <p:cNvSpPr/>
          <p:nvPr/>
        </p:nvSpPr>
        <p:spPr>
          <a:xfrm>
            <a:off x="3630026" y="1034651"/>
            <a:ext cx="3340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2 000 </a:t>
            </a:r>
            <a:r>
              <a:rPr lang="ru-RU" sz="24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знаків</a:t>
            </a:r>
            <a:r>
              <a:rPr lang="ru-RU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  = 2,5 </a:t>
            </a:r>
            <a:r>
              <a:rPr lang="ru-RU" sz="24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хвилини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7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176</TotalTime>
  <Words>697</Words>
  <Application>Microsoft Office PowerPoint</Application>
  <PresentationFormat>Широкоэкранный</PresentationFormat>
  <Paragraphs>108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Arial Narrow</vt:lpstr>
      <vt:lpstr>Calibri</vt:lpstr>
      <vt:lpstr>Comic Sans MS</vt:lpstr>
      <vt:lpstr>Courier New</vt:lpstr>
      <vt:lpstr>Garamond</vt:lpstr>
      <vt:lpstr>Wingdings</vt:lpstr>
      <vt:lpstr>Натуральные материалы</vt:lpstr>
      <vt:lpstr>Тема 6 Апробація наукового дослідження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6 Апробація наукового дослідження</dc:title>
  <dc:creator>Probook</dc:creator>
  <cp:lastModifiedBy>Probook</cp:lastModifiedBy>
  <cp:revision>31</cp:revision>
  <dcterms:created xsi:type="dcterms:W3CDTF">2021-11-26T08:03:29Z</dcterms:created>
  <dcterms:modified xsi:type="dcterms:W3CDTF">2021-11-26T20:26:43Z</dcterms:modified>
</cp:coreProperties>
</file>