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59" r:id="rId5"/>
    <p:sldId id="261" r:id="rId6"/>
    <p:sldId id="264" r:id="rId7"/>
    <p:sldId id="265" r:id="rId8"/>
    <p:sldId id="258" r:id="rId9"/>
    <p:sldId id="260" r:id="rId10"/>
    <p:sldId id="266" r:id="rId11"/>
    <p:sldId id="267" r:id="rId12"/>
    <p:sldId id="268" r:id="rId13"/>
    <p:sldId id="270"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5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3EAD711-21C4-4E0C-AE0E-04967F2671E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91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D075F2-FE42-4BFA-91D5-34B7D0DC34C6}" type="datetimeFigureOut">
              <a:rPr lang="ru-RU" smtClean="0"/>
              <a:t>сб 16.10.21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183137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09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43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58746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48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4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167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9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12818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сб 16.10.21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36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D075F2-FE42-4BFA-91D5-34B7D0DC34C6}" type="datetimeFigureOut">
              <a:rPr lang="ru-RU" smtClean="0"/>
              <a:t>сб 16.10.21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216603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D075F2-FE42-4BFA-91D5-34B7D0DC34C6}" type="datetimeFigureOut">
              <a:rPr lang="ru-RU" smtClean="0"/>
              <a:t>сб 16.10.21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3EAD711-21C4-4E0C-AE0E-04967F2671E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72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D075F2-FE42-4BFA-91D5-34B7D0DC34C6}" type="datetimeFigureOut">
              <a:rPr lang="ru-RU" smtClean="0"/>
              <a:t>сб 16.10.21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3EAD711-21C4-4E0C-AE0E-04967F2671E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798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075F2-FE42-4BFA-91D5-34B7D0DC34C6}" type="datetimeFigureOut">
              <a:rPr lang="ru-RU" smtClean="0"/>
              <a:t>сб 16.10.21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151111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D075F2-FE42-4BFA-91D5-34B7D0DC34C6}" type="datetimeFigureOut">
              <a:rPr lang="ru-RU" smtClean="0"/>
              <a:t>сб 16.10.21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78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D075F2-FE42-4BFA-91D5-34B7D0DC34C6}" type="datetimeFigureOut">
              <a:rPr lang="ru-RU" smtClean="0"/>
              <a:t>сб 16.10.21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92562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D075F2-FE42-4BFA-91D5-34B7D0DC34C6}" type="datetimeFigureOut">
              <a:rPr lang="ru-RU" smtClean="0"/>
              <a:t>сб 16.10.21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EAD711-21C4-4E0C-AE0E-04967F2671E4}" type="slidenum">
              <a:rPr lang="ru-RU" smtClean="0"/>
              <a:t>‹#›</a:t>
            </a:fld>
            <a:endParaRPr lang="ru-RU"/>
          </a:p>
        </p:txBody>
      </p:sp>
    </p:spTree>
    <p:extLst>
      <p:ext uri="{BB962C8B-B14F-4D97-AF65-F5344CB8AC3E}">
        <p14:creationId xmlns:p14="http://schemas.microsoft.com/office/powerpoint/2010/main" val="3465513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en.wikipedia.org/wiki/Zhytomyr" TargetMode="External"/><Relationship Id="rId4" Type="http://schemas.openxmlformats.org/officeDocument/2006/relationships/hyperlink" Target="https://uk.wikipedia.org/wiki/%D0%96%D0%B8%D1%82%D0%BE%D0%BC%D0%B8%D1%8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differencebetween.com/difference-between-encyclopedia-and-vs-dictionar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um.in.ua/" TargetMode="External"/><Relationship Id="rId7" Type="http://schemas.openxmlformats.org/officeDocument/2006/relationships/hyperlink" Target="https://www.urbandictionary.com/" TargetMode="External"/><Relationship Id="rId2" Type="http://schemas.openxmlformats.org/officeDocument/2006/relationships/hyperlink" Target="https://lcorp.ulif.org.ua/dictua/" TargetMode="External"/><Relationship Id="rId1" Type="http://schemas.openxmlformats.org/officeDocument/2006/relationships/slideLayout" Target="../slideLayouts/slideLayout7.xml"/><Relationship Id="rId6" Type="http://schemas.openxmlformats.org/officeDocument/2006/relationships/hyperlink" Target="https://academic.ru/" TargetMode="External"/><Relationship Id="rId5" Type="http://schemas.openxmlformats.org/officeDocument/2006/relationships/hyperlink" Target="https://ukr-mova.in.ua/perevirka-tekstu" TargetMode="External"/><Relationship Id="rId4" Type="http://schemas.openxmlformats.org/officeDocument/2006/relationships/hyperlink" Target="https://uk.worldwidedictionary.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A1%D0%BF%D0%B8%D1%81%D0%BE%D0%BA_%D0%BE%D0%BD%D0%BB%D0%B0%D0%B9%D0%BD-%D0%B5%D0%BD%D1%86%D0%B8%D0%BA%D0%BB%D0%BE%D0%BF%D0%B5%D0%B4%D1%96%D0%B9" TargetMode="External"/><Relationship Id="rId2" Type="http://schemas.openxmlformats.org/officeDocument/2006/relationships/hyperlink" Target="https://tvtropes.org/"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E4CC5-832D-4618-9BC8-C8DD10B20C7D}"/>
              </a:ext>
            </a:extLst>
          </p:cNvPr>
          <p:cNvSpPr>
            <a:spLocks noGrp="1"/>
          </p:cNvSpPr>
          <p:nvPr>
            <p:ph type="ctrTitle"/>
          </p:nvPr>
        </p:nvSpPr>
        <p:spPr/>
        <p:txBody>
          <a:bodyPr/>
          <a:lstStyle/>
          <a:p>
            <a:r>
              <a:rPr lang="uk-UA" dirty="0"/>
              <a:t>№ 3. </a:t>
            </a:r>
            <a:br>
              <a:rPr lang="uk-UA" dirty="0"/>
            </a:br>
            <a:r>
              <a:rPr lang="uk-UA" dirty="0"/>
              <a:t>Довідкова література </a:t>
            </a:r>
          </a:p>
        </p:txBody>
      </p:sp>
      <p:sp>
        <p:nvSpPr>
          <p:cNvPr id="3" name="Подзаголовок 2">
            <a:extLst>
              <a:ext uri="{FF2B5EF4-FFF2-40B4-BE49-F238E27FC236}">
                <a16:creationId xmlns:a16="http://schemas.microsoft.com/office/drawing/2014/main" id="{406B905A-992E-427F-9BEE-3E969B6B22A9}"/>
              </a:ext>
            </a:extLst>
          </p:cNvPr>
          <p:cNvSpPr>
            <a:spLocks noGrp="1"/>
          </p:cNvSpPr>
          <p:nvPr>
            <p:ph type="subTitle" idx="1"/>
          </p:nvPr>
        </p:nvSpPr>
        <p:spPr/>
        <p:txBody>
          <a:bodyPr>
            <a:normAutofit fontScale="85000" lnSpcReduction="20000"/>
          </a:bodyPr>
          <a:lstStyle/>
          <a:p>
            <a:r>
              <a:rPr lang="uk-UA" dirty="0"/>
              <a:t>Словники та енциклопедії. Види словників. Структура словникової статті. Засади створення енциклопедичних видань. Історія енциклопедії як жанру.  Інші довідкові джерела. Довідкові джерела онлайн, принципи верифікації та ступінь довіри. «Народні» словники та енциклопедії: підходи до використання даних.</a:t>
            </a:r>
          </a:p>
          <a:p>
            <a:endParaRPr lang="ru-RU" dirty="0"/>
          </a:p>
        </p:txBody>
      </p:sp>
    </p:spTree>
    <p:extLst>
      <p:ext uri="{BB962C8B-B14F-4D97-AF65-F5344CB8AC3E}">
        <p14:creationId xmlns:p14="http://schemas.microsoft.com/office/powerpoint/2010/main" val="309206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02215B-09CA-4C5F-B126-1EED0773F035}"/>
              </a:ext>
            </a:extLst>
          </p:cNvPr>
          <p:cNvPicPr>
            <a:picLocks noChangeAspect="1"/>
          </p:cNvPicPr>
          <p:nvPr/>
        </p:nvPicPr>
        <p:blipFill>
          <a:blip r:embed="rId2"/>
          <a:stretch>
            <a:fillRect/>
          </a:stretch>
        </p:blipFill>
        <p:spPr>
          <a:xfrm>
            <a:off x="141702" y="129759"/>
            <a:ext cx="3524250" cy="4010025"/>
          </a:xfrm>
          <a:prstGeom prst="rect">
            <a:avLst/>
          </a:prstGeom>
          <a:ln w="79375">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5" name="Рисунок 4">
            <a:extLst>
              <a:ext uri="{FF2B5EF4-FFF2-40B4-BE49-F238E27FC236}">
                <a16:creationId xmlns:a16="http://schemas.microsoft.com/office/drawing/2014/main" id="{2DB36DD0-3A82-4BD2-AF28-915C878A351F}"/>
              </a:ext>
            </a:extLst>
          </p:cNvPr>
          <p:cNvPicPr>
            <a:picLocks noChangeAspect="1"/>
          </p:cNvPicPr>
          <p:nvPr/>
        </p:nvPicPr>
        <p:blipFill>
          <a:blip r:embed="rId3"/>
          <a:stretch>
            <a:fillRect/>
          </a:stretch>
        </p:blipFill>
        <p:spPr>
          <a:xfrm>
            <a:off x="3878589" y="3690654"/>
            <a:ext cx="7934325" cy="2314575"/>
          </a:xfrm>
          <a:prstGeom prst="rect">
            <a:avLst/>
          </a:prstGeom>
          <a:ln w="130175">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6" name="TextBox 5">
            <a:extLst>
              <a:ext uri="{FF2B5EF4-FFF2-40B4-BE49-F238E27FC236}">
                <a16:creationId xmlns:a16="http://schemas.microsoft.com/office/drawing/2014/main" id="{2640E873-B480-46F6-B827-3C0F924BE710}"/>
              </a:ext>
            </a:extLst>
          </p:cNvPr>
          <p:cNvSpPr txBox="1"/>
          <p:nvPr/>
        </p:nvSpPr>
        <p:spPr>
          <a:xfrm>
            <a:off x="4180115" y="703610"/>
            <a:ext cx="7074040" cy="2616101"/>
          </a:xfrm>
          <a:prstGeom prst="rect">
            <a:avLst/>
          </a:prstGeom>
          <a:noFill/>
        </p:spPr>
        <p:txBody>
          <a:bodyPr wrap="square" rtlCol="0">
            <a:spAutoFit/>
          </a:bodyPr>
          <a:lstStyle/>
          <a:p>
            <a:r>
              <a:rPr lang="uk-UA" sz="3600" dirty="0"/>
              <a:t>Порівняймо підходи до укладання статті в </a:t>
            </a:r>
            <a:r>
              <a:rPr lang="uk-UA" sz="3600" dirty="0">
                <a:solidFill>
                  <a:srgbClr val="7030A0"/>
                </a:solidFill>
                <a:hlinkClick r:id="rId4">
                  <a:extLst>
                    <a:ext uri="{A12FA001-AC4F-418D-AE19-62706E023703}">
                      <ahyp:hlinkClr xmlns:ahyp="http://schemas.microsoft.com/office/drawing/2018/hyperlinkcolor" val="tx"/>
                    </a:ext>
                  </a:extLst>
                </a:hlinkClick>
              </a:rPr>
              <a:t>українській</a:t>
            </a:r>
            <a:r>
              <a:rPr lang="uk-UA" sz="3600" dirty="0"/>
              <a:t> та </a:t>
            </a:r>
            <a:r>
              <a:rPr lang="uk-UA" sz="3600" dirty="0">
                <a:solidFill>
                  <a:srgbClr val="7030A0"/>
                </a:solidFill>
                <a:hlinkClick r:id="rId5">
                  <a:extLst>
                    <a:ext uri="{A12FA001-AC4F-418D-AE19-62706E023703}">
                      <ahyp:hlinkClr xmlns:ahyp="http://schemas.microsoft.com/office/drawing/2018/hyperlinkcolor" val="tx"/>
                    </a:ext>
                  </a:extLst>
                </a:hlinkClick>
              </a:rPr>
              <a:t>англійській</a:t>
            </a:r>
            <a:r>
              <a:rPr lang="uk-UA" sz="3600" dirty="0"/>
              <a:t> Вікіпедії</a:t>
            </a:r>
          </a:p>
          <a:p>
            <a:r>
              <a:rPr lang="uk-UA" sz="2800" b="1" dirty="0">
                <a:solidFill>
                  <a:srgbClr val="0070C0"/>
                </a:solidFill>
              </a:rPr>
              <a:t>Які висновки про користування джерелами можна зробити з порівняння?</a:t>
            </a:r>
            <a:endParaRPr lang="ru-RU" sz="2800" b="1" dirty="0">
              <a:solidFill>
                <a:srgbClr val="0070C0"/>
              </a:solidFill>
            </a:endParaRPr>
          </a:p>
        </p:txBody>
      </p:sp>
    </p:spTree>
    <p:extLst>
      <p:ext uri="{BB962C8B-B14F-4D97-AF65-F5344CB8AC3E}">
        <p14:creationId xmlns:p14="http://schemas.microsoft.com/office/powerpoint/2010/main" val="79151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87D388-1400-4304-87CD-BFBD1C72EF08}"/>
              </a:ext>
            </a:extLst>
          </p:cNvPr>
          <p:cNvSpPr txBox="1"/>
          <p:nvPr/>
        </p:nvSpPr>
        <p:spPr>
          <a:xfrm>
            <a:off x="246743" y="214156"/>
            <a:ext cx="8998858" cy="2062103"/>
          </a:xfrm>
          <a:prstGeom prst="rect">
            <a:avLst/>
          </a:prstGeom>
          <a:noFill/>
        </p:spPr>
        <p:txBody>
          <a:bodyPr wrap="square" rtlCol="0">
            <a:spAutoFit/>
          </a:bodyPr>
          <a:lstStyle/>
          <a:p>
            <a:r>
              <a:rPr lang="uk-UA" sz="3200" b="1" dirty="0"/>
              <a:t>Участь в українській Вікіпедії: </a:t>
            </a:r>
          </a:p>
          <a:p>
            <a:r>
              <a:rPr lang="uk-UA" sz="3200" b="1" dirty="0" err="1"/>
              <a:t>волонтерство</a:t>
            </a:r>
            <a:r>
              <a:rPr lang="uk-UA" sz="3200" b="1" dirty="0"/>
              <a:t>, формування українського простору власноруч, </a:t>
            </a:r>
            <a:r>
              <a:rPr lang="uk-UA" sz="3200" b="1" dirty="0" err="1"/>
              <a:t>віківишкіл</a:t>
            </a:r>
            <a:r>
              <a:rPr lang="uk-UA" sz="3200" b="1" dirty="0"/>
              <a:t>, ґранти.</a:t>
            </a:r>
          </a:p>
          <a:p>
            <a:r>
              <a:rPr lang="uk-UA" sz="3200" b="1" dirty="0"/>
              <a:t>Приклад редагування статті. </a:t>
            </a:r>
            <a:endParaRPr lang="ru-RU" sz="3200" b="1" dirty="0"/>
          </a:p>
        </p:txBody>
      </p:sp>
      <p:pic>
        <p:nvPicPr>
          <p:cNvPr id="3" name="Рисунок 2">
            <a:extLst>
              <a:ext uri="{FF2B5EF4-FFF2-40B4-BE49-F238E27FC236}">
                <a16:creationId xmlns:a16="http://schemas.microsoft.com/office/drawing/2014/main" id="{74A16504-F247-4B30-B63F-6B6D2992827B}"/>
              </a:ext>
            </a:extLst>
          </p:cNvPr>
          <p:cNvPicPr>
            <a:picLocks noChangeAspect="1"/>
          </p:cNvPicPr>
          <p:nvPr/>
        </p:nvPicPr>
        <p:blipFill>
          <a:blip r:embed="rId2"/>
          <a:stretch>
            <a:fillRect/>
          </a:stretch>
        </p:blipFill>
        <p:spPr>
          <a:xfrm>
            <a:off x="8325529" y="928844"/>
            <a:ext cx="2943225" cy="5715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71450">
            <a:gradFill>
              <a:gsLst>
                <a:gs pos="0">
                  <a:schemeClr val="accent1">
                    <a:lumMod val="5000"/>
                    <a:lumOff val="95000"/>
                  </a:schemeClr>
                </a:gs>
                <a:gs pos="74000">
                  <a:schemeClr val="accent1">
                    <a:lumMod val="45000"/>
                    <a:lumOff val="55000"/>
                  </a:schemeClr>
                </a:gs>
                <a:gs pos="83000">
                  <a:srgbClr val="7030A0"/>
                </a:gs>
                <a:gs pos="100000">
                  <a:schemeClr val="accent1">
                    <a:lumMod val="30000"/>
                    <a:lumOff val="70000"/>
                  </a:schemeClr>
                </a:gs>
              </a:gsLst>
              <a:lin ang="5400000" scaled="1"/>
            </a:gradFill>
          </a:ln>
        </p:spPr>
      </p:pic>
      <p:pic>
        <p:nvPicPr>
          <p:cNvPr id="4" name="Рисунок 3">
            <a:extLst>
              <a:ext uri="{FF2B5EF4-FFF2-40B4-BE49-F238E27FC236}">
                <a16:creationId xmlns:a16="http://schemas.microsoft.com/office/drawing/2014/main" id="{DCF2C45F-E388-4A8F-AFB5-72C77983CE2E}"/>
              </a:ext>
            </a:extLst>
          </p:cNvPr>
          <p:cNvPicPr>
            <a:picLocks noChangeAspect="1"/>
          </p:cNvPicPr>
          <p:nvPr/>
        </p:nvPicPr>
        <p:blipFill>
          <a:blip r:embed="rId3"/>
          <a:stretch>
            <a:fillRect/>
          </a:stretch>
        </p:blipFill>
        <p:spPr>
          <a:xfrm>
            <a:off x="1222149" y="2609850"/>
            <a:ext cx="6467475" cy="3467100"/>
          </a:xfrm>
          <a:prstGeom prst="rect">
            <a:avLst/>
          </a:prstGeom>
          <a:ln w="127000">
            <a:gradFill>
              <a:gsLst>
                <a:gs pos="0">
                  <a:schemeClr val="accent1">
                    <a:lumMod val="5000"/>
                    <a:lumOff val="95000"/>
                  </a:schemeClr>
                </a:gs>
                <a:gs pos="74000">
                  <a:schemeClr val="accent1">
                    <a:lumMod val="45000"/>
                    <a:lumOff val="55000"/>
                  </a:schemeClr>
                </a:gs>
                <a:gs pos="88000">
                  <a:srgbClr val="0070C0"/>
                </a:gs>
                <a:gs pos="100000">
                  <a:schemeClr val="accent1">
                    <a:lumMod val="30000"/>
                    <a:lumOff val="70000"/>
                  </a:schemeClr>
                </a:gs>
              </a:gsLst>
              <a:lin ang="5400000" scaled="1"/>
            </a:gradFill>
          </a:ln>
        </p:spPr>
      </p:pic>
    </p:spTree>
    <p:extLst>
      <p:ext uri="{BB962C8B-B14F-4D97-AF65-F5344CB8AC3E}">
        <p14:creationId xmlns:p14="http://schemas.microsoft.com/office/powerpoint/2010/main" val="366079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985F4-B710-4393-98D1-0C24E6E52710}"/>
              </a:ext>
            </a:extLst>
          </p:cNvPr>
          <p:cNvSpPr txBox="1"/>
          <p:nvPr/>
        </p:nvSpPr>
        <p:spPr>
          <a:xfrm>
            <a:off x="1393371" y="0"/>
            <a:ext cx="8853715" cy="523220"/>
          </a:xfrm>
          <a:prstGeom prst="rect">
            <a:avLst/>
          </a:prstGeom>
          <a:noFill/>
        </p:spPr>
        <p:txBody>
          <a:bodyPr wrap="square" rtlCol="0">
            <a:spAutoFit/>
          </a:bodyPr>
          <a:lstStyle/>
          <a:p>
            <a:r>
              <a:rPr lang="uk-UA" sz="2800" b="1" dirty="0">
                <a:solidFill>
                  <a:srgbClr val="0070C0"/>
                </a:solidFill>
              </a:rPr>
              <a:t>Вікі як відправна точка для пошуку матеріалу з теми</a:t>
            </a:r>
            <a:endParaRPr lang="ru-RU" sz="2800" b="1" dirty="0">
              <a:solidFill>
                <a:srgbClr val="0070C0"/>
              </a:solidFill>
            </a:endParaRPr>
          </a:p>
        </p:txBody>
      </p:sp>
      <p:pic>
        <p:nvPicPr>
          <p:cNvPr id="3" name="Рисунок 2">
            <a:extLst>
              <a:ext uri="{FF2B5EF4-FFF2-40B4-BE49-F238E27FC236}">
                <a16:creationId xmlns:a16="http://schemas.microsoft.com/office/drawing/2014/main" id="{F2978111-C139-4832-81D3-BEE8457B3ABC}"/>
              </a:ext>
            </a:extLst>
          </p:cNvPr>
          <p:cNvPicPr>
            <a:picLocks noChangeAspect="1"/>
          </p:cNvPicPr>
          <p:nvPr/>
        </p:nvPicPr>
        <p:blipFill>
          <a:blip r:embed="rId2"/>
          <a:stretch>
            <a:fillRect/>
          </a:stretch>
        </p:blipFill>
        <p:spPr>
          <a:xfrm>
            <a:off x="280987" y="523220"/>
            <a:ext cx="4924425" cy="2009775"/>
          </a:xfrm>
          <a:prstGeom prst="rect">
            <a:avLst/>
          </a:prstGeom>
          <a:ln w="38100">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4" name="Рисунок 3">
            <a:extLst>
              <a:ext uri="{FF2B5EF4-FFF2-40B4-BE49-F238E27FC236}">
                <a16:creationId xmlns:a16="http://schemas.microsoft.com/office/drawing/2014/main" id="{5BBCABFF-D92E-45A5-B7B6-028D6020060E}"/>
              </a:ext>
            </a:extLst>
          </p:cNvPr>
          <p:cNvPicPr>
            <a:picLocks noChangeAspect="1"/>
          </p:cNvPicPr>
          <p:nvPr/>
        </p:nvPicPr>
        <p:blipFill>
          <a:blip r:embed="rId3"/>
          <a:stretch>
            <a:fillRect/>
          </a:stretch>
        </p:blipFill>
        <p:spPr>
          <a:xfrm>
            <a:off x="1268186" y="2786718"/>
            <a:ext cx="6781800" cy="3076575"/>
          </a:xfrm>
          <a:prstGeom prst="rect">
            <a:avLst/>
          </a:prstGeom>
          <a:ln w="168275">
            <a:gradFill>
              <a:gsLst>
                <a:gs pos="0">
                  <a:srgbClr val="FFC000">
                    <a:lumMod val="99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5" name="Рисунок 4">
            <a:extLst>
              <a:ext uri="{FF2B5EF4-FFF2-40B4-BE49-F238E27FC236}">
                <a16:creationId xmlns:a16="http://schemas.microsoft.com/office/drawing/2014/main" id="{DBE0AB42-A5AE-4949-BAB4-42E45E567969}"/>
              </a:ext>
            </a:extLst>
          </p:cNvPr>
          <p:cNvPicPr>
            <a:picLocks noChangeAspect="1"/>
          </p:cNvPicPr>
          <p:nvPr/>
        </p:nvPicPr>
        <p:blipFill>
          <a:blip r:embed="rId4"/>
          <a:stretch>
            <a:fillRect/>
          </a:stretch>
        </p:blipFill>
        <p:spPr>
          <a:xfrm>
            <a:off x="5407028" y="879702"/>
            <a:ext cx="6581775" cy="3095625"/>
          </a:xfrm>
          <a:prstGeom prst="rect">
            <a:avLst/>
          </a:prstGeom>
          <a:ln w="120650">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424049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8C13C-EF3C-4B39-88DC-FAD98141269A}"/>
              </a:ext>
            </a:extLst>
          </p:cNvPr>
          <p:cNvSpPr txBox="1"/>
          <p:nvPr/>
        </p:nvSpPr>
        <p:spPr>
          <a:xfrm>
            <a:off x="1078524" y="562708"/>
            <a:ext cx="11113476" cy="1508105"/>
          </a:xfrm>
          <a:prstGeom prst="rect">
            <a:avLst/>
          </a:prstGeom>
          <a:noFill/>
        </p:spPr>
        <p:txBody>
          <a:bodyPr wrap="square" rtlCol="0">
            <a:spAutoFit/>
          </a:bodyPr>
          <a:lstStyle/>
          <a:p>
            <a:r>
              <a:rPr lang="en-US" sz="3600" b="1" dirty="0"/>
              <a:t>My </a:t>
            </a:r>
            <a:r>
              <a:rPr lang="en-US" sz="3600" b="1" dirty="0" err="1"/>
              <a:t>favourtite</a:t>
            </a:r>
            <a:r>
              <a:rPr lang="en-US" sz="3600" b="1" dirty="0"/>
              <a:t> way of dealing with words:  </a:t>
            </a:r>
          </a:p>
          <a:p>
            <a:r>
              <a:rPr lang="en-US" sz="3600" b="1" dirty="0"/>
              <a:t>“</a:t>
            </a:r>
            <a:r>
              <a:rPr lang="en-US" sz="3600" b="1" i="1" dirty="0">
                <a:solidFill>
                  <a:srgbClr val="C00000"/>
                </a:solidFill>
              </a:rPr>
              <a:t>word-A</a:t>
            </a:r>
            <a:r>
              <a:rPr lang="en-US" sz="3600" b="1" dirty="0">
                <a:solidFill>
                  <a:srgbClr val="C00000"/>
                </a:solidFill>
              </a:rPr>
              <a:t> VS </a:t>
            </a:r>
            <a:r>
              <a:rPr lang="en-US" sz="3600" b="1" i="1" dirty="0">
                <a:solidFill>
                  <a:srgbClr val="C00000"/>
                </a:solidFill>
              </a:rPr>
              <a:t>word-B</a:t>
            </a:r>
            <a:r>
              <a:rPr lang="en-US" sz="3600" b="1" i="1" dirty="0"/>
              <a:t>” </a:t>
            </a:r>
            <a:r>
              <a:rPr lang="en-US" sz="3600" b="1" dirty="0"/>
              <a:t>or “</a:t>
            </a:r>
            <a:r>
              <a:rPr lang="en-US" sz="3600" b="1" dirty="0">
                <a:solidFill>
                  <a:srgbClr val="C00000"/>
                </a:solidFill>
              </a:rPr>
              <a:t>difference between</a:t>
            </a:r>
            <a:r>
              <a:rPr lang="en-US" sz="3600" b="1" dirty="0"/>
              <a:t>” </a:t>
            </a:r>
          </a:p>
          <a:p>
            <a:pPr algn="r"/>
            <a:r>
              <a:rPr lang="en-US" sz="2000" b="1" dirty="0"/>
              <a:t>There are plenty of sites with such kind of information</a:t>
            </a:r>
            <a:endParaRPr lang="ru-RU" sz="2000" b="1" dirty="0"/>
          </a:p>
        </p:txBody>
      </p:sp>
      <p:sp>
        <p:nvSpPr>
          <p:cNvPr id="3" name="TextBox 2">
            <a:extLst>
              <a:ext uri="{FF2B5EF4-FFF2-40B4-BE49-F238E27FC236}">
                <a16:creationId xmlns:a16="http://schemas.microsoft.com/office/drawing/2014/main" id="{5AAE1800-8379-4498-95B1-56A7BA8595DE}"/>
              </a:ext>
            </a:extLst>
          </p:cNvPr>
          <p:cNvSpPr txBox="1"/>
          <p:nvPr/>
        </p:nvSpPr>
        <p:spPr>
          <a:xfrm>
            <a:off x="1547446" y="2039815"/>
            <a:ext cx="8468751" cy="523220"/>
          </a:xfrm>
          <a:prstGeom prst="rect">
            <a:avLst/>
          </a:prstGeom>
          <a:noFill/>
        </p:spPr>
        <p:txBody>
          <a:bodyPr wrap="square" rtlCol="0">
            <a:spAutoFit/>
          </a:bodyPr>
          <a:lstStyle/>
          <a:p>
            <a:r>
              <a:rPr lang="en-US" sz="2800" b="1" dirty="0">
                <a:solidFill>
                  <a:srgbClr val="7030A0"/>
                </a:solidFill>
                <a:hlinkClick r:id="rId2">
                  <a:extLst>
                    <a:ext uri="{A12FA001-AC4F-418D-AE19-62706E023703}">
                      <ahyp:hlinkClr xmlns:ahyp="http://schemas.microsoft.com/office/drawing/2018/hyperlinkcolor" val="tx"/>
                    </a:ext>
                  </a:extLst>
                </a:hlinkClick>
              </a:rPr>
              <a:t>Difference between </a:t>
            </a:r>
            <a:r>
              <a:rPr lang="en-US" sz="2800" b="1" dirty="0">
                <a:solidFill>
                  <a:srgbClr val="00B050"/>
                </a:solidFill>
                <a:hlinkClick r:id="rId2">
                  <a:extLst>
                    <a:ext uri="{A12FA001-AC4F-418D-AE19-62706E023703}">
                      <ahyp:hlinkClr xmlns:ahyp="http://schemas.microsoft.com/office/drawing/2018/hyperlinkcolor" val="tx"/>
                    </a:ext>
                  </a:extLst>
                </a:hlinkClick>
              </a:rPr>
              <a:t>Dictionary</a:t>
            </a:r>
            <a:r>
              <a:rPr lang="en-US" sz="2800" b="1" dirty="0">
                <a:solidFill>
                  <a:srgbClr val="7030A0"/>
                </a:solidFill>
                <a:hlinkClick r:id="rId2">
                  <a:extLst>
                    <a:ext uri="{A12FA001-AC4F-418D-AE19-62706E023703}">
                      <ahyp:hlinkClr xmlns:ahyp="http://schemas.microsoft.com/office/drawing/2018/hyperlinkcolor" val="tx"/>
                    </a:ext>
                  </a:extLst>
                </a:hlinkClick>
              </a:rPr>
              <a:t> and </a:t>
            </a:r>
            <a:r>
              <a:rPr lang="en-US" sz="2800" b="1" dirty="0">
                <a:solidFill>
                  <a:srgbClr val="00B050"/>
                </a:solidFill>
                <a:hlinkClick r:id="rId2">
                  <a:extLst>
                    <a:ext uri="{A12FA001-AC4F-418D-AE19-62706E023703}">
                      <ahyp:hlinkClr xmlns:ahyp="http://schemas.microsoft.com/office/drawing/2018/hyperlinkcolor" val="tx"/>
                    </a:ext>
                  </a:extLst>
                </a:hlinkClick>
              </a:rPr>
              <a:t>Encyclopedia</a:t>
            </a:r>
            <a:endParaRPr lang="ru-RU" sz="2800" b="1" dirty="0">
              <a:solidFill>
                <a:srgbClr val="00B050"/>
              </a:solidFill>
            </a:endParaRPr>
          </a:p>
        </p:txBody>
      </p:sp>
      <p:pic>
        <p:nvPicPr>
          <p:cNvPr id="4" name="Рисунок 3">
            <a:extLst>
              <a:ext uri="{FF2B5EF4-FFF2-40B4-BE49-F238E27FC236}">
                <a16:creationId xmlns:a16="http://schemas.microsoft.com/office/drawing/2014/main" id="{EF22F104-CAD9-4431-906F-11661E6E7CF0}"/>
              </a:ext>
            </a:extLst>
          </p:cNvPr>
          <p:cNvPicPr>
            <a:picLocks noChangeAspect="1"/>
          </p:cNvPicPr>
          <p:nvPr/>
        </p:nvPicPr>
        <p:blipFill>
          <a:blip r:embed="rId3"/>
          <a:stretch>
            <a:fillRect/>
          </a:stretch>
        </p:blipFill>
        <p:spPr>
          <a:xfrm>
            <a:off x="2088716" y="2839813"/>
            <a:ext cx="7724775" cy="3819525"/>
          </a:xfrm>
          <a:prstGeom prst="rect">
            <a:avLst/>
          </a:prstGeom>
          <a:ln w="206375">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116561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52B1F60-19F6-4F73-9569-DA8815DBC447}"/>
              </a:ext>
            </a:extLst>
          </p:cNvPr>
          <p:cNvPicPr>
            <a:picLocks noChangeAspect="1"/>
          </p:cNvPicPr>
          <p:nvPr/>
        </p:nvPicPr>
        <p:blipFill>
          <a:blip r:embed="rId2"/>
          <a:stretch>
            <a:fillRect/>
          </a:stretch>
        </p:blipFill>
        <p:spPr>
          <a:xfrm>
            <a:off x="3555999" y="801916"/>
            <a:ext cx="4876800" cy="4876800"/>
          </a:xfrm>
          <a:prstGeom prst="rect">
            <a:avLst/>
          </a:prstGeom>
        </p:spPr>
      </p:pic>
    </p:spTree>
    <p:extLst>
      <p:ext uri="{BB962C8B-B14F-4D97-AF65-F5344CB8AC3E}">
        <p14:creationId xmlns:p14="http://schemas.microsoft.com/office/powerpoint/2010/main" val="193237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CF8FF84-CFB2-4CFE-A633-CD6A1DEEDDE3}"/>
              </a:ext>
            </a:extLst>
          </p:cNvPr>
          <p:cNvPicPr>
            <a:picLocks noChangeAspect="1"/>
          </p:cNvPicPr>
          <p:nvPr/>
        </p:nvPicPr>
        <p:blipFill>
          <a:blip r:embed="rId2"/>
          <a:stretch>
            <a:fillRect/>
          </a:stretch>
        </p:blipFill>
        <p:spPr>
          <a:xfrm>
            <a:off x="2488973" y="620353"/>
            <a:ext cx="6981825" cy="5924550"/>
          </a:xfrm>
          <a:prstGeom prst="rect">
            <a:avLst/>
          </a:prstGeom>
          <a:ln w="200025">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283308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D64E607-B130-4102-81EC-BA91FE89C9AC}"/>
              </a:ext>
            </a:extLst>
          </p:cNvPr>
          <p:cNvPicPr>
            <a:picLocks noChangeAspect="1"/>
          </p:cNvPicPr>
          <p:nvPr/>
        </p:nvPicPr>
        <p:blipFill>
          <a:blip r:embed="rId2"/>
          <a:stretch>
            <a:fillRect/>
          </a:stretch>
        </p:blipFill>
        <p:spPr>
          <a:xfrm>
            <a:off x="343925" y="206619"/>
            <a:ext cx="7467600" cy="3028950"/>
          </a:xfrm>
          <a:prstGeom prst="rect">
            <a:avLst/>
          </a:prstGeom>
          <a:ln w="101600">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3" name="Рисунок 2">
            <a:extLst>
              <a:ext uri="{FF2B5EF4-FFF2-40B4-BE49-F238E27FC236}">
                <a16:creationId xmlns:a16="http://schemas.microsoft.com/office/drawing/2014/main" id="{1F22D5FE-4E3F-43C6-863A-5C594217E5F5}"/>
              </a:ext>
            </a:extLst>
          </p:cNvPr>
          <p:cNvPicPr>
            <a:picLocks noChangeAspect="1"/>
          </p:cNvPicPr>
          <p:nvPr/>
        </p:nvPicPr>
        <p:blipFill>
          <a:blip r:embed="rId3"/>
          <a:stretch>
            <a:fillRect/>
          </a:stretch>
        </p:blipFill>
        <p:spPr>
          <a:xfrm>
            <a:off x="6766560" y="2070746"/>
            <a:ext cx="5081515" cy="4580635"/>
          </a:xfrm>
          <a:prstGeom prst="rect">
            <a:avLst/>
          </a:prstGeom>
          <a:ln w="53975">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25184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DEED769-5CE0-4AFB-8628-F9F499525898}"/>
              </a:ext>
            </a:extLst>
          </p:cNvPr>
          <p:cNvSpPr/>
          <p:nvPr/>
        </p:nvSpPr>
        <p:spPr>
          <a:xfrm>
            <a:off x="3387929" y="0"/>
            <a:ext cx="5101076" cy="523220"/>
          </a:xfrm>
          <a:prstGeom prst="rect">
            <a:avLst/>
          </a:prstGeom>
        </p:spPr>
        <p:txBody>
          <a:bodyPr wrap="none">
            <a:spAutoFit/>
          </a:bodyPr>
          <a:lstStyle/>
          <a:p>
            <a:r>
              <a:rPr lang="ru-RU" sz="2800" b="1" dirty="0">
                <a:solidFill>
                  <a:srgbClr val="0070C0"/>
                </a:solidFill>
              </a:rPr>
              <a:t>Структура </a:t>
            </a:r>
            <a:r>
              <a:rPr lang="uk-UA" sz="2800" b="1" dirty="0">
                <a:solidFill>
                  <a:srgbClr val="0070C0"/>
                </a:solidFill>
              </a:rPr>
              <a:t>словникової</a:t>
            </a:r>
            <a:r>
              <a:rPr lang="ru-RU" sz="2800" b="1" dirty="0">
                <a:solidFill>
                  <a:srgbClr val="0070C0"/>
                </a:solidFill>
              </a:rPr>
              <a:t> </a:t>
            </a:r>
            <a:r>
              <a:rPr lang="uk-UA" sz="2800" b="1" dirty="0">
                <a:solidFill>
                  <a:srgbClr val="0070C0"/>
                </a:solidFill>
              </a:rPr>
              <a:t>статті</a:t>
            </a:r>
            <a:r>
              <a:rPr lang="ru-RU" sz="2800" b="1" dirty="0">
                <a:solidFill>
                  <a:srgbClr val="0070C0"/>
                </a:solidFill>
              </a:rPr>
              <a:t>  </a:t>
            </a:r>
          </a:p>
        </p:txBody>
      </p:sp>
      <p:sp>
        <p:nvSpPr>
          <p:cNvPr id="3" name="Прямоугольник 2">
            <a:extLst>
              <a:ext uri="{FF2B5EF4-FFF2-40B4-BE49-F238E27FC236}">
                <a16:creationId xmlns:a16="http://schemas.microsoft.com/office/drawing/2014/main" id="{3E739D67-E738-49E5-89FA-520FC17BB9AB}"/>
              </a:ext>
            </a:extLst>
          </p:cNvPr>
          <p:cNvSpPr/>
          <p:nvPr/>
        </p:nvSpPr>
        <p:spPr>
          <a:xfrm>
            <a:off x="2757268" y="523220"/>
            <a:ext cx="10550769" cy="369332"/>
          </a:xfrm>
          <a:prstGeom prst="rect">
            <a:avLst/>
          </a:prstGeom>
        </p:spPr>
        <p:txBody>
          <a:bodyPr wrap="square">
            <a:spAutoFit/>
          </a:bodyPr>
          <a:lstStyle/>
          <a:p>
            <a:r>
              <a:rPr lang="ru-RU" b="1" dirty="0" err="1"/>
              <a:t>Загнітко</a:t>
            </a:r>
            <a:r>
              <a:rPr lang="ru-RU" b="1" dirty="0"/>
              <a:t> А. (2012). </a:t>
            </a:r>
            <a:r>
              <a:rPr lang="ru-RU" b="1" i="1" dirty="0"/>
              <a:t>Словник </a:t>
            </a:r>
            <a:r>
              <a:rPr lang="ru-RU" b="1" i="1" dirty="0" err="1"/>
              <a:t>сучасної</a:t>
            </a:r>
            <a:r>
              <a:rPr lang="ru-RU" b="1" i="1" dirty="0"/>
              <a:t> </a:t>
            </a:r>
            <a:r>
              <a:rPr lang="ru-RU" b="1" i="1" dirty="0" err="1"/>
              <a:t>лінгвістики</a:t>
            </a:r>
            <a:r>
              <a:rPr lang="ru-RU" b="1" i="1" dirty="0"/>
              <a:t>: </a:t>
            </a:r>
            <a:r>
              <a:rPr lang="ru-RU" b="1" i="1" dirty="0" err="1"/>
              <a:t>поняття</a:t>
            </a:r>
            <a:r>
              <a:rPr lang="ru-RU" b="1" i="1" dirty="0"/>
              <a:t> і </a:t>
            </a:r>
            <a:r>
              <a:rPr lang="ru-RU" b="1" i="1" dirty="0" err="1"/>
              <a:t>терміни</a:t>
            </a:r>
            <a:r>
              <a:rPr lang="ru-RU" b="1" dirty="0"/>
              <a:t>. </a:t>
            </a:r>
            <a:r>
              <a:rPr lang="ru-RU" b="1" dirty="0" err="1"/>
              <a:t>Донецьк</a:t>
            </a:r>
            <a:r>
              <a:rPr lang="ru-RU" b="1" dirty="0"/>
              <a:t>: </a:t>
            </a:r>
            <a:r>
              <a:rPr lang="ru-RU" b="1" dirty="0" err="1"/>
              <a:t>ДонНУ</a:t>
            </a:r>
            <a:r>
              <a:rPr lang="ru-RU" dirty="0"/>
              <a:t>.</a:t>
            </a:r>
          </a:p>
        </p:txBody>
      </p:sp>
      <p:sp>
        <p:nvSpPr>
          <p:cNvPr id="4" name="Прямоугольник 3">
            <a:extLst>
              <a:ext uri="{FF2B5EF4-FFF2-40B4-BE49-F238E27FC236}">
                <a16:creationId xmlns:a16="http://schemas.microsoft.com/office/drawing/2014/main" id="{BE33A6E7-3991-4B8D-B37B-AA7435FF954A}"/>
              </a:ext>
            </a:extLst>
          </p:cNvPr>
          <p:cNvSpPr/>
          <p:nvPr/>
        </p:nvSpPr>
        <p:spPr>
          <a:xfrm>
            <a:off x="740898" y="892552"/>
            <a:ext cx="10696135" cy="5632311"/>
          </a:xfrm>
          <a:prstGeom prst="rect">
            <a:avLst/>
          </a:prstGeom>
        </p:spPr>
        <p:txBody>
          <a:bodyPr wrap="square">
            <a:spAutoFit/>
          </a:bodyPr>
          <a:lstStyle/>
          <a:p>
            <a:r>
              <a:rPr lang="ru-RU" sz="2400" b="1" dirty="0"/>
              <a:t>Структура </a:t>
            </a:r>
            <a:r>
              <a:rPr lang="ru-RU" sz="2400" b="1" dirty="0" err="1"/>
              <a:t>словникової</a:t>
            </a:r>
            <a:r>
              <a:rPr lang="ru-RU" sz="2400" b="1" dirty="0"/>
              <a:t> </a:t>
            </a:r>
            <a:r>
              <a:rPr lang="ru-RU" sz="2400" b="1" dirty="0" err="1"/>
              <a:t>статті</a:t>
            </a:r>
            <a:r>
              <a:rPr lang="ru-RU" sz="2400" dirty="0"/>
              <a:t>. </a:t>
            </a:r>
          </a:p>
          <a:p>
            <a:r>
              <a:rPr lang="ru-RU" sz="2400" dirty="0"/>
              <a:t>1. </a:t>
            </a:r>
            <a:r>
              <a:rPr lang="ru-RU" sz="2400" b="1" dirty="0" err="1">
                <a:highlight>
                  <a:srgbClr val="FF0000"/>
                </a:highlight>
              </a:rPr>
              <a:t>основне</a:t>
            </a:r>
            <a:r>
              <a:rPr lang="ru-RU" sz="2400" dirty="0">
                <a:highlight>
                  <a:srgbClr val="FF0000"/>
                </a:highlight>
              </a:rPr>
              <a:t> слово</a:t>
            </a:r>
            <a:r>
              <a:rPr lang="ru-RU" sz="2400" dirty="0"/>
              <a:t>; </a:t>
            </a:r>
          </a:p>
          <a:p>
            <a:r>
              <a:rPr lang="ru-RU" sz="2400" dirty="0"/>
              <a:t>2. 1. </a:t>
            </a:r>
            <a:r>
              <a:rPr lang="ru-RU" sz="2400" dirty="0" err="1">
                <a:highlight>
                  <a:srgbClr val="FFFF00"/>
                </a:highlight>
              </a:rPr>
              <a:t>кваліфікація</a:t>
            </a:r>
            <a:r>
              <a:rPr lang="ru-RU" sz="2400" dirty="0">
                <a:highlight>
                  <a:srgbClr val="FFFF00"/>
                </a:highlight>
              </a:rPr>
              <a:t> </a:t>
            </a:r>
            <a:r>
              <a:rPr lang="ru-RU" sz="2400" b="1" dirty="0" err="1">
                <a:highlight>
                  <a:srgbClr val="FFFF00"/>
                </a:highlight>
              </a:rPr>
              <a:t>походження</a:t>
            </a:r>
            <a:r>
              <a:rPr lang="ru-RU" sz="2400" dirty="0">
                <a:highlight>
                  <a:srgbClr val="FFFF00"/>
                </a:highlight>
              </a:rPr>
              <a:t> </a:t>
            </a:r>
            <a:r>
              <a:rPr lang="ru-RU" sz="2400" dirty="0" err="1">
                <a:highlight>
                  <a:srgbClr val="FFFF00"/>
                </a:highlight>
              </a:rPr>
              <a:t>терміна</a:t>
            </a:r>
            <a:r>
              <a:rPr lang="ru-RU" sz="2400" dirty="0">
                <a:highlight>
                  <a:srgbClr val="FFFF00"/>
                </a:highlight>
              </a:rPr>
              <a:t> </a:t>
            </a:r>
            <a:r>
              <a:rPr lang="ru-RU" sz="2400" dirty="0"/>
              <a:t>(</a:t>
            </a:r>
            <a:r>
              <a:rPr lang="ru-RU" sz="2400" dirty="0" err="1"/>
              <a:t>вказівка</a:t>
            </a:r>
            <a:r>
              <a:rPr lang="ru-RU" sz="2400" dirty="0"/>
              <a:t> на </a:t>
            </a:r>
            <a:r>
              <a:rPr lang="ru-RU" sz="2400" dirty="0" err="1"/>
              <a:t>мову</a:t>
            </a:r>
            <a:r>
              <a:rPr lang="ru-RU" sz="2400" dirty="0"/>
              <a:t>, з </a:t>
            </a:r>
            <a:r>
              <a:rPr lang="ru-RU" sz="2400" dirty="0" err="1"/>
              <a:t>якої</a:t>
            </a:r>
            <a:r>
              <a:rPr lang="ru-RU" sz="2400" dirty="0"/>
              <a:t> </a:t>
            </a:r>
            <a:r>
              <a:rPr lang="ru-RU" sz="2400" dirty="0" err="1"/>
              <a:t>його</a:t>
            </a:r>
            <a:r>
              <a:rPr lang="ru-RU" sz="2400" dirty="0"/>
              <a:t> </a:t>
            </a:r>
            <a:r>
              <a:rPr lang="ru-RU" sz="2400" dirty="0" err="1"/>
              <a:t>запозичено</a:t>
            </a:r>
            <a:r>
              <a:rPr lang="ru-RU" sz="2400" dirty="0"/>
              <a:t>, та </a:t>
            </a:r>
            <a:r>
              <a:rPr lang="ru-RU" sz="2400" dirty="0" err="1"/>
              <a:t>можливий</a:t>
            </a:r>
            <a:r>
              <a:rPr lang="ru-RU" sz="2400" dirty="0"/>
              <a:t> </a:t>
            </a:r>
            <a:r>
              <a:rPr lang="ru-RU" sz="2400" dirty="0" err="1"/>
              <a:t>сучасний</a:t>
            </a:r>
            <a:r>
              <a:rPr lang="ru-RU" sz="2400" dirty="0"/>
              <a:t> переклад такого </a:t>
            </a:r>
            <a:r>
              <a:rPr lang="ru-RU" sz="2400" dirty="0" err="1"/>
              <a:t>терміна</a:t>
            </a:r>
            <a:r>
              <a:rPr lang="ru-RU" sz="2400" dirty="0"/>
              <a:t>);</a:t>
            </a:r>
          </a:p>
          <a:p>
            <a:r>
              <a:rPr lang="ru-RU" sz="2400" dirty="0"/>
              <a:t>2.2.якщо ж </a:t>
            </a:r>
            <a:r>
              <a:rPr lang="ru-RU" sz="2400" dirty="0" err="1"/>
              <a:t>термін</a:t>
            </a:r>
            <a:r>
              <a:rPr lang="ru-RU" sz="2400" dirty="0"/>
              <a:t> є </a:t>
            </a:r>
            <a:r>
              <a:rPr lang="ru-RU" sz="2400" dirty="0" err="1"/>
              <a:t>похідним</a:t>
            </a:r>
            <a:r>
              <a:rPr lang="ru-RU" sz="2400" dirty="0"/>
              <a:t>, то в дужках наведено </a:t>
            </a:r>
            <a:r>
              <a:rPr lang="ru-RU" sz="2400" dirty="0" err="1"/>
              <a:t>можливе</a:t>
            </a:r>
            <a:r>
              <a:rPr lang="ru-RU" sz="2400" dirty="0"/>
              <a:t> </a:t>
            </a:r>
            <a:r>
              <a:rPr lang="ru-RU" sz="2400" dirty="0" err="1"/>
              <a:t>твірне</a:t>
            </a:r>
            <a:r>
              <a:rPr lang="ru-RU" sz="2400" dirty="0"/>
              <a:t> слово та </a:t>
            </a:r>
            <a:r>
              <a:rPr lang="ru-RU" sz="2400" dirty="0" err="1"/>
              <a:t>вказано</a:t>
            </a:r>
            <a:r>
              <a:rPr lang="ru-RU" sz="2400" dirty="0"/>
              <a:t> </a:t>
            </a:r>
            <a:r>
              <a:rPr lang="ru-RU" sz="2400" dirty="0" err="1"/>
              <a:t>афікс</a:t>
            </a:r>
            <a:r>
              <a:rPr lang="ru-RU" sz="2400" dirty="0"/>
              <a:t>, за </a:t>
            </a:r>
            <a:r>
              <a:rPr lang="ru-RU" sz="2400" dirty="0" err="1"/>
              <a:t>допомогою</a:t>
            </a:r>
            <a:r>
              <a:rPr lang="ru-RU" sz="2400" dirty="0"/>
              <a:t> </a:t>
            </a:r>
            <a:r>
              <a:rPr lang="ru-RU" sz="2400" dirty="0" err="1"/>
              <a:t>якого</a:t>
            </a:r>
            <a:r>
              <a:rPr lang="ru-RU" sz="2400" dirty="0"/>
              <a:t> </a:t>
            </a:r>
            <a:r>
              <a:rPr lang="ru-RU" sz="2400" dirty="0" err="1"/>
              <a:t>утворено</a:t>
            </a:r>
            <a:r>
              <a:rPr lang="ru-RU" sz="2400" dirty="0"/>
              <a:t> </a:t>
            </a:r>
            <a:r>
              <a:rPr lang="ru-RU" sz="2400" dirty="0" err="1"/>
              <a:t>похідне</a:t>
            </a:r>
            <a:r>
              <a:rPr lang="ru-RU" sz="2400" dirty="0"/>
              <a:t>; </a:t>
            </a:r>
          </a:p>
          <a:p>
            <a:r>
              <a:rPr lang="ru-RU" sz="2400" dirty="0"/>
              <a:t>3. </a:t>
            </a:r>
            <a:r>
              <a:rPr lang="ru-RU" sz="2400" dirty="0" err="1"/>
              <a:t>визначення</a:t>
            </a:r>
            <a:r>
              <a:rPr lang="ru-RU" sz="2400" dirty="0"/>
              <a:t> нормативного </a:t>
            </a:r>
            <a:r>
              <a:rPr lang="ru-RU" sz="2400" b="1" dirty="0" err="1">
                <a:solidFill>
                  <a:schemeClr val="bg1"/>
                </a:solidFill>
                <a:highlight>
                  <a:srgbClr val="FF0000"/>
                </a:highlight>
              </a:rPr>
              <a:t>наголосу</a:t>
            </a:r>
            <a:r>
              <a:rPr lang="ru-RU" sz="2400" dirty="0"/>
              <a:t>; </a:t>
            </a:r>
            <a:endParaRPr lang="uk-UA" sz="2400" dirty="0"/>
          </a:p>
          <a:p>
            <a:r>
              <a:rPr lang="ru-RU" sz="2400" dirty="0"/>
              <a:t>4. </a:t>
            </a:r>
            <a:r>
              <a:rPr lang="ru-RU" sz="2400" dirty="0" err="1">
                <a:highlight>
                  <a:srgbClr val="00FF00"/>
                </a:highlight>
              </a:rPr>
              <a:t>кваліфікація</a:t>
            </a:r>
            <a:r>
              <a:rPr lang="ru-RU" sz="2400" dirty="0">
                <a:highlight>
                  <a:srgbClr val="00FF00"/>
                </a:highlight>
              </a:rPr>
              <a:t> тих </a:t>
            </a:r>
            <a:r>
              <a:rPr lang="ru-RU" sz="2400" b="1" dirty="0" err="1">
                <a:highlight>
                  <a:srgbClr val="00FF00"/>
                </a:highlight>
              </a:rPr>
              <a:t>термінів</a:t>
            </a:r>
            <a:r>
              <a:rPr lang="ru-RU" sz="2400" b="1" dirty="0">
                <a:highlight>
                  <a:srgbClr val="00FF00"/>
                </a:highlight>
              </a:rPr>
              <a:t> і понять, до </a:t>
            </a:r>
            <a:r>
              <a:rPr lang="ru-RU" sz="2400" b="1" dirty="0" err="1">
                <a:highlight>
                  <a:srgbClr val="00FF00"/>
                </a:highlight>
              </a:rPr>
              <a:t>яких</a:t>
            </a:r>
            <a:r>
              <a:rPr lang="ru-RU" sz="2400" b="1" dirty="0">
                <a:highlight>
                  <a:srgbClr val="00FF00"/>
                </a:highlight>
              </a:rPr>
              <a:t> </a:t>
            </a:r>
            <a:r>
              <a:rPr lang="ru-RU" sz="2400" b="1" dirty="0" err="1">
                <a:highlight>
                  <a:srgbClr val="00FF00"/>
                </a:highlight>
              </a:rPr>
              <a:t>варто</a:t>
            </a:r>
            <a:r>
              <a:rPr lang="ru-RU" sz="2400" b="1" dirty="0">
                <a:highlight>
                  <a:srgbClr val="00FF00"/>
                </a:highlight>
              </a:rPr>
              <a:t> </a:t>
            </a:r>
            <a:r>
              <a:rPr lang="ru-RU" sz="2400" b="1" dirty="0" err="1">
                <a:highlight>
                  <a:srgbClr val="00FF00"/>
                </a:highlight>
              </a:rPr>
              <a:t>звернутися</a:t>
            </a:r>
            <a:r>
              <a:rPr lang="ru-RU" sz="2400" dirty="0">
                <a:highlight>
                  <a:srgbClr val="00FF00"/>
                </a:highlight>
              </a:rPr>
              <a:t> </a:t>
            </a:r>
            <a:r>
              <a:rPr lang="ru-RU" sz="2400" dirty="0"/>
              <a:t>для </a:t>
            </a:r>
            <a:r>
              <a:rPr lang="ru-RU" sz="2400" dirty="0" err="1"/>
              <a:t>вичерпного</a:t>
            </a:r>
            <a:r>
              <a:rPr lang="ru-RU" sz="2400" dirty="0"/>
              <a:t> </a:t>
            </a:r>
            <a:r>
              <a:rPr lang="ru-RU" sz="2400" dirty="0" err="1"/>
              <a:t>їхнього</a:t>
            </a:r>
            <a:r>
              <a:rPr lang="ru-RU" sz="2400" dirty="0"/>
              <a:t> </a:t>
            </a:r>
            <a:r>
              <a:rPr lang="ru-RU" sz="2400" dirty="0" err="1"/>
              <a:t>розуміння</a:t>
            </a:r>
            <a:r>
              <a:rPr lang="ru-RU" sz="2400" dirty="0"/>
              <a:t> й </a:t>
            </a:r>
            <a:r>
              <a:rPr lang="ru-RU" sz="2400" dirty="0" err="1"/>
              <a:t>вияву</a:t>
            </a:r>
            <a:r>
              <a:rPr lang="ru-RU" sz="2400" dirty="0"/>
              <a:t> статусу в </a:t>
            </a:r>
            <a:r>
              <a:rPr lang="ru-RU" sz="2400" dirty="0" err="1"/>
              <a:t>лінгвістичних</a:t>
            </a:r>
            <a:r>
              <a:rPr lang="ru-RU" sz="2400" dirty="0"/>
              <a:t> </a:t>
            </a:r>
            <a:r>
              <a:rPr lang="ru-RU" sz="2400" dirty="0" err="1"/>
              <a:t>студіюваннях</a:t>
            </a:r>
            <a:r>
              <a:rPr lang="ru-RU" sz="2400" dirty="0"/>
              <a:t>; («див.»)</a:t>
            </a:r>
          </a:p>
          <a:p>
            <a:r>
              <a:rPr lang="ru-RU" sz="2400" dirty="0"/>
              <a:t>5. </a:t>
            </a:r>
            <a:r>
              <a:rPr lang="ru-RU" sz="2400" b="1" dirty="0" err="1"/>
              <a:t>кілька</a:t>
            </a:r>
            <a:r>
              <a:rPr lang="ru-RU" sz="2400" b="1" dirty="0"/>
              <a:t> </a:t>
            </a:r>
            <a:r>
              <a:rPr lang="ru-RU" sz="2400" b="1" dirty="0" err="1"/>
              <a:t>термінів</a:t>
            </a:r>
            <a:r>
              <a:rPr lang="ru-RU" sz="2400" b="1" dirty="0"/>
              <a:t> за </a:t>
            </a:r>
            <a:r>
              <a:rPr lang="ru-RU" sz="2400" b="1" dirty="0" err="1"/>
              <a:t>наявності</a:t>
            </a:r>
            <a:r>
              <a:rPr lang="ru-RU" sz="2400" b="1" dirty="0"/>
              <a:t> </a:t>
            </a:r>
            <a:r>
              <a:rPr lang="ru-RU" sz="2400" b="1" dirty="0" err="1"/>
              <a:t>різних</a:t>
            </a:r>
            <a:r>
              <a:rPr lang="ru-RU" sz="2400" b="1" dirty="0"/>
              <a:t> </a:t>
            </a:r>
            <a:r>
              <a:rPr lang="ru-RU" sz="2400" b="1" dirty="0" err="1"/>
              <a:t>найменувань</a:t>
            </a:r>
            <a:r>
              <a:rPr lang="ru-RU" sz="2400" b="1" dirty="0"/>
              <a:t> </a:t>
            </a:r>
            <a:r>
              <a:rPr lang="ru-RU" sz="2400" dirty="0"/>
              <a:t>того самого </a:t>
            </a:r>
            <a:r>
              <a:rPr lang="ru-RU" sz="2400" dirty="0" err="1"/>
              <a:t>лінгвістичного</a:t>
            </a:r>
            <a:r>
              <a:rPr lang="ru-RU" sz="2400" dirty="0"/>
              <a:t> </a:t>
            </a:r>
            <a:r>
              <a:rPr lang="ru-RU" sz="2400" dirty="0" err="1"/>
              <a:t>поняття</a:t>
            </a:r>
            <a:r>
              <a:rPr lang="ru-RU" sz="2400" dirty="0"/>
              <a:t>, </a:t>
            </a:r>
            <a:r>
              <a:rPr lang="ru-RU" sz="2400" dirty="0" err="1"/>
              <a:t>їх</a:t>
            </a:r>
            <a:r>
              <a:rPr lang="ru-RU" sz="2400" dirty="0"/>
              <a:t> подано як </a:t>
            </a:r>
            <a:r>
              <a:rPr lang="ru-RU" sz="2400" dirty="0" err="1"/>
              <a:t>заголовні</a:t>
            </a:r>
            <a:r>
              <a:rPr lang="ru-RU" sz="2400" dirty="0"/>
              <a:t>. </a:t>
            </a:r>
            <a:endParaRPr lang="uk-UA" sz="2400" dirty="0"/>
          </a:p>
          <a:p>
            <a:r>
              <a:rPr lang="ru-RU" sz="2400" dirty="0"/>
              <a:t>6. </a:t>
            </a:r>
            <a:r>
              <a:rPr lang="ru-RU" sz="2400" b="1" dirty="0" err="1"/>
              <a:t>транскрипція</a:t>
            </a:r>
            <a:r>
              <a:rPr lang="ru-RU" sz="2400" dirty="0"/>
              <a:t> з </a:t>
            </a:r>
            <a:r>
              <a:rPr lang="ru-RU" sz="2400" dirty="0" err="1"/>
              <a:t>виявом</a:t>
            </a:r>
            <a:r>
              <a:rPr lang="ru-RU" sz="2400" dirty="0"/>
              <a:t> тих </a:t>
            </a:r>
            <a:r>
              <a:rPr lang="ru-RU" sz="2400" dirty="0" err="1"/>
              <a:t>чи</a:t>
            </a:r>
            <a:r>
              <a:rPr lang="ru-RU" sz="2400" dirty="0"/>
              <a:t> тих </a:t>
            </a:r>
            <a:r>
              <a:rPr lang="ru-RU" sz="2400" dirty="0" err="1"/>
              <a:t>асимілятивних</a:t>
            </a:r>
            <a:r>
              <a:rPr lang="ru-RU" sz="2400" dirty="0"/>
              <a:t>, </a:t>
            </a:r>
            <a:r>
              <a:rPr lang="ru-RU" sz="2400" dirty="0" err="1"/>
              <a:t>дисимілятивних</a:t>
            </a:r>
            <a:r>
              <a:rPr lang="ru-RU" sz="2400" dirty="0"/>
              <a:t> та </a:t>
            </a:r>
            <a:r>
              <a:rPr lang="ru-RU" sz="2400" dirty="0" err="1"/>
              <a:t>інших</a:t>
            </a:r>
            <a:r>
              <a:rPr lang="ru-RU" sz="2400" dirty="0"/>
              <a:t> </a:t>
            </a:r>
            <a:r>
              <a:rPr lang="ru-RU" sz="2400" dirty="0" err="1"/>
              <a:t>процесів</a:t>
            </a:r>
            <a:r>
              <a:rPr lang="ru-RU" sz="2400" dirty="0"/>
              <a:t> в </a:t>
            </a:r>
            <a:r>
              <a:rPr lang="ru-RU" sz="2400" dirty="0" err="1"/>
              <a:t>аналізі</a:t>
            </a:r>
            <a:r>
              <a:rPr lang="ru-RU" sz="2400" dirty="0"/>
              <a:t> фонем, </a:t>
            </a:r>
            <a:r>
              <a:rPr lang="ru-RU" sz="2400" dirty="0" err="1"/>
              <a:t>звуків</a:t>
            </a:r>
            <a:r>
              <a:rPr lang="ru-RU" sz="2400" dirty="0"/>
              <a:t>; </a:t>
            </a:r>
          </a:p>
          <a:p>
            <a:r>
              <a:rPr lang="ru-RU" sz="2400" dirty="0"/>
              <a:t>7. </a:t>
            </a:r>
            <a:r>
              <a:rPr lang="ru-RU" sz="2400" b="1" dirty="0" err="1">
                <a:highlight>
                  <a:srgbClr val="00FFFF"/>
                </a:highlight>
              </a:rPr>
              <a:t>ілюстративний</a:t>
            </a:r>
            <a:r>
              <a:rPr lang="ru-RU" sz="2400" b="1" dirty="0">
                <a:highlight>
                  <a:srgbClr val="00FFFF"/>
                </a:highlight>
              </a:rPr>
              <a:t> </a:t>
            </a:r>
            <a:r>
              <a:rPr lang="ru-RU" sz="2400" b="1" dirty="0" err="1">
                <a:highlight>
                  <a:srgbClr val="00FFFF"/>
                </a:highlight>
              </a:rPr>
              <a:t>матеріал</a:t>
            </a:r>
            <a:r>
              <a:rPr lang="ru-RU" sz="2400" dirty="0"/>
              <a:t>, </a:t>
            </a:r>
            <a:r>
              <a:rPr lang="ru-RU" sz="2400" dirty="0" err="1"/>
              <a:t>що</a:t>
            </a:r>
            <a:r>
              <a:rPr lang="ru-RU" sz="2400" dirty="0"/>
              <a:t> </a:t>
            </a:r>
            <a:r>
              <a:rPr lang="ru-RU" sz="2400" dirty="0" err="1"/>
              <a:t>підтверджує</a:t>
            </a:r>
            <a:r>
              <a:rPr lang="ru-RU" sz="2400" dirty="0"/>
              <a:t> </a:t>
            </a:r>
            <a:r>
              <a:rPr lang="ru-RU" sz="2400" dirty="0" err="1"/>
              <a:t>вияв</a:t>
            </a:r>
            <a:r>
              <a:rPr lang="ru-RU" sz="2400" dirty="0"/>
              <a:t> </a:t>
            </a:r>
            <a:r>
              <a:rPr lang="ru-RU" sz="2400" dirty="0" err="1"/>
              <a:t>певного</a:t>
            </a:r>
            <a:r>
              <a:rPr lang="ru-RU" sz="2400" dirty="0"/>
              <a:t> </a:t>
            </a:r>
            <a:r>
              <a:rPr lang="ru-RU" sz="2400" dirty="0" err="1"/>
              <a:t>аналізованого</a:t>
            </a:r>
            <a:r>
              <a:rPr lang="ru-RU" sz="2400" dirty="0"/>
              <a:t> мовного </a:t>
            </a:r>
            <a:r>
              <a:rPr lang="ru-RU" sz="2400" dirty="0" err="1"/>
              <a:t>явища</a:t>
            </a:r>
            <a:r>
              <a:rPr lang="ru-RU" sz="2400" dirty="0"/>
              <a:t>. (</a:t>
            </a:r>
            <a:r>
              <a:rPr lang="ru-RU" sz="2400" b="1" dirty="0" err="1"/>
              <a:t>Загнітко</a:t>
            </a:r>
            <a:r>
              <a:rPr lang="ru-RU" sz="2400" b="1" dirty="0"/>
              <a:t>, с. 7</a:t>
            </a:r>
            <a:r>
              <a:rPr lang="ru-RU" sz="2400" dirty="0"/>
              <a:t>)  </a:t>
            </a:r>
            <a:endParaRPr lang="ru-RU" dirty="0"/>
          </a:p>
        </p:txBody>
      </p:sp>
    </p:spTree>
    <p:extLst>
      <p:ext uri="{BB962C8B-B14F-4D97-AF65-F5344CB8AC3E}">
        <p14:creationId xmlns:p14="http://schemas.microsoft.com/office/powerpoint/2010/main" val="76727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A7C5D0A-2ECF-46E3-900E-2A9869BF5178}"/>
              </a:ext>
            </a:extLst>
          </p:cNvPr>
          <p:cNvSpPr/>
          <p:nvPr/>
        </p:nvSpPr>
        <p:spPr>
          <a:xfrm>
            <a:off x="778412" y="366623"/>
            <a:ext cx="10635175" cy="5693866"/>
          </a:xfrm>
          <a:prstGeom prst="rect">
            <a:avLst/>
          </a:prstGeom>
        </p:spPr>
        <p:txBody>
          <a:bodyPr wrap="square">
            <a:spAutoFit/>
          </a:bodyPr>
          <a:lstStyle/>
          <a:p>
            <a:r>
              <a:rPr lang="ru-RU" sz="2800" b="1" dirty="0" err="1">
                <a:highlight>
                  <a:srgbClr val="FF0000"/>
                </a:highlight>
              </a:rPr>
              <a:t>Каламб</a:t>
            </a:r>
            <a:r>
              <a:rPr lang="ru-RU" sz="2800" b="1" dirty="0" err="1">
                <a:solidFill>
                  <a:schemeClr val="bg1"/>
                </a:solidFill>
                <a:highlight>
                  <a:srgbClr val="FF0000"/>
                </a:highlight>
              </a:rPr>
              <a:t>у</a:t>
            </a:r>
            <a:r>
              <a:rPr lang="ru-RU" sz="2800" b="1" dirty="0" err="1">
                <a:highlight>
                  <a:srgbClr val="FF0000"/>
                </a:highlight>
              </a:rPr>
              <a:t>́р</a:t>
            </a:r>
            <a:r>
              <a:rPr lang="ru-RU" sz="2800" dirty="0"/>
              <a:t> (</a:t>
            </a:r>
            <a:r>
              <a:rPr lang="ru-RU" sz="2800" dirty="0">
                <a:highlight>
                  <a:srgbClr val="FFFF00"/>
                </a:highlight>
              </a:rPr>
              <a:t>франц. </a:t>
            </a:r>
            <a:r>
              <a:rPr lang="en-GB" sz="2800" i="1" dirty="0">
                <a:highlight>
                  <a:srgbClr val="FFFF00"/>
                </a:highlight>
              </a:rPr>
              <a:t>calembour</a:t>
            </a:r>
            <a:r>
              <a:rPr lang="en-GB" sz="2800" dirty="0">
                <a:highlight>
                  <a:srgbClr val="FFFF00"/>
                </a:highlight>
              </a:rPr>
              <a:t> – </a:t>
            </a:r>
            <a:r>
              <a:rPr lang="ru-RU" sz="2800" dirty="0" err="1">
                <a:highlight>
                  <a:srgbClr val="FFFF00"/>
                </a:highlight>
              </a:rPr>
              <a:t>гра</a:t>
            </a:r>
            <a:r>
              <a:rPr lang="ru-RU" sz="2800" dirty="0">
                <a:highlight>
                  <a:srgbClr val="FFFF00"/>
                </a:highlight>
              </a:rPr>
              <a:t> </a:t>
            </a:r>
            <a:r>
              <a:rPr lang="ru-RU" sz="2800" dirty="0" err="1">
                <a:highlight>
                  <a:srgbClr val="FFFF00"/>
                </a:highlight>
              </a:rPr>
              <a:t>слів</a:t>
            </a:r>
            <a:r>
              <a:rPr lang="ru-RU" sz="2800" dirty="0"/>
              <a:t>) – </a:t>
            </a:r>
            <a:r>
              <a:rPr lang="ru-RU" sz="2800" dirty="0" err="1"/>
              <a:t>стилістичний</a:t>
            </a:r>
            <a:r>
              <a:rPr lang="ru-RU" sz="2800" dirty="0"/>
              <a:t> </a:t>
            </a:r>
            <a:r>
              <a:rPr lang="ru-RU" sz="2800" dirty="0" err="1"/>
              <a:t>прийом</a:t>
            </a:r>
            <a:r>
              <a:rPr lang="ru-RU" sz="2800" dirty="0"/>
              <a:t> / </a:t>
            </a:r>
            <a:r>
              <a:rPr lang="ru-RU" sz="2800" dirty="0" err="1"/>
              <a:t>стилістична</a:t>
            </a:r>
            <a:r>
              <a:rPr lang="ru-RU" sz="2800" dirty="0"/>
              <a:t> </a:t>
            </a:r>
            <a:r>
              <a:rPr lang="ru-RU" sz="2800" dirty="0" err="1"/>
              <a:t>фігура</a:t>
            </a:r>
            <a:r>
              <a:rPr lang="ru-RU" sz="2800" dirty="0"/>
              <a:t> </a:t>
            </a:r>
            <a:r>
              <a:rPr lang="ru-RU" sz="2800" dirty="0" err="1"/>
              <a:t>зближення</a:t>
            </a:r>
            <a:r>
              <a:rPr lang="ru-RU" sz="2800" dirty="0"/>
              <a:t> </a:t>
            </a:r>
            <a:r>
              <a:rPr lang="ru-RU" sz="2800" dirty="0" err="1"/>
              <a:t>різних</a:t>
            </a:r>
            <a:r>
              <a:rPr lang="ru-RU" sz="2800" dirty="0"/>
              <a:t> за </a:t>
            </a:r>
            <a:r>
              <a:rPr lang="ru-RU" sz="2800" dirty="0" err="1"/>
              <a:t>значенням</a:t>
            </a:r>
            <a:r>
              <a:rPr lang="ru-RU" sz="2800" dirty="0"/>
              <a:t> </a:t>
            </a:r>
            <a:r>
              <a:rPr lang="ru-RU" sz="2800" dirty="0" err="1"/>
              <a:t>слів</a:t>
            </a:r>
            <a:r>
              <a:rPr lang="ru-RU" sz="2800" dirty="0"/>
              <a:t>, </a:t>
            </a:r>
            <a:r>
              <a:rPr lang="ru-RU" sz="2800" dirty="0" err="1"/>
              <a:t>іноді</a:t>
            </a:r>
            <a:r>
              <a:rPr lang="ru-RU" sz="2800" dirty="0"/>
              <a:t> схожих за </a:t>
            </a:r>
            <a:r>
              <a:rPr lang="ru-RU" sz="2800" dirty="0" err="1"/>
              <a:t>звучанням</a:t>
            </a:r>
            <a:r>
              <a:rPr lang="ru-RU" sz="2800" dirty="0"/>
              <a:t>, </a:t>
            </a:r>
            <a:r>
              <a:rPr lang="ru-RU" sz="2800" dirty="0" err="1"/>
              <a:t>що</a:t>
            </a:r>
            <a:r>
              <a:rPr lang="ru-RU" sz="2800" dirty="0"/>
              <a:t> </a:t>
            </a:r>
            <a:r>
              <a:rPr lang="ru-RU" sz="2800" dirty="0" err="1"/>
              <a:t>створює</a:t>
            </a:r>
            <a:r>
              <a:rPr lang="ru-RU" sz="2800" dirty="0"/>
              <a:t> </a:t>
            </a:r>
            <a:r>
              <a:rPr lang="ru-RU" sz="2800" dirty="0" err="1"/>
              <a:t>комічний</a:t>
            </a:r>
            <a:r>
              <a:rPr lang="ru-RU" sz="2800" dirty="0"/>
              <a:t> </a:t>
            </a:r>
            <a:r>
              <a:rPr lang="ru-RU" sz="2800" dirty="0" err="1"/>
              <a:t>ефект</a:t>
            </a:r>
            <a:r>
              <a:rPr lang="ru-RU" sz="2800" dirty="0"/>
              <a:t>; </a:t>
            </a:r>
            <a:r>
              <a:rPr lang="ru-RU" sz="2800" dirty="0" err="1"/>
              <a:t>різновид</a:t>
            </a:r>
            <a:r>
              <a:rPr lang="ru-RU" sz="2800" dirty="0"/>
              <a:t> </a:t>
            </a:r>
            <a:r>
              <a:rPr lang="ru-RU" sz="2800" dirty="0" err="1"/>
              <a:t>гри</a:t>
            </a:r>
            <a:r>
              <a:rPr lang="ru-RU" sz="2800" dirty="0"/>
              <a:t> </a:t>
            </a:r>
            <a:r>
              <a:rPr lang="ru-RU" sz="2800" dirty="0" err="1"/>
              <a:t>слів</a:t>
            </a:r>
            <a:r>
              <a:rPr lang="ru-RU" sz="2800" dirty="0"/>
              <a:t>, </a:t>
            </a:r>
            <a:r>
              <a:rPr lang="ru-RU" sz="2800" dirty="0" err="1"/>
              <a:t>що</a:t>
            </a:r>
            <a:r>
              <a:rPr lang="ru-RU" sz="2800" dirty="0"/>
              <a:t> </a:t>
            </a:r>
            <a:r>
              <a:rPr lang="ru-RU" sz="2800" dirty="0" err="1"/>
              <a:t>полягає</a:t>
            </a:r>
            <a:r>
              <a:rPr lang="ru-RU" sz="2800" dirty="0"/>
              <a:t> у </a:t>
            </a:r>
            <a:r>
              <a:rPr lang="ru-RU" sz="2800" dirty="0" err="1"/>
              <a:t>створенні</a:t>
            </a:r>
            <a:r>
              <a:rPr lang="ru-RU" sz="2800" dirty="0"/>
              <a:t> </a:t>
            </a:r>
            <a:r>
              <a:rPr lang="ru-RU" sz="2800" dirty="0" err="1"/>
              <a:t>комічно</a:t>
            </a:r>
            <a:r>
              <a:rPr lang="ru-RU" sz="2800" dirty="0"/>
              <a:t>-сатиричного </a:t>
            </a:r>
            <a:r>
              <a:rPr lang="ru-RU" sz="2800" dirty="0" err="1"/>
              <a:t>ефекту</a:t>
            </a:r>
            <a:r>
              <a:rPr lang="ru-RU" sz="2800" dirty="0"/>
              <a:t> шляхом </a:t>
            </a:r>
            <a:r>
              <a:rPr lang="ru-RU" sz="2800" dirty="0" err="1"/>
              <a:t>обігравання</a:t>
            </a:r>
            <a:r>
              <a:rPr lang="ru-RU" sz="2800" dirty="0"/>
              <a:t> </a:t>
            </a:r>
            <a:r>
              <a:rPr lang="ru-RU" sz="2800" dirty="0" err="1"/>
              <a:t>близьких</a:t>
            </a:r>
            <a:r>
              <a:rPr lang="ru-RU" sz="2800" dirty="0"/>
              <a:t> за </a:t>
            </a:r>
            <a:r>
              <a:rPr lang="ru-RU" sz="2800" dirty="0" err="1"/>
              <a:t>звучанням</a:t>
            </a:r>
            <a:r>
              <a:rPr lang="ru-RU" sz="2800" dirty="0"/>
              <a:t> </a:t>
            </a:r>
            <a:r>
              <a:rPr lang="ru-RU" sz="2800" dirty="0" err="1"/>
              <a:t>чи</a:t>
            </a:r>
            <a:r>
              <a:rPr lang="ru-RU" sz="2800" dirty="0"/>
              <a:t> </a:t>
            </a:r>
            <a:r>
              <a:rPr lang="ru-RU" sz="2800" dirty="0" err="1"/>
              <a:t>однозвучних</a:t>
            </a:r>
            <a:r>
              <a:rPr lang="ru-RU" sz="2800" dirty="0"/>
              <a:t> </a:t>
            </a:r>
            <a:r>
              <a:rPr lang="ru-RU" sz="2800" dirty="0" err="1"/>
              <a:t>одиниць</a:t>
            </a:r>
            <a:r>
              <a:rPr lang="ru-RU" sz="2800" dirty="0"/>
              <a:t> з </a:t>
            </a:r>
            <a:r>
              <a:rPr lang="ru-RU" sz="2800" dirty="0" err="1"/>
              <a:t>різними</a:t>
            </a:r>
            <a:r>
              <a:rPr lang="ru-RU" sz="2800" dirty="0"/>
              <a:t> </a:t>
            </a:r>
            <a:r>
              <a:rPr lang="ru-RU" sz="2800" dirty="0" err="1"/>
              <a:t>значеннями</a:t>
            </a:r>
            <a:r>
              <a:rPr lang="ru-RU" sz="2800" dirty="0"/>
              <a:t>, </a:t>
            </a:r>
            <a:r>
              <a:rPr lang="ru-RU" sz="2800" dirty="0" err="1"/>
              <a:t>або</a:t>
            </a:r>
            <a:r>
              <a:rPr lang="ru-RU" sz="2800" dirty="0"/>
              <a:t> ж слово </a:t>
            </a:r>
            <a:r>
              <a:rPr lang="ru-RU" sz="2800" dirty="0" err="1"/>
              <a:t>вживається</a:t>
            </a:r>
            <a:r>
              <a:rPr lang="ru-RU" sz="2800" dirty="0"/>
              <a:t> в такому </a:t>
            </a:r>
            <a:r>
              <a:rPr lang="ru-RU" sz="2800" dirty="0" err="1"/>
              <a:t>лексичному</a:t>
            </a:r>
            <a:r>
              <a:rPr lang="ru-RU" sz="2800" dirty="0"/>
              <a:t> </a:t>
            </a:r>
            <a:r>
              <a:rPr lang="ru-RU" sz="2800" dirty="0" err="1"/>
              <a:t>оточенні</a:t>
            </a:r>
            <a:r>
              <a:rPr lang="ru-RU" sz="2800" dirty="0"/>
              <a:t>, яке </a:t>
            </a:r>
            <a:r>
              <a:rPr lang="ru-RU" sz="2800" dirty="0" err="1"/>
              <a:t>примушує</a:t>
            </a:r>
            <a:r>
              <a:rPr lang="ru-RU" sz="2800" dirty="0"/>
              <a:t> </a:t>
            </a:r>
            <a:r>
              <a:rPr lang="ru-RU" sz="2800" dirty="0" err="1"/>
              <a:t>сприймати</a:t>
            </a:r>
            <a:r>
              <a:rPr lang="ru-RU" sz="2800" dirty="0"/>
              <a:t> </a:t>
            </a:r>
            <a:r>
              <a:rPr lang="ru-RU" sz="2800" dirty="0" err="1"/>
              <a:t>його</a:t>
            </a:r>
            <a:r>
              <a:rPr lang="ru-RU" sz="2800" dirty="0"/>
              <a:t> у </a:t>
            </a:r>
            <a:r>
              <a:rPr lang="ru-RU" sz="2800" dirty="0" err="1"/>
              <a:t>двох</a:t>
            </a:r>
            <a:r>
              <a:rPr lang="ru-RU" sz="2800" dirty="0"/>
              <a:t> планах, з </a:t>
            </a:r>
            <a:r>
              <a:rPr lang="ru-RU" sz="2800" dirty="0" err="1"/>
              <a:t>двома</a:t>
            </a:r>
            <a:r>
              <a:rPr lang="ru-RU" sz="2800" dirty="0"/>
              <a:t> </a:t>
            </a:r>
            <a:r>
              <a:rPr lang="ru-RU" sz="2800" dirty="0" err="1"/>
              <a:t>значеннями</a:t>
            </a:r>
            <a:r>
              <a:rPr lang="ru-RU" sz="2800" dirty="0"/>
              <a:t>: </a:t>
            </a:r>
            <a:r>
              <a:rPr lang="ru-RU" sz="2800" i="1" dirty="0" err="1">
                <a:highlight>
                  <a:srgbClr val="00FFFF"/>
                </a:highlight>
              </a:rPr>
              <a:t>Нічого</a:t>
            </a:r>
            <a:r>
              <a:rPr lang="ru-RU" sz="2800" i="1" dirty="0">
                <a:highlight>
                  <a:srgbClr val="00FFFF"/>
                </a:highlight>
              </a:rPr>
              <a:t>, </a:t>
            </a:r>
            <a:r>
              <a:rPr lang="ru-RU" sz="2800" i="1" dirty="0" err="1">
                <a:highlight>
                  <a:srgbClr val="00FFFF"/>
                </a:highlight>
              </a:rPr>
              <a:t>що</a:t>
            </a:r>
            <a:r>
              <a:rPr lang="ru-RU" sz="2800" i="1" dirty="0">
                <a:highlight>
                  <a:srgbClr val="00FFFF"/>
                </a:highlight>
              </a:rPr>
              <a:t> </a:t>
            </a:r>
            <a:r>
              <a:rPr lang="ru-RU" sz="2800" i="1" dirty="0" err="1">
                <a:highlight>
                  <a:srgbClr val="00FFFF"/>
                </a:highlight>
              </a:rPr>
              <a:t>ікра</a:t>
            </a:r>
            <a:r>
              <a:rPr lang="ru-RU" sz="2800" i="1" dirty="0">
                <a:highlight>
                  <a:srgbClr val="00FFFF"/>
                </a:highlight>
              </a:rPr>
              <a:t> </a:t>
            </a:r>
            <a:r>
              <a:rPr lang="ru-RU" sz="2800" i="1" dirty="0" err="1">
                <a:highlight>
                  <a:srgbClr val="00FFFF"/>
                </a:highlight>
              </a:rPr>
              <a:t>чорна</a:t>
            </a:r>
            <a:r>
              <a:rPr lang="ru-RU" sz="2800" i="1" dirty="0">
                <a:highlight>
                  <a:srgbClr val="00FFFF"/>
                </a:highlight>
              </a:rPr>
              <a:t> – </a:t>
            </a:r>
            <a:r>
              <a:rPr lang="ru-RU" sz="2800" i="1" dirty="0" err="1">
                <a:highlight>
                  <a:srgbClr val="00FFFF"/>
                </a:highlight>
              </a:rPr>
              <a:t>лиш</a:t>
            </a:r>
            <a:r>
              <a:rPr lang="ru-RU" sz="2800" i="1" dirty="0">
                <a:highlight>
                  <a:srgbClr val="00FFFF"/>
                </a:highlight>
              </a:rPr>
              <a:t> би </a:t>
            </a:r>
            <a:r>
              <a:rPr lang="ru-RU" sz="2800" i="1" dirty="0" err="1">
                <a:highlight>
                  <a:srgbClr val="00FFFF"/>
                </a:highlight>
              </a:rPr>
              <a:t>хліб</a:t>
            </a:r>
            <a:r>
              <a:rPr lang="ru-RU" sz="2800" i="1" dirty="0">
                <a:highlight>
                  <a:srgbClr val="00FFFF"/>
                </a:highlight>
              </a:rPr>
              <a:t> </a:t>
            </a:r>
            <a:r>
              <a:rPr lang="ru-RU" sz="2800" i="1" dirty="0" err="1">
                <a:highlight>
                  <a:srgbClr val="00FFFF"/>
                </a:highlight>
              </a:rPr>
              <a:t>був</a:t>
            </a:r>
            <a:r>
              <a:rPr lang="ru-RU" sz="2800" i="1" dirty="0">
                <a:highlight>
                  <a:srgbClr val="00FFFF"/>
                </a:highlight>
              </a:rPr>
              <a:t> </a:t>
            </a:r>
            <a:r>
              <a:rPr lang="ru-RU" sz="2800" i="1" dirty="0" err="1">
                <a:highlight>
                  <a:srgbClr val="00FFFF"/>
                </a:highlight>
              </a:rPr>
              <a:t>білий</a:t>
            </a:r>
            <a:r>
              <a:rPr lang="ru-RU" sz="2800" i="1" dirty="0">
                <a:highlight>
                  <a:srgbClr val="00FFFF"/>
                </a:highlight>
              </a:rPr>
              <a:t>!, </a:t>
            </a:r>
            <a:r>
              <a:rPr lang="ru-RU" sz="2800" dirty="0">
                <a:highlight>
                  <a:srgbClr val="00FFFF"/>
                </a:highlight>
              </a:rPr>
              <a:t>пор. </a:t>
            </a:r>
            <a:r>
              <a:rPr lang="ru-RU" sz="2800" dirty="0" err="1">
                <a:highlight>
                  <a:srgbClr val="00FFFF"/>
                </a:highlight>
              </a:rPr>
              <a:t>також</a:t>
            </a:r>
            <a:r>
              <a:rPr lang="ru-RU" sz="2800" dirty="0">
                <a:highlight>
                  <a:srgbClr val="00FFFF"/>
                </a:highlight>
              </a:rPr>
              <a:t>: </a:t>
            </a:r>
            <a:r>
              <a:rPr lang="ru-RU" sz="2800" i="1" dirty="0">
                <a:highlight>
                  <a:srgbClr val="00FFFF"/>
                </a:highlight>
              </a:rPr>
              <a:t>З коси </a:t>
            </a:r>
            <a:r>
              <a:rPr lang="ru-RU" sz="2800" i="1" dirty="0" err="1">
                <a:highlight>
                  <a:srgbClr val="00FFFF"/>
                </a:highlight>
              </a:rPr>
              <a:t>бузько</a:t>
            </a:r>
            <a:r>
              <a:rPr lang="ru-RU" sz="2800" i="1" dirty="0">
                <a:highlight>
                  <a:srgbClr val="00FFFF"/>
                </a:highlight>
              </a:rPr>
              <a:t> </a:t>
            </a:r>
            <a:r>
              <a:rPr lang="ru-RU" sz="2800" i="1" dirty="0" err="1">
                <a:highlight>
                  <a:srgbClr val="00FFFF"/>
                </a:highlight>
              </a:rPr>
              <a:t>летів</a:t>
            </a:r>
            <a:r>
              <a:rPr lang="ru-RU" sz="2800" i="1" dirty="0">
                <a:highlight>
                  <a:srgbClr val="00FFFF"/>
                </a:highlight>
              </a:rPr>
              <a:t> </a:t>
            </a:r>
            <a:r>
              <a:rPr lang="ru-RU" sz="2800" b="1" i="1" dirty="0">
                <a:highlight>
                  <a:srgbClr val="00FFFF"/>
                </a:highlight>
              </a:rPr>
              <a:t>на балку </a:t>
            </a:r>
            <a:r>
              <a:rPr lang="ru-RU" sz="2800" dirty="0">
                <a:highlight>
                  <a:srgbClr val="00FFFF"/>
                </a:highlight>
              </a:rPr>
              <a:t>/ (</a:t>
            </a:r>
            <a:r>
              <a:rPr lang="ru-RU" sz="2800" i="1" dirty="0" err="1">
                <a:highlight>
                  <a:srgbClr val="00FFFF"/>
                </a:highlight>
              </a:rPr>
              <a:t>Косар</a:t>
            </a:r>
            <a:r>
              <a:rPr lang="ru-RU" sz="2800" i="1" dirty="0">
                <a:highlight>
                  <a:srgbClr val="00FFFF"/>
                </a:highlight>
              </a:rPr>
              <a:t> косу там брав на брус</a:t>
            </a:r>
            <a:r>
              <a:rPr lang="ru-RU" sz="2800" dirty="0">
                <a:highlight>
                  <a:srgbClr val="00FFFF"/>
                </a:highlight>
              </a:rPr>
              <a:t>), / </a:t>
            </a:r>
            <a:r>
              <a:rPr lang="ru-RU" sz="2800" i="1" dirty="0">
                <a:highlight>
                  <a:srgbClr val="00FFFF"/>
                </a:highlight>
              </a:rPr>
              <a:t>І </a:t>
            </a:r>
            <a:r>
              <a:rPr lang="ru-RU" sz="2800" i="1" dirty="0" err="1">
                <a:highlight>
                  <a:srgbClr val="00FFFF"/>
                </a:highlight>
              </a:rPr>
              <a:t>сів</a:t>
            </a:r>
            <a:r>
              <a:rPr lang="ru-RU" sz="2800" i="1" dirty="0">
                <a:highlight>
                  <a:srgbClr val="00FFFF"/>
                </a:highlight>
              </a:rPr>
              <a:t> </a:t>
            </a:r>
            <a:r>
              <a:rPr lang="ru-RU" sz="2800" i="1" dirty="0" err="1">
                <a:highlight>
                  <a:srgbClr val="00FFFF"/>
                </a:highlight>
              </a:rPr>
              <a:t>бузько</a:t>
            </a:r>
            <a:r>
              <a:rPr lang="ru-RU" sz="2800" i="1" dirty="0">
                <a:highlight>
                  <a:srgbClr val="00FFFF"/>
                </a:highlight>
              </a:rPr>
              <a:t> в </a:t>
            </a:r>
            <a:r>
              <a:rPr lang="ru-RU" sz="2800" i="1" dirty="0" err="1">
                <a:highlight>
                  <a:srgbClr val="00FFFF"/>
                </a:highlight>
              </a:rPr>
              <a:t>дворі</a:t>
            </a:r>
            <a:r>
              <a:rPr lang="ru-RU" sz="2800" i="1" dirty="0">
                <a:highlight>
                  <a:srgbClr val="00FFFF"/>
                </a:highlight>
              </a:rPr>
              <a:t> </a:t>
            </a:r>
            <a:r>
              <a:rPr lang="ru-RU" sz="2800" b="1" i="1" dirty="0">
                <a:highlight>
                  <a:srgbClr val="00FFFF"/>
                </a:highlight>
              </a:rPr>
              <a:t>на балку,</a:t>
            </a:r>
            <a:r>
              <a:rPr lang="ru-RU" sz="2800" b="1" dirty="0">
                <a:highlight>
                  <a:srgbClr val="00FFFF"/>
                </a:highlight>
              </a:rPr>
              <a:t> </a:t>
            </a:r>
            <a:r>
              <a:rPr lang="ru-RU" sz="2800" dirty="0">
                <a:highlight>
                  <a:srgbClr val="00FFFF"/>
                </a:highlight>
              </a:rPr>
              <a:t>/ </a:t>
            </a:r>
            <a:r>
              <a:rPr lang="ru-RU" sz="2800" i="1" dirty="0">
                <a:highlight>
                  <a:srgbClr val="00FFFF"/>
                </a:highlight>
              </a:rPr>
              <a:t>На </a:t>
            </a:r>
            <a:r>
              <a:rPr lang="ru-RU" sz="2800" i="1" dirty="0" err="1">
                <a:highlight>
                  <a:srgbClr val="00FFFF"/>
                </a:highlight>
              </a:rPr>
              <a:t>довгий</a:t>
            </a:r>
            <a:r>
              <a:rPr lang="ru-RU" sz="2800" i="1" dirty="0">
                <a:highlight>
                  <a:srgbClr val="00FFFF"/>
                </a:highlight>
              </a:rPr>
              <a:t> </a:t>
            </a:r>
            <a:r>
              <a:rPr lang="ru-RU" sz="2800" i="1" dirty="0" err="1">
                <a:highlight>
                  <a:srgbClr val="00FFFF"/>
                </a:highlight>
              </a:rPr>
              <a:t>дерев’яний</a:t>
            </a:r>
            <a:r>
              <a:rPr lang="ru-RU" sz="2800" i="1" dirty="0">
                <a:highlight>
                  <a:srgbClr val="00FFFF"/>
                </a:highlight>
              </a:rPr>
              <a:t> брус </a:t>
            </a:r>
            <a:r>
              <a:rPr lang="ru-RU" sz="2800" dirty="0">
                <a:highlight>
                  <a:srgbClr val="00FFFF"/>
                </a:highlight>
              </a:rPr>
              <a:t>(</a:t>
            </a:r>
            <a:r>
              <a:rPr lang="ru-RU" sz="2800" dirty="0" err="1">
                <a:highlight>
                  <a:srgbClr val="00FFFF"/>
                </a:highlight>
              </a:rPr>
              <a:t>Дмитро</a:t>
            </a:r>
            <a:r>
              <a:rPr lang="ru-RU" sz="2800" dirty="0">
                <a:highlight>
                  <a:srgbClr val="00FFFF"/>
                </a:highlight>
              </a:rPr>
              <a:t> </a:t>
            </a:r>
            <a:r>
              <a:rPr lang="ru-RU" sz="2800" dirty="0" err="1">
                <a:highlight>
                  <a:srgbClr val="00FFFF"/>
                </a:highlight>
              </a:rPr>
              <a:t>Білоус</a:t>
            </a:r>
            <a:r>
              <a:rPr lang="ru-RU" sz="2800" dirty="0">
                <a:highlight>
                  <a:srgbClr val="00FFFF"/>
                </a:highlight>
              </a:rPr>
              <a:t>). </a:t>
            </a:r>
            <a:r>
              <a:rPr lang="ru-RU" sz="2800" dirty="0"/>
              <a:t>Каламбур </a:t>
            </a:r>
            <a:r>
              <a:rPr lang="ru-RU" sz="2800" dirty="0" err="1"/>
              <a:t>може</a:t>
            </a:r>
            <a:r>
              <a:rPr lang="ru-RU" sz="2800" dirty="0"/>
              <a:t> </a:t>
            </a:r>
            <a:r>
              <a:rPr lang="ru-RU" sz="2800" dirty="0" err="1"/>
              <a:t>ґрунтуватися</a:t>
            </a:r>
            <a:r>
              <a:rPr lang="ru-RU" sz="2800" dirty="0"/>
              <a:t> на </a:t>
            </a:r>
            <a:r>
              <a:rPr lang="ru-RU" sz="2800" dirty="0" err="1"/>
              <a:t>омонімії</a:t>
            </a:r>
            <a:r>
              <a:rPr lang="ru-RU" sz="2800" dirty="0"/>
              <a:t>, </a:t>
            </a:r>
            <a:r>
              <a:rPr lang="ru-RU" sz="2800" dirty="0" err="1"/>
              <a:t>паронімії</a:t>
            </a:r>
            <a:r>
              <a:rPr lang="ru-RU" sz="2800" dirty="0"/>
              <a:t> </a:t>
            </a:r>
            <a:r>
              <a:rPr lang="ru-RU" sz="2800" dirty="0" err="1"/>
              <a:t>або</a:t>
            </a:r>
            <a:r>
              <a:rPr lang="ru-RU" sz="2800" dirty="0"/>
              <a:t> </a:t>
            </a:r>
            <a:r>
              <a:rPr lang="ru-RU" sz="2800" dirty="0" err="1"/>
              <a:t>вживанні</a:t>
            </a:r>
            <a:r>
              <a:rPr lang="ru-RU" sz="2800" dirty="0"/>
              <a:t> </a:t>
            </a:r>
            <a:r>
              <a:rPr lang="ru-RU" sz="2800" dirty="0" err="1"/>
              <a:t>різних</a:t>
            </a:r>
            <a:r>
              <a:rPr lang="ru-RU" sz="2800" dirty="0"/>
              <a:t> </a:t>
            </a:r>
            <a:r>
              <a:rPr lang="ru-RU" sz="2800" dirty="0" err="1"/>
              <a:t>значень</a:t>
            </a:r>
            <a:r>
              <a:rPr lang="ru-RU" sz="2800" dirty="0"/>
              <a:t> того самого слова: </a:t>
            </a:r>
            <a:r>
              <a:rPr lang="ru-RU" sz="2800" i="1" dirty="0">
                <a:highlight>
                  <a:srgbClr val="00FFFF"/>
                </a:highlight>
              </a:rPr>
              <a:t>У мене є брат </a:t>
            </a:r>
            <a:r>
              <a:rPr lang="ru-RU" sz="2800" i="1" dirty="0" err="1">
                <a:highlight>
                  <a:srgbClr val="00FFFF"/>
                </a:highlight>
              </a:rPr>
              <a:t>Ігор</a:t>
            </a:r>
            <a:r>
              <a:rPr lang="ru-RU" sz="2800" i="1" dirty="0">
                <a:highlight>
                  <a:srgbClr val="00FFFF"/>
                </a:highlight>
              </a:rPr>
              <a:t>, </a:t>
            </a:r>
            <a:r>
              <a:rPr lang="ru-RU" sz="2800" i="1" dirty="0" err="1">
                <a:highlight>
                  <a:srgbClr val="00FFFF"/>
                </a:highlight>
              </a:rPr>
              <a:t>він</a:t>
            </a:r>
            <a:r>
              <a:rPr lang="ru-RU" sz="2800" i="1" dirty="0">
                <a:highlight>
                  <a:srgbClr val="00FFFF"/>
                </a:highlight>
              </a:rPr>
              <a:t> </a:t>
            </a:r>
            <a:r>
              <a:rPr lang="ru-RU" sz="2800" i="1" dirty="0" err="1">
                <a:highlight>
                  <a:srgbClr val="00FFFF"/>
                </a:highlight>
              </a:rPr>
              <a:t>має</a:t>
            </a:r>
            <a:r>
              <a:rPr lang="ru-RU" sz="2800" i="1" dirty="0">
                <a:highlight>
                  <a:srgbClr val="00FFFF"/>
                </a:highlight>
              </a:rPr>
              <a:t> </a:t>
            </a:r>
            <a:r>
              <a:rPr lang="ru-RU" sz="2800" i="1" dirty="0" err="1">
                <a:highlight>
                  <a:srgbClr val="00FFFF"/>
                </a:highlight>
              </a:rPr>
              <a:t>багато</a:t>
            </a:r>
            <a:r>
              <a:rPr lang="ru-RU" sz="2800" i="1" dirty="0">
                <a:highlight>
                  <a:srgbClr val="00FFFF"/>
                </a:highlight>
              </a:rPr>
              <a:t> </a:t>
            </a:r>
            <a:r>
              <a:rPr lang="ru-RU" sz="2800" i="1" dirty="0" err="1">
                <a:highlight>
                  <a:srgbClr val="00FFFF"/>
                </a:highlight>
              </a:rPr>
              <a:t>ігор</a:t>
            </a:r>
            <a:r>
              <a:rPr lang="ru-RU" sz="2800" dirty="0">
                <a:highlight>
                  <a:srgbClr val="00FFFF"/>
                </a:highlight>
              </a:rPr>
              <a:t>… </a:t>
            </a:r>
            <a:r>
              <a:rPr lang="ru-RU" sz="2800" dirty="0"/>
              <a:t>та </a:t>
            </a:r>
            <a:r>
              <a:rPr lang="ru-RU" sz="2800" dirty="0" err="1"/>
              <a:t>ін</a:t>
            </a:r>
            <a:r>
              <a:rPr lang="ru-RU" sz="2800" dirty="0"/>
              <a:t>. </a:t>
            </a:r>
            <a:r>
              <a:rPr lang="ru-RU" sz="2800" dirty="0">
                <a:highlight>
                  <a:srgbClr val="00FF00"/>
                </a:highlight>
              </a:rPr>
              <a:t>Див.: </a:t>
            </a:r>
            <a:r>
              <a:rPr lang="ru-RU" sz="2800" b="1" i="1" dirty="0" err="1">
                <a:highlight>
                  <a:srgbClr val="00FF00"/>
                </a:highlight>
              </a:rPr>
              <a:t>Гра</a:t>
            </a:r>
            <a:r>
              <a:rPr lang="ru-RU" sz="2800" b="1" i="1" dirty="0">
                <a:highlight>
                  <a:srgbClr val="00FF00"/>
                </a:highlight>
              </a:rPr>
              <a:t> </a:t>
            </a:r>
            <a:r>
              <a:rPr lang="ru-RU" sz="2800" b="1" i="1" dirty="0" err="1">
                <a:highlight>
                  <a:srgbClr val="00FF00"/>
                </a:highlight>
              </a:rPr>
              <a:t>слів</a:t>
            </a:r>
            <a:r>
              <a:rPr lang="ru-RU" sz="2800" b="1" i="1" dirty="0">
                <a:highlight>
                  <a:srgbClr val="00FF00"/>
                </a:highlight>
              </a:rPr>
              <a:t>; </a:t>
            </a:r>
            <a:r>
              <a:rPr lang="ru-RU" sz="2800" b="1" i="1" dirty="0" err="1">
                <a:highlight>
                  <a:srgbClr val="00FF00"/>
                </a:highlight>
              </a:rPr>
              <a:t>Парономазія</a:t>
            </a:r>
            <a:r>
              <a:rPr lang="ru-RU" sz="2800" dirty="0"/>
              <a:t>. </a:t>
            </a:r>
            <a:r>
              <a:rPr lang="ru-RU" sz="2800" b="1" dirty="0"/>
              <a:t>(</a:t>
            </a:r>
            <a:r>
              <a:rPr lang="ru-RU" sz="2800" b="1" dirty="0" err="1"/>
              <a:t>Загнітко</a:t>
            </a:r>
            <a:r>
              <a:rPr lang="ru-RU" sz="2800" b="1" dirty="0"/>
              <a:t>, т.2. с. 9) (+Калька: с. 9-11)</a:t>
            </a:r>
          </a:p>
        </p:txBody>
      </p:sp>
    </p:spTree>
    <p:extLst>
      <p:ext uri="{BB962C8B-B14F-4D97-AF65-F5344CB8AC3E}">
        <p14:creationId xmlns:p14="http://schemas.microsoft.com/office/powerpoint/2010/main" val="418572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7C84CDD-469D-431F-9409-F55B70A5EF84}"/>
              </a:ext>
            </a:extLst>
          </p:cNvPr>
          <p:cNvPicPr>
            <a:picLocks noChangeAspect="1"/>
          </p:cNvPicPr>
          <p:nvPr/>
        </p:nvPicPr>
        <p:blipFill>
          <a:blip r:embed="rId2"/>
          <a:stretch>
            <a:fillRect/>
          </a:stretch>
        </p:blipFill>
        <p:spPr>
          <a:xfrm>
            <a:off x="900333" y="615148"/>
            <a:ext cx="9172136" cy="5258371"/>
          </a:xfrm>
          <a:prstGeom prst="rect">
            <a:avLst/>
          </a:prstGeom>
        </p:spPr>
      </p:pic>
      <p:sp>
        <p:nvSpPr>
          <p:cNvPr id="3" name="TextBox 2">
            <a:extLst>
              <a:ext uri="{FF2B5EF4-FFF2-40B4-BE49-F238E27FC236}">
                <a16:creationId xmlns:a16="http://schemas.microsoft.com/office/drawing/2014/main" id="{3B655194-53E2-414A-AB75-251CBBA0F274}"/>
              </a:ext>
            </a:extLst>
          </p:cNvPr>
          <p:cNvSpPr txBox="1"/>
          <p:nvPr/>
        </p:nvSpPr>
        <p:spPr>
          <a:xfrm>
            <a:off x="1941342" y="5735781"/>
            <a:ext cx="9748910" cy="461665"/>
          </a:xfrm>
          <a:prstGeom prst="rect">
            <a:avLst/>
          </a:prstGeom>
          <a:noFill/>
        </p:spPr>
        <p:txBody>
          <a:bodyPr wrap="square" rtlCol="0">
            <a:spAutoFit/>
          </a:bodyPr>
          <a:lstStyle/>
          <a:p>
            <a:pPr algn="r"/>
            <a:r>
              <a:rPr lang="uk-UA" sz="2400" b="1" dirty="0">
                <a:solidFill>
                  <a:srgbClr val="7030A0"/>
                </a:solidFill>
              </a:rPr>
              <a:t>В чому, на вашу думку полягає функція словника?</a:t>
            </a:r>
            <a:endParaRPr lang="ru-RU" sz="2400" b="1" dirty="0">
              <a:solidFill>
                <a:srgbClr val="7030A0"/>
              </a:solidFill>
            </a:endParaRPr>
          </a:p>
        </p:txBody>
      </p:sp>
      <p:sp>
        <p:nvSpPr>
          <p:cNvPr id="4" name="Прямоугольник 3">
            <a:extLst>
              <a:ext uri="{FF2B5EF4-FFF2-40B4-BE49-F238E27FC236}">
                <a16:creationId xmlns:a16="http://schemas.microsoft.com/office/drawing/2014/main" id="{87BDBCF3-9A5A-4BD9-B609-7FEC5CB030FF}"/>
              </a:ext>
            </a:extLst>
          </p:cNvPr>
          <p:cNvSpPr/>
          <p:nvPr/>
        </p:nvSpPr>
        <p:spPr>
          <a:xfrm>
            <a:off x="268998" y="6361534"/>
            <a:ext cx="5051255" cy="369332"/>
          </a:xfrm>
          <a:prstGeom prst="rect">
            <a:avLst/>
          </a:prstGeom>
        </p:spPr>
        <p:txBody>
          <a:bodyPr wrap="none">
            <a:spAutoFit/>
          </a:bodyPr>
          <a:lstStyle/>
          <a:p>
            <a:pPr marL="285750" indent="-285750">
              <a:buFont typeface="Wingdings" panose="05000000000000000000" pitchFamily="2" charset="2"/>
              <a:buChar char="Ø"/>
            </a:pPr>
            <a:r>
              <a:rPr lang="en-GB" b="1" dirty="0">
                <a:solidFill>
                  <a:srgbClr val="7030A0"/>
                </a:solidFill>
              </a:rPr>
              <a:t>https://www.britannica.com/topic/dictionary</a:t>
            </a:r>
            <a:endParaRPr lang="ru-RU" b="1" dirty="0">
              <a:solidFill>
                <a:srgbClr val="7030A0"/>
              </a:solidFill>
            </a:endParaRPr>
          </a:p>
        </p:txBody>
      </p:sp>
    </p:spTree>
    <p:extLst>
      <p:ext uri="{BB962C8B-B14F-4D97-AF65-F5344CB8AC3E}">
        <p14:creationId xmlns:p14="http://schemas.microsoft.com/office/powerpoint/2010/main" val="429259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07852E-D476-4C5A-97ED-7E70A14E243B}"/>
              </a:ext>
            </a:extLst>
          </p:cNvPr>
          <p:cNvPicPr>
            <a:picLocks noChangeAspect="1"/>
          </p:cNvPicPr>
          <p:nvPr/>
        </p:nvPicPr>
        <p:blipFill>
          <a:blip r:embed="rId2"/>
          <a:stretch>
            <a:fillRect/>
          </a:stretch>
        </p:blipFill>
        <p:spPr>
          <a:xfrm>
            <a:off x="1126294" y="95250"/>
            <a:ext cx="10001250" cy="6667500"/>
          </a:xfrm>
          <a:prstGeom prst="rect">
            <a:avLst/>
          </a:prstGeom>
        </p:spPr>
      </p:pic>
      <p:sp>
        <p:nvSpPr>
          <p:cNvPr id="2" name="TextBox 1">
            <a:extLst>
              <a:ext uri="{FF2B5EF4-FFF2-40B4-BE49-F238E27FC236}">
                <a16:creationId xmlns:a16="http://schemas.microsoft.com/office/drawing/2014/main" id="{F65EC528-69A8-4CC1-BAAF-31B082911A3B}"/>
              </a:ext>
            </a:extLst>
          </p:cNvPr>
          <p:cNvSpPr txBox="1"/>
          <p:nvPr/>
        </p:nvSpPr>
        <p:spPr>
          <a:xfrm>
            <a:off x="588611" y="2823210"/>
            <a:ext cx="6935372" cy="3939540"/>
          </a:xfrm>
          <a:prstGeom prst="rect">
            <a:avLst/>
          </a:prstGeom>
          <a:noFill/>
        </p:spPr>
        <p:txBody>
          <a:bodyPr wrap="square" rtlCol="0">
            <a:spAutoFit/>
          </a:bodyPr>
          <a:lstStyle/>
          <a:p>
            <a:r>
              <a:rPr lang="uk-UA" sz="4000" b="1" dirty="0">
                <a:solidFill>
                  <a:srgbClr val="FF0000"/>
                </a:solidFill>
              </a:rPr>
              <a:t>Терміни лекції:</a:t>
            </a:r>
          </a:p>
          <a:p>
            <a:r>
              <a:rPr lang="uk-UA" sz="3200" b="1" dirty="0">
                <a:solidFill>
                  <a:srgbClr val="002060"/>
                </a:solidFill>
              </a:rPr>
              <a:t>Глоси (маргіналії)</a:t>
            </a:r>
          </a:p>
          <a:p>
            <a:r>
              <a:rPr lang="uk-UA" sz="3200" b="1" dirty="0">
                <a:solidFill>
                  <a:srgbClr val="002060"/>
                </a:solidFill>
              </a:rPr>
              <a:t>Глосарій</a:t>
            </a:r>
          </a:p>
          <a:p>
            <a:r>
              <a:rPr lang="uk-UA" sz="3200" b="1" dirty="0">
                <a:solidFill>
                  <a:srgbClr val="002060"/>
                </a:solidFill>
              </a:rPr>
              <a:t>Словник (</a:t>
            </a:r>
            <a:r>
              <a:rPr lang="uk-UA" sz="3200" b="1" dirty="0"/>
              <a:t>тлумачний, </a:t>
            </a:r>
            <a:r>
              <a:rPr lang="uk-UA" sz="3200" b="1" dirty="0" err="1"/>
              <a:t>дво</a:t>
            </a:r>
            <a:r>
              <a:rPr lang="uk-UA" sz="3200" b="1" dirty="0"/>
              <a:t>/багатомовний, спеціальний)</a:t>
            </a:r>
          </a:p>
          <a:p>
            <a:r>
              <a:rPr lang="uk-UA" sz="3200" b="1" dirty="0"/>
              <a:t>Тезаурус</a:t>
            </a:r>
          </a:p>
          <a:p>
            <a:r>
              <a:rPr lang="uk-UA" sz="3200" b="1" dirty="0">
                <a:solidFill>
                  <a:srgbClr val="002060"/>
                </a:solidFill>
              </a:rPr>
              <a:t>Енциклопедія</a:t>
            </a:r>
          </a:p>
          <a:p>
            <a:endParaRPr lang="uk-UA" dirty="0"/>
          </a:p>
        </p:txBody>
      </p:sp>
      <p:sp>
        <p:nvSpPr>
          <p:cNvPr id="3" name="Прямоугольник 2">
            <a:extLst>
              <a:ext uri="{FF2B5EF4-FFF2-40B4-BE49-F238E27FC236}">
                <a16:creationId xmlns:a16="http://schemas.microsoft.com/office/drawing/2014/main" id="{F1C2C0BC-632E-4330-9F66-FB46852AB617}"/>
              </a:ext>
            </a:extLst>
          </p:cNvPr>
          <p:cNvSpPr/>
          <p:nvPr/>
        </p:nvSpPr>
        <p:spPr>
          <a:xfrm>
            <a:off x="11127544" y="5934670"/>
            <a:ext cx="1330985" cy="923330"/>
          </a:xfrm>
          <a:prstGeom prst="rect">
            <a:avLst/>
          </a:prstGeom>
        </p:spPr>
        <p:txBody>
          <a:bodyPr wrap="square">
            <a:spAutoFit/>
          </a:bodyPr>
          <a:lstStyle/>
          <a:p>
            <a:r>
              <a:rPr lang="uk-UA" dirty="0"/>
              <a:t>7-8 </a:t>
            </a:r>
            <a:r>
              <a:rPr lang="uk-UA" dirty="0" err="1"/>
              <a:t>ст</a:t>
            </a:r>
            <a:endParaRPr lang="uk-UA" dirty="0"/>
          </a:p>
          <a:p>
            <a:r>
              <a:rPr lang="uk-UA" dirty="0"/>
              <a:t>16-17 </a:t>
            </a:r>
            <a:r>
              <a:rPr lang="uk-UA" dirty="0" err="1"/>
              <a:t>ст</a:t>
            </a:r>
            <a:endParaRPr lang="uk-UA" dirty="0"/>
          </a:p>
          <a:p>
            <a:r>
              <a:rPr lang="uk-UA" dirty="0"/>
              <a:t>18 </a:t>
            </a:r>
            <a:r>
              <a:rPr lang="uk-UA" dirty="0" err="1"/>
              <a:t>ст</a:t>
            </a:r>
            <a:endParaRPr lang="ru-RU" dirty="0"/>
          </a:p>
        </p:txBody>
      </p:sp>
    </p:spTree>
    <p:extLst>
      <p:ext uri="{BB962C8B-B14F-4D97-AF65-F5344CB8AC3E}">
        <p14:creationId xmlns:p14="http://schemas.microsoft.com/office/powerpoint/2010/main" val="26872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18E38A-52AB-4411-854C-9298C7B3326D}"/>
              </a:ext>
            </a:extLst>
          </p:cNvPr>
          <p:cNvSpPr/>
          <p:nvPr/>
        </p:nvSpPr>
        <p:spPr>
          <a:xfrm>
            <a:off x="4730961" y="0"/>
            <a:ext cx="2730077" cy="769441"/>
          </a:xfrm>
          <a:prstGeom prst="rect">
            <a:avLst/>
          </a:prstGeom>
        </p:spPr>
        <p:txBody>
          <a:bodyPr wrap="square">
            <a:spAutoFit/>
          </a:bodyPr>
          <a:lstStyle/>
          <a:p>
            <a:r>
              <a:rPr lang="ru-RU" sz="4400" b="1" dirty="0">
                <a:solidFill>
                  <a:srgbClr val="0070C0"/>
                </a:solidFill>
              </a:rPr>
              <a:t>Словники</a:t>
            </a:r>
            <a:r>
              <a:rPr lang="ru-RU" dirty="0"/>
              <a:t> </a:t>
            </a:r>
          </a:p>
        </p:txBody>
      </p:sp>
      <p:sp>
        <p:nvSpPr>
          <p:cNvPr id="3" name="Прямоугольник 2">
            <a:extLst>
              <a:ext uri="{FF2B5EF4-FFF2-40B4-BE49-F238E27FC236}">
                <a16:creationId xmlns:a16="http://schemas.microsoft.com/office/drawing/2014/main" id="{DD288367-85BE-44D0-B304-FAAE4AD07B3D}"/>
              </a:ext>
            </a:extLst>
          </p:cNvPr>
          <p:cNvSpPr/>
          <p:nvPr/>
        </p:nvSpPr>
        <p:spPr>
          <a:xfrm>
            <a:off x="895643" y="800217"/>
            <a:ext cx="8121748" cy="369332"/>
          </a:xfrm>
          <a:prstGeom prst="rect">
            <a:avLst/>
          </a:prstGeom>
        </p:spPr>
        <p:txBody>
          <a:bodyPr wrap="square">
            <a:spAutoFit/>
          </a:bodyPr>
          <a:lstStyle/>
          <a:p>
            <a:r>
              <a:rPr lang="uk-UA" b="1" dirty="0">
                <a:solidFill>
                  <a:srgbClr val="002060"/>
                </a:solidFill>
              </a:rPr>
              <a:t>Український лінгвістичний портал</a:t>
            </a:r>
            <a:r>
              <a:rPr lang="uk-UA" dirty="0">
                <a:solidFill>
                  <a:srgbClr val="002060"/>
                </a:solidFill>
              </a:rPr>
              <a:t> </a:t>
            </a:r>
            <a:r>
              <a:rPr lang="en-GB" dirty="0">
                <a:hlinkClick r:id="rId2"/>
              </a:rPr>
              <a:t>https://lcorp.ulif.org.ua/dictua/</a:t>
            </a:r>
            <a:r>
              <a:rPr lang="uk-UA" dirty="0"/>
              <a:t> </a:t>
            </a:r>
            <a:endParaRPr lang="ru-RU" dirty="0"/>
          </a:p>
        </p:txBody>
      </p:sp>
      <p:sp>
        <p:nvSpPr>
          <p:cNvPr id="4" name="Прямоугольник 3">
            <a:extLst>
              <a:ext uri="{FF2B5EF4-FFF2-40B4-BE49-F238E27FC236}">
                <a16:creationId xmlns:a16="http://schemas.microsoft.com/office/drawing/2014/main" id="{1B1EC868-EE2E-4392-AE06-4054841D560C}"/>
              </a:ext>
            </a:extLst>
          </p:cNvPr>
          <p:cNvSpPr/>
          <p:nvPr/>
        </p:nvSpPr>
        <p:spPr>
          <a:xfrm>
            <a:off x="895643" y="1354216"/>
            <a:ext cx="9669194" cy="369332"/>
          </a:xfrm>
          <a:prstGeom prst="rect">
            <a:avLst/>
          </a:prstGeom>
        </p:spPr>
        <p:txBody>
          <a:bodyPr wrap="square">
            <a:spAutoFit/>
          </a:bodyPr>
          <a:lstStyle/>
          <a:p>
            <a:r>
              <a:rPr lang="ru-RU" b="1" dirty="0">
                <a:solidFill>
                  <a:srgbClr val="002060"/>
                </a:solidFill>
              </a:rPr>
              <a:t>Словник </a:t>
            </a:r>
            <a:r>
              <a:rPr lang="ru-RU" b="1" dirty="0" err="1">
                <a:solidFill>
                  <a:srgbClr val="002060"/>
                </a:solidFill>
              </a:rPr>
              <a:t>української</a:t>
            </a:r>
            <a:r>
              <a:rPr lang="ru-RU" b="1" dirty="0">
                <a:solidFill>
                  <a:srgbClr val="002060"/>
                </a:solidFill>
              </a:rPr>
              <a:t> </a:t>
            </a:r>
            <a:r>
              <a:rPr lang="ru-RU" b="1" dirty="0" err="1">
                <a:solidFill>
                  <a:srgbClr val="002060"/>
                </a:solidFill>
              </a:rPr>
              <a:t>мови</a:t>
            </a:r>
            <a:r>
              <a:rPr lang="ru-RU" b="1" dirty="0">
                <a:solidFill>
                  <a:srgbClr val="002060"/>
                </a:solidFill>
              </a:rPr>
              <a:t>. </a:t>
            </a:r>
            <a:r>
              <a:rPr lang="ru-RU" b="1" dirty="0" err="1">
                <a:solidFill>
                  <a:srgbClr val="002060"/>
                </a:solidFill>
              </a:rPr>
              <a:t>Академічний</a:t>
            </a:r>
            <a:r>
              <a:rPr lang="ru-RU" b="1" dirty="0">
                <a:solidFill>
                  <a:srgbClr val="002060"/>
                </a:solidFill>
              </a:rPr>
              <a:t> </a:t>
            </a:r>
            <a:r>
              <a:rPr lang="ru-RU" b="1" dirty="0" err="1">
                <a:solidFill>
                  <a:srgbClr val="002060"/>
                </a:solidFill>
              </a:rPr>
              <a:t>тлумачний</a:t>
            </a:r>
            <a:r>
              <a:rPr lang="ru-RU" b="1" dirty="0">
                <a:solidFill>
                  <a:srgbClr val="002060"/>
                </a:solidFill>
              </a:rPr>
              <a:t> словник (1970—1980</a:t>
            </a:r>
            <a:r>
              <a:rPr lang="ru-RU" dirty="0"/>
              <a:t>) </a:t>
            </a:r>
            <a:r>
              <a:rPr lang="en-GB" dirty="0">
                <a:hlinkClick r:id="rId3"/>
              </a:rPr>
              <a:t>http://sum.in.ua/</a:t>
            </a:r>
            <a:r>
              <a:rPr lang="uk-UA" dirty="0"/>
              <a:t> </a:t>
            </a:r>
            <a:endParaRPr lang="ru-RU" dirty="0"/>
          </a:p>
        </p:txBody>
      </p:sp>
      <p:sp>
        <p:nvSpPr>
          <p:cNvPr id="5" name="Прямоугольник 4">
            <a:extLst>
              <a:ext uri="{FF2B5EF4-FFF2-40B4-BE49-F238E27FC236}">
                <a16:creationId xmlns:a16="http://schemas.microsoft.com/office/drawing/2014/main" id="{CCD43351-793F-482B-96BE-001E37AE661F}"/>
              </a:ext>
            </a:extLst>
          </p:cNvPr>
          <p:cNvSpPr/>
          <p:nvPr/>
        </p:nvSpPr>
        <p:spPr>
          <a:xfrm>
            <a:off x="849933" y="1754325"/>
            <a:ext cx="7096430" cy="369332"/>
          </a:xfrm>
          <a:prstGeom prst="rect">
            <a:avLst/>
          </a:prstGeom>
        </p:spPr>
        <p:txBody>
          <a:bodyPr wrap="none">
            <a:spAutoFit/>
          </a:bodyPr>
          <a:lstStyle/>
          <a:p>
            <a:r>
              <a:rPr lang="uk-UA" b="1" dirty="0">
                <a:solidFill>
                  <a:srgbClr val="002060"/>
                </a:solidFill>
              </a:rPr>
              <a:t>Словник української мови онлайн </a:t>
            </a:r>
            <a:r>
              <a:rPr lang="en-GB" dirty="0">
                <a:hlinkClick r:id="rId4"/>
              </a:rPr>
              <a:t>https://uk.worldwidedictionary.org/</a:t>
            </a:r>
            <a:r>
              <a:rPr lang="uk-UA" dirty="0"/>
              <a:t> </a:t>
            </a:r>
            <a:r>
              <a:rPr lang="en-GB" dirty="0"/>
              <a:t> </a:t>
            </a:r>
            <a:endParaRPr lang="ru-RU" dirty="0"/>
          </a:p>
        </p:txBody>
      </p:sp>
      <p:sp>
        <p:nvSpPr>
          <p:cNvPr id="6" name="Прямоугольник 5">
            <a:extLst>
              <a:ext uri="{FF2B5EF4-FFF2-40B4-BE49-F238E27FC236}">
                <a16:creationId xmlns:a16="http://schemas.microsoft.com/office/drawing/2014/main" id="{92C5E176-3F99-4774-8C24-5B82C0F9DB3A}"/>
              </a:ext>
            </a:extLst>
          </p:cNvPr>
          <p:cNvSpPr/>
          <p:nvPr/>
        </p:nvSpPr>
        <p:spPr>
          <a:xfrm>
            <a:off x="895643" y="2166971"/>
            <a:ext cx="8345048" cy="369333"/>
          </a:xfrm>
          <a:prstGeom prst="rect">
            <a:avLst/>
          </a:prstGeom>
        </p:spPr>
        <p:txBody>
          <a:bodyPr wrap="square">
            <a:spAutoFit/>
          </a:bodyPr>
          <a:lstStyle/>
          <a:p>
            <a:r>
              <a:rPr lang="uk-UA" b="1" dirty="0">
                <a:solidFill>
                  <a:srgbClr val="002060"/>
                </a:solidFill>
              </a:rPr>
              <a:t>Перевірка тексту </a:t>
            </a:r>
            <a:r>
              <a:rPr lang="uk-UA" dirty="0"/>
              <a:t>(стиль + новий правопис) </a:t>
            </a:r>
            <a:r>
              <a:rPr lang="en-GB" dirty="0">
                <a:hlinkClick r:id="rId5"/>
              </a:rPr>
              <a:t>https://ukr-mova.in.ua/perevirka-tekstu</a:t>
            </a:r>
            <a:r>
              <a:rPr lang="uk-UA" dirty="0"/>
              <a:t> </a:t>
            </a:r>
            <a:endParaRPr lang="ru-RU" dirty="0"/>
          </a:p>
        </p:txBody>
      </p:sp>
      <p:sp>
        <p:nvSpPr>
          <p:cNvPr id="7" name="Прямоугольник 6">
            <a:extLst>
              <a:ext uri="{FF2B5EF4-FFF2-40B4-BE49-F238E27FC236}">
                <a16:creationId xmlns:a16="http://schemas.microsoft.com/office/drawing/2014/main" id="{77BC68F5-16B9-4F18-9EEC-3A4FA914E5EC}"/>
              </a:ext>
            </a:extLst>
          </p:cNvPr>
          <p:cNvSpPr/>
          <p:nvPr/>
        </p:nvSpPr>
        <p:spPr>
          <a:xfrm>
            <a:off x="895643" y="2565969"/>
            <a:ext cx="6292241" cy="369332"/>
          </a:xfrm>
          <a:prstGeom prst="rect">
            <a:avLst/>
          </a:prstGeom>
        </p:spPr>
        <p:txBody>
          <a:bodyPr wrap="square">
            <a:spAutoFit/>
          </a:bodyPr>
          <a:lstStyle/>
          <a:p>
            <a:r>
              <a:rPr lang="ru-RU" b="1" dirty="0">
                <a:solidFill>
                  <a:srgbClr val="002060"/>
                </a:solidFill>
              </a:rPr>
              <a:t>Словари и энциклопедии на Академике</a:t>
            </a:r>
            <a:r>
              <a:rPr lang="en-US" b="1" dirty="0">
                <a:solidFill>
                  <a:srgbClr val="002060"/>
                </a:solidFill>
              </a:rPr>
              <a:t> </a:t>
            </a:r>
            <a:r>
              <a:rPr lang="en-US" dirty="0">
                <a:hlinkClick r:id="rId6"/>
              </a:rPr>
              <a:t>https://academic.ru/</a:t>
            </a:r>
            <a:r>
              <a:rPr lang="uk-UA" dirty="0"/>
              <a:t> </a:t>
            </a:r>
            <a:endParaRPr lang="ru-RU" dirty="0"/>
          </a:p>
        </p:txBody>
      </p:sp>
      <p:sp>
        <p:nvSpPr>
          <p:cNvPr id="8" name="Прямоугольник 7">
            <a:extLst>
              <a:ext uri="{FF2B5EF4-FFF2-40B4-BE49-F238E27FC236}">
                <a16:creationId xmlns:a16="http://schemas.microsoft.com/office/drawing/2014/main" id="{B81B4388-13C1-45B2-9A87-9603D09877FD}"/>
              </a:ext>
            </a:extLst>
          </p:cNvPr>
          <p:cNvSpPr/>
          <p:nvPr/>
        </p:nvSpPr>
        <p:spPr>
          <a:xfrm>
            <a:off x="7187884" y="3015260"/>
            <a:ext cx="3960381" cy="369332"/>
          </a:xfrm>
          <a:prstGeom prst="rect">
            <a:avLst/>
          </a:prstGeom>
        </p:spPr>
        <p:txBody>
          <a:bodyPr wrap="square">
            <a:spAutoFit/>
          </a:bodyPr>
          <a:lstStyle/>
          <a:p>
            <a:r>
              <a:rPr lang="en-GB" dirty="0"/>
              <a:t>https://www.merriam-webster.com/</a:t>
            </a:r>
            <a:endParaRPr lang="ru-RU" dirty="0"/>
          </a:p>
        </p:txBody>
      </p:sp>
      <p:sp>
        <p:nvSpPr>
          <p:cNvPr id="9" name="Прямоугольник 8">
            <a:extLst>
              <a:ext uri="{FF2B5EF4-FFF2-40B4-BE49-F238E27FC236}">
                <a16:creationId xmlns:a16="http://schemas.microsoft.com/office/drawing/2014/main" id="{9E96D021-B69E-4795-96C9-6B456E7FFE6A}"/>
              </a:ext>
            </a:extLst>
          </p:cNvPr>
          <p:cNvSpPr/>
          <p:nvPr/>
        </p:nvSpPr>
        <p:spPr>
          <a:xfrm>
            <a:off x="7187884" y="3303353"/>
            <a:ext cx="3732531" cy="369333"/>
          </a:xfrm>
          <a:prstGeom prst="rect">
            <a:avLst/>
          </a:prstGeom>
        </p:spPr>
        <p:txBody>
          <a:bodyPr wrap="square">
            <a:spAutoFit/>
          </a:bodyPr>
          <a:lstStyle/>
          <a:p>
            <a:r>
              <a:rPr lang="en-GB" dirty="0"/>
              <a:t>https://dictionary.cambridge.org/</a:t>
            </a:r>
            <a:endParaRPr lang="ru-RU" dirty="0"/>
          </a:p>
        </p:txBody>
      </p:sp>
      <p:sp>
        <p:nvSpPr>
          <p:cNvPr id="10" name="Прямоугольник 9">
            <a:extLst>
              <a:ext uri="{FF2B5EF4-FFF2-40B4-BE49-F238E27FC236}">
                <a16:creationId xmlns:a16="http://schemas.microsoft.com/office/drawing/2014/main" id="{B5EB5698-BFD7-40E3-A458-5A292C531485}"/>
              </a:ext>
            </a:extLst>
          </p:cNvPr>
          <p:cNvSpPr/>
          <p:nvPr/>
        </p:nvSpPr>
        <p:spPr>
          <a:xfrm>
            <a:off x="7082087" y="3714890"/>
            <a:ext cx="4317207" cy="369332"/>
          </a:xfrm>
          <a:prstGeom prst="rect">
            <a:avLst/>
          </a:prstGeom>
        </p:spPr>
        <p:txBody>
          <a:bodyPr wrap="none">
            <a:spAutoFit/>
          </a:bodyPr>
          <a:lstStyle/>
          <a:p>
            <a:r>
              <a:rPr lang="en-GB" dirty="0"/>
              <a:t>https://www.oxfordlearnersdictionaries.com/</a:t>
            </a:r>
            <a:endParaRPr lang="ru-RU" dirty="0"/>
          </a:p>
        </p:txBody>
      </p:sp>
      <p:sp>
        <p:nvSpPr>
          <p:cNvPr id="11" name="Прямоугольник 10">
            <a:extLst>
              <a:ext uri="{FF2B5EF4-FFF2-40B4-BE49-F238E27FC236}">
                <a16:creationId xmlns:a16="http://schemas.microsoft.com/office/drawing/2014/main" id="{C3B29CB0-2011-412A-AA08-0063616333B6}"/>
              </a:ext>
            </a:extLst>
          </p:cNvPr>
          <p:cNvSpPr/>
          <p:nvPr/>
        </p:nvSpPr>
        <p:spPr>
          <a:xfrm>
            <a:off x="7187884" y="4143552"/>
            <a:ext cx="3960381" cy="369332"/>
          </a:xfrm>
          <a:prstGeom prst="rect">
            <a:avLst/>
          </a:prstGeom>
        </p:spPr>
        <p:txBody>
          <a:bodyPr wrap="square">
            <a:spAutoFit/>
          </a:bodyPr>
          <a:lstStyle/>
          <a:p>
            <a:r>
              <a:rPr lang="en-GB" dirty="0">
                <a:hlinkClick r:id="rId7"/>
              </a:rPr>
              <a:t>https://www.urbandictionary.com/</a:t>
            </a:r>
            <a:r>
              <a:rPr lang="uk-UA" dirty="0"/>
              <a:t> </a:t>
            </a:r>
            <a:endParaRPr lang="ru-RU" dirty="0"/>
          </a:p>
        </p:txBody>
      </p:sp>
      <p:sp>
        <p:nvSpPr>
          <p:cNvPr id="12" name="Прямоугольник 11">
            <a:extLst>
              <a:ext uri="{FF2B5EF4-FFF2-40B4-BE49-F238E27FC236}">
                <a16:creationId xmlns:a16="http://schemas.microsoft.com/office/drawing/2014/main" id="{E05B685D-CA72-4D8A-A233-9D8243E6BE13}"/>
              </a:ext>
            </a:extLst>
          </p:cNvPr>
          <p:cNvSpPr/>
          <p:nvPr/>
        </p:nvSpPr>
        <p:spPr>
          <a:xfrm>
            <a:off x="7287066" y="4572214"/>
            <a:ext cx="3315858" cy="369332"/>
          </a:xfrm>
          <a:prstGeom prst="rect">
            <a:avLst/>
          </a:prstGeom>
        </p:spPr>
        <p:txBody>
          <a:bodyPr wrap="square">
            <a:spAutoFit/>
          </a:bodyPr>
          <a:lstStyle/>
          <a:p>
            <a:r>
              <a:rPr lang="en-GB" dirty="0"/>
              <a:t>https://www.thesaurus.com/</a:t>
            </a:r>
            <a:endParaRPr lang="ru-RU" dirty="0"/>
          </a:p>
        </p:txBody>
      </p:sp>
      <p:sp>
        <p:nvSpPr>
          <p:cNvPr id="13" name="Прямоугольник 12">
            <a:extLst>
              <a:ext uri="{FF2B5EF4-FFF2-40B4-BE49-F238E27FC236}">
                <a16:creationId xmlns:a16="http://schemas.microsoft.com/office/drawing/2014/main" id="{A6EED791-7E79-474D-912E-93EB75DD6AA3}"/>
              </a:ext>
            </a:extLst>
          </p:cNvPr>
          <p:cNvSpPr/>
          <p:nvPr/>
        </p:nvSpPr>
        <p:spPr>
          <a:xfrm>
            <a:off x="7287066" y="5000876"/>
            <a:ext cx="3277771" cy="369332"/>
          </a:xfrm>
          <a:prstGeom prst="rect">
            <a:avLst/>
          </a:prstGeom>
        </p:spPr>
        <p:txBody>
          <a:bodyPr wrap="square">
            <a:spAutoFit/>
          </a:bodyPr>
          <a:lstStyle/>
          <a:p>
            <a:r>
              <a:rPr lang="en-GB" dirty="0"/>
              <a:t>https://www.oed.com/</a:t>
            </a:r>
            <a:endParaRPr lang="ru-RU" dirty="0"/>
          </a:p>
        </p:txBody>
      </p:sp>
      <p:pic>
        <p:nvPicPr>
          <p:cNvPr id="14" name="Рисунок 13">
            <a:extLst>
              <a:ext uri="{FF2B5EF4-FFF2-40B4-BE49-F238E27FC236}">
                <a16:creationId xmlns:a16="http://schemas.microsoft.com/office/drawing/2014/main" id="{50C30DF5-E98C-4612-A1A2-35039488C456}"/>
              </a:ext>
            </a:extLst>
          </p:cNvPr>
          <p:cNvPicPr>
            <a:picLocks noChangeAspect="1"/>
          </p:cNvPicPr>
          <p:nvPr/>
        </p:nvPicPr>
        <p:blipFill>
          <a:blip r:embed="rId8"/>
          <a:stretch>
            <a:fillRect/>
          </a:stretch>
        </p:blipFill>
        <p:spPr>
          <a:xfrm>
            <a:off x="148637" y="3015260"/>
            <a:ext cx="6705600" cy="3771900"/>
          </a:xfrm>
          <a:prstGeom prst="rect">
            <a:avLst/>
          </a:prstGeom>
        </p:spPr>
      </p:pic>
    </p:spTree>
    <p:extLst>
      <p:ext uri="{BB962C8B-B14F-4D97-AF65-F5344CB8AC3E}">
        <p14:creationId xmlns:p14="http://schemas.microsoft.com/office/powerpoint/2010/main" val="224544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E548D38-E848-426E-A36E-33EE2D96293A}"/>
              </a:ext>
            </a:extLst>
          </p:cNvPr>
          <p:cNvSpPr/>
          <p:nvPr/>
        </p:nvSpPr>
        <p:spPr>
          <a:xfrm>
            <a:off x="8232299" y="2377936"/>
            <a:ext cx="2351926" cy="369332"/>
          </a:xfrm>
          <a:prstGeom prst="rect">
            <a:avLst/>
          </a:prstGeom>
        </p:spPr>
        <p:txBody>
          <a:bodyPr wrap="none">
            <a:spAutoFit/>
          </a:bodyPr>
          <a:lstStyle/>
          <a:p>
            <a:r>
              <a:rPr lang="en-GB" b="1" dirty="0">
                <a:solidFill>
                  <a:srgbClr val="FF0000"/>
                </a:solidFill>
                <a:hlinkClick r:id="rId2"/>
              </a:rPr>
              <a:t>https://tvtropes.org/</a:t>
            </a:r>
            <a:r>
              <a:rPr lang="en-GB" b="1" dirty="0">
                <a:solidFill>
                  <a:srgbClr val="FF0000"/>
                </a:solidFill>
              </a:rPr>
              <a:t> </a:t>
            </a:r>
            <a:endParaRPr lang="ru-RU" b="1" dirty="0">
              <a:solidFill>
                <a:srgbClr val="FF0000"/>
              </a:solidFill>
            </a:endParaRPr>
          </a:p>
        </p:txBody>
      </p:sp>
      <p:sp>
        <p:nvSpPr>
          <p:cNvPr id="4" name="TextBox 3">
            <a:extLst>
              <a:ext uri="{FF2B5EF4-FFF2-40B4-BE49-F238E27FC236}">
                <a16:creationId xmlns:a16="http://schemas.microsoft.com/office/drawing/2014/main" id="{5E243198-3C82-4AF0-A3E2-0E53956CC8BD}"/>
              </a:ext>
            </a:extLst>
          </p:cNvPr>
          <p:cNvSpPr txBox="1"/>
          <p:nvPr/>
        </p:nvSpPr>
        <p:spPr>
          <a:xfrm>
            <a:off x="4142580" y="0"/>
            <a:ext cx="3906839" cy="830997"/>
          </a:xfrm>
          <a:prstGeom prst="rect">
            <a:avLst/>
          </a:prstGeom>
          <a:noFill/>
        </p:spPr>
        <p:txBody>
          <a:bodyPr wrap="none" rtlCol="0">
            <a:spAutoFit/>
          </a:bodyPr>
          <a:lstStyle/>
          <a:p>
            <a:r>
              <a:rPr lang="uk-UA" sz="4800" b="1" dirty="0">
                <a:solidFill>
                  <a:srgbClr val="0070C0"/>
                </a:solidFill>
              </a:rPr>
              <a:t>Енциклопедії</a:t>
            </a:r>
            <a:endParaRPr lang="ru-RU" sz="4800" b="1" dirty="0">
              <a:solidFill>
                <a:srgbClr val="0070C0"/>
              </a:solidFill>
            </a:endParaRPr>
          </a:p>
        </p:txBody>
      </p:sp>
      <p:sp>
        <p:nvSpPr>
          <p:cNvPr id="5" name="Прямоугольник 4">
            <a:extLst>
              <a:ext uri="{FF2B5EF4-FFF2-40B4-BE49-F238E27FC236}">
                <a16:creationId xmlns:a16="http://schemas.microsoft.com/office/drawing/2014/main" id="{94D838BC-C7AC-4EA4-A7C9-14D0C37D86DA}"/>
              </a:ext>
            </a:extLst>
          </p:cNvPr>
          <p:cNvSpPr/>
          <p:nvPr/>
        </p:nvSpPr>
        <p:spPr>
          <a:xfrm>
            <a:off x="8049419" y="1661994"/>
            <a:ext cx="2851678" cy="369332"/>
          </a:xfrm>
          <a:prstGeom prst="rect">
            <a:avLst/>
          </a:prstGeom>
        </p:spPr>
        <p:txBody>
          <a:bodyPr wrap="none">
            <a:spAutoFit/>
          </a:bodyPr>
          <a:lstStyle/>
          <a:p>
            <a:r>
              <a:rPr lang="ru-RU" dirty="0"/>
              <a:t>https://www.britannica.com/</a:t>
            </a:r>
          </a:p>
        </p:txBody>
      </p:sp>
      <p:sp>
        <p:nvSpPr>
          <p:cNvPr id="6" name="Прямоугольник 5">
            <a:extLst>
              <a:ext uri="{FF2B5EF4-FFF2-40B4-BE49-F238E27FC236}">
                <a16:creationId xmlns:a16="http://schemas.microsoft.com/office/drawing/2014/main" id="{9B180131-3092-4F5B-800F-522CA9EDA6F2}"/>
              </a:ext>
            </a:extLst>
          </p:cNvPr>
          <p:cNvSpPr/>
          <p:nvPr/>
        </p:nvSpPr>
        <p:spPr>
          <a:xfrm>
            <a:off x="8049419" y="946052"/>
            <a:ext cx="3142207" cy="369332"/>
          </a:xfrm>
          <a:prstGeom prst="rect">
            <a:avLst/>
          </a:prstGeom>
        </p:spPr>
        <p:txBody>
          <a:bodyPr wrap="none">
            <a:spAutoFit/>
          </a:bodyPr>
          <a:lstStyle/>
          <a:p>
            <a:r>
              <a:rPr lang="en-GB" dirty="0"/>
              <a:t>https://sf-encyclopedia.com/fe/</a:t>
            </a:r>
            <a:endParaRPr lang="ru-RU" dirty="0"/>
          </a:p>
        </p:txBody>
      </p:sp>
      <p:sp>
        <p:nvSpPr>
          <p:cNvPr id="7" name="Прямоугольник 6">
            <a:extLst>
              <a:ext uri="{FF2B5EF4-FFF2-40B4-BE49-F238E27FC236}">
                <a16:creationId xmlns:a16="http://schemas.microsoft.com/office/drawing/2014/main" id="{ABE73479-F4C5-4A12-88BF-C0CACABCD148}"/>
              </a:ext>
            </a:extLst>
          </p:cNvPr>
          <p:cNvSpPr/>
          <p:nvPr/>
        </p:nvSpPr>
        <p:spPr>
          <a:xfrm>
            <a:off x="7629496" y="3059668"/>
            <a:ext cx="3691523" cy="369332"/>
          </a:xfrm>
          <a:prstGeom prst="rect">
            <a:avLst/>
          </a:prstGeom>
        </p:spPr>
        <p:txBody>
          <a:bodyPr wrap="none">
            <a:spAutoFit/>
          </a:bodyPr>
          <a:lstStyle/>
          <a:p>
            <a:r>
              <a:rPr lang="en-GB" dirty="0"/>
              <a:t>http://litmisto.org.ua/?page_id=16128</a:t>
            </a:r>
            <a:endParaRPr lang="ru-RU" dirty="0"/>
          </a:p>
        </p:txBody>
      </p:sp>
      <p:sp>
        <p:nvSpPr>
          <p:cNvPr id="8" name="Прямоугольник 7">
            <a:extLst>
              <a:ext uri="{FF2B5EF4-FFF2-40B4-BE49-F238E27FC236}">
                <a16:creationId xmlns:a16="http://schemas.microsoft.com/office/drawing/2014/main" id="{61045A91-4607-498A-B74A-6C98FA96973E}"/>
              </a:ext>
            </a:extLst>
          </p:cNvPr>
          <p:cNvSpPr/>
          <p:nvPr/>
        </p:nvSpPr>
        <p:spPr>
          <a:xfrm>
            <a:off x="450716" y="538609"/>
            <a:ext cx="6529352" cy="707886"/>
          </a:xfrm>
          <a:prstGeom prst="rect">
            <a:avLst/>
          </a:prstGeom>
        </p:spPr>
        <p:txBody>
          <a:bodyPr wrap="none">
            <a:spAutoFit/>
          </a:bodyPr>
          <a:lstStyle/>
          <a:p>
            <a:r>
              <a:rPr lang="ru-RU" sz="4000" dirty="0">
                <a:solidFill>
                  <a:srgbClr val="0070C0"/>
                </a:solidFill>
                <a:hlinkClick r:id="rId3">
                  <a:extLst>
                    <a:ext uri="{A12FA001-AC4F-418D-AE19-62706E023703}">
                      <ahyp:hlinkClr xmlns:ahyp="http://schemas.microsoft.com/office/drawing/2018/hyperlinkcolor" val="tx"/>
                    </a:ext>
                  </a:extLst>
                </a:hlinkClick>
              </a:rPr>
              <a:t>Список онлайн-</a:t>
            </a:r>
            <a:r>
              <a:rPr lang="ru-RU" sz="4000" dirty="0" err="1">
                <a:solidFill>
                  <a:srgbClr val="0070C0"/>
                </a:solidFill>
                <a:hlinkClick r:id="rId3">
                  <a:extLst>
                    <a:ext uri="{A12FA001-AC4F-418D-AE19-62706E023703}">
                      <ahyp:hlinkClr xmlns:ahyp="http://schemas.microsoft.com/office/drawing/2018/hyperlinkcolor" val="tx"/>
                    </a:ext>
                  </a:extLst>
                </a:hlinkClick>
              </a:rPr>
              <a:t>енциклопедій</a:t>
            </a:r>
            <a:endParaRPr lang="ru-RU" sz="4000" dirty="0">
              <a:solidFill>
                <a:srgbClr val="0070C0"/>
              </a:solidFill>
            </a:endParaRPr>
          </a:p>
        </p:txBody>
      </p:sp>
      <p:pic>
        <p:nvPicPr>
          <p:cNvPr id="9" name="Рисунок 8">
            <a:extLst>
              <a:ext uri="{FF2B5EF4-FFF2-40B4-BE49-F238E27FC236}">
                <a16:creationId xmlns:a16="http://schemas.microsoft.com/office/drawing/2014/main" id="{03E31BD4-A614-41CF-8F22-7131F7663811}"/>
              </a:ext>
            </a:extLst>
          </p:cNvPr>
          <p:cNvPicPr>
            <a:picLocks noChangeAspect="1"/>
          </p:cNvPicPr>
          <p:nvPr/>
        </p:nvPicPr>
        <p:blipFill>
          <a:blip r:embed="rId4"/>
          <a:stretch>
            <a:fillRect/>
          </a:stretch>
        </p:blipFill>
        <p:spPr>
          <a:xfrm>
            <a:off x="1290903" y="1369606"/>
            <a:ext cx="6327299" cy="4385969"/>
          </a:xfrm>
          <a:prstGeom prst="rect">
            <a:avLst/>
          </a:prstGeom>
        </p:spPr>
      </p:pic>
      <p:sp>
        <p:nvSpPr>
          <p:cNvPr id="10" name="Прямоугольник 9">
            <a:extLst>
              <a:ext uri="{FF2B5EF4-FFF2-40B4-BE49-F238E27FC236}">
                <a16:creationId xmlns:a16="http://schemas.microsoft.com/office/drawing/2014/main" id="{3D752B22-3180-428A-83F2-C591E6486D80}"/>
              </a:ext>
            </a:extLst>
          </p:cNvPr>
          <p:cNvSpPr/>
          <p:nvPr/>
        </p:nvSpPr>
        <p:spPr>
          <a:xfrm>
            <a:off x="6559909" y="5732853"/>
            <a:ext cx="1778051" cy="369332"/>
          </a:xfrm>
          <a:prstGeom prst="rect">
            <a:avLst/>
          </a:prstGeom>
        </p:spPr>
        <p:txBody>
          <a:bodyPr wrap="none">
            <a:spAutoFit/>
          </a:bodyPr>
          <a:lstStyle/>
          <a:p>
            <a:r>
              <a:rPr lang="uk-UA" dirty="0"/>
              <a:t>(с) </a:t>
            </a:r>
            <a:r>
              <a:rPr lang="en-GB" dirty="0"/>
              <a:t>Monika </a:t>
            </a:r>
            <a:r>
              <a:rPr lang="en-GB" dirty="0" err="1"/>
              <a:t>Małek</a:t>
            </a:r>
            <a:endParaRPr lang="ru-RU" dirty="0"/>
          </a:p>
        </p:txBody>
      </p:sp>
    </p:spTree>
    <p:extLst>
      <p:ext uri="{BB962C8B-B14F-4D97-AF65-F5344CB8AC3E}">
        <p14:creationId xmlns:p14="http://schemas.microsoft.com/office/powerpoint/2010/main" val="6093363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337</TotalTime>
  <Words>690</Words>
  <Application>Microsoft Office PowerPoint</Application>
  <PresentationFormat>Широкоэкранный</PresentationFormat>
  <Paragraphs>54</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Garamond</vt:lpstr>
      <vt:lpstr>Wingdings</vt:lpstr>
      <vt:lpstr>Натуральные материалы</vt:lpstr>
      <vt:lpstr>№ 3.  Довідкова література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3.  Довідкова література  </dc:title>
  <dc:creator>Probook</dc:creator>
  <cp:lastModifiedBy>Probook</cp:lastModifiedBy>
  <cp:revision>41</cp:revision>
  <dcterms:created xsi:type="dcterms:W3CDTF">2021-10-15T09:18:56Z</dcterms:created>
  <dcterms:modified xsi:type="dcterms:W3CDTF">2021-10-16T12:05:09Z</dcterms:modified>
</cp:coreProperties>
</file>