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76" r:id="rId7"/>
    <p:sldId id="282" r:id="rId8"/>
    <p:sldId id="270" r:id="rId9"/>
    <p:sldId id="271" r:id="rId10"/>
    <p:sldId id="272" r:id="rId11"/>
    <p:sldId id="273" r:id="rId12"/>
    <p:sldId id="274" r:id="rId13"/>
    <p:sldId id="275" r:id="rId14"/>
    <p:sldId id="263" r:id="rId15"/>
    <p:sldId id="268" r:id="rId16"/>
    <p:sldId id="264" r:id="rId17"/>
    <p:sldId id="265" r:id="rId18"/>
    <p:sldId id="279" r:id="rId19"/>
    <p:sldId id="280" r:id="rId20"/>
    <p:sldId id="277" r:id="rId21"/>
    <p:sldId id="278" r:id="rId22"/>
    <p:sldId id="266" r:id="rId23"/>
    <p:sldId id="269" r:id="rId24"/>
    <p:sldId id="281" r:id="rId25"/>
    <p:sldId id="26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0239" autoAdjust="0"/>
  </p:normalViewPr>
  <p:slideViewPr>
    <p:cSldViewPr snapToGrid="0">
      <p:cViewPr varScale="1">
        <p:scale>
          <a:sx n="65" d="100"/>
          <a:sy n="65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6E2C9-D250-470C-B260-569C1C1BB75A}" type="datetimeFigureOut">
              <a:rPr lang="ru-RU" smtClean="0"/>
              <a:t>ср 21.09.22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8E262-9BB3-480C-AB3C-EB39EC019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8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8E262-9BB3-480C-AB3C-EB39EC0192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3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6E0158D-C828-45FB-9C17-4ED5F68F8EA8}" type="datetimeFigureOut">
              <a:rPr lang="ru-RU" smtClean="0"/>
              <a:t>ср 21.09.22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51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ср 21.09.22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89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ср 21.09.22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643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ср 21.09.22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21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ср 21.09.22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81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ср 21.09.22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484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ср 21.09.22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00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ср 21.09.22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886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ср 21.09.22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8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ср 21.09.22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52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ср 21.09.22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73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ср 21.09.22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0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ср 21.09.22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33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ср 21.09.22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ср 21.09.22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7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ср 21.09.22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64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ср 21.09.22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6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E0158D-C828-45FB-9C17-4ED5F68F8EA8}" type="datetimeFigureOut">
              <a:rPr lang="ru-RU" smtClean="0"/>
              <a:t>ср 21.09.22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34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1_FANTASY/1_&#1057;&#1058;&#1040;&#1058;&#1068;&#1048;/36_&#1050;&#1072;&#1085;&#1095;&#1091;&#1088;&#1072;_&#1087;&#1086;&#1077;&#1090;&#1080;&#1082;&#1072;_&#1092;&#1077;&#1085;&#1090;&#1077;&#1079;&#1110;.doc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buv.gov.ua/UJRN/Novfil_2017_72_4" TargetMode="External"/><Relationship Id="rId2" Type="http://schemas.openxmlformats.org/officeDocument/2006/relationships/hyperlink" Target="http://www.irbis-nbuv.gov.ua/cgi-bin/irbis_nbuv/cgiirbis_64.exe?Z21ID=&amp;I21DBN=UJRN&amp;P21DBN=UJRN&amp;S21STN=1&amp;S21REF=10&amp;S21FMT=JUU_all&amp;C21COM=S&amp;S21CNR=20&amp;S21P01=0&amp;S21P02=0&amp;S21P03=IJ=&amp;S21COLORTERMS=1&amp;S21STR=%D0%967054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lovnyk.ua/translit.php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ztu.edu.ua/ua/science/files/6_APA-style.pdf" TargetMode="External"/><Relationship Id="rId2" Type="http://schemas.openxmlformats.org/officeDocument/2006/relationships/hyperlink" Target="https://vak.in.ua/do.ph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.edu/" TargetMode="External"/><Relationship Id="rId2" Type="http://schemas.openxmlformats.org/officeDocument/2006/relationships/hyperlink" Target="https://slovnyk.ua/translit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tu.edu.ua/ua/science/files/6_APA-style.pdf" TargetMode="External"/><Relationship Id="rId4" Type="http://schemas.openxmlformats.org/officeDocument/2006/relationships/hyperlink" Target="https://vak.in.ua/do.php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AugWnxqctBA&amp;ab_channel=NatalkaPavluszynsk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hytomo.com/mykola-lukash-borotba-donkikhota-z-vitriakamy-perekladu/" TargetMode="External"/><Relationship Id="rId2" Type="http://schemas.openxmlformats.org/officeDocument/2006/relationships/hyperlink" Target="https://uk.wikipedia.org/wiki/%D0%9B%D1%83%D0%BA%D0%B0%D1%88_%D0%9C%D0%B8%D0%BA%D0%BE%D0%BB%D0%B0_%D0%9E%D0%BB%D0%B5%D0%BA%D1%81%D1%96%D0%B9%D0%BE%D0%B2%D0%B8%D1%8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cademia.edu/43356760/%D0%9D%D0%B0_%D0%BF%D0%B5%D1%80%D0%B5%D1%85%D1%80%D0%B5%D1%81%D0%BD%D0%B8%D1%85_%D1%81%D1%82%D0%B5%D0%B6%D0%BA%D0%B0%D1%85_%D0%B1%D0%B0%D1%80%D0%BE%D0%BA%D0%BE%D0%B2%D0%B8%D1%85_%D0%BF%D0%B5%D1%80%D0%B5%D0%BA%D0%BB%D0%B0%D0%B4%D1%96%D0%B2_%D1%80%D0%B5%D1%86_%D0%BD%D0%B0_%D0%9B%D1%83%D1%87%D1%83%D0%BA_%D0%9E_%D0%9F%D0%B0%D0%BD%D1%82%D0%B5%D0%BB%D0%B5%D0%B9%D0%BC%D0%BE%D0%BD_%D0%9A%D1%83%D0%BB%D1%96%D1%88_%D1%96_%D0%9C%D0%B8%D0%BA%D0%BE%D0%BB%D0%B0_%D0%9B%D1%83%D0%BA%D0%B0%D1%88_%D0%BF%D0%B5%D1%80%D0%B5%D1%85%D1%80%D0%B5%D1%81%D0%BD%D1%96_%D1%81%D1%82%D0%B5%D0%B6%D0%BA%D0%B8_%D0%BF%D0%B5%D1%80%D0%B5%D0%BA%D0%BB%D0%B0%D0%B4%D0%B0%D1%87%D1%96%D0%B2_%D0%A8%D0%B5%D0%BA%D1%81%D0%BF%D1%96%D1%80%D0%BE%D0%B2%D0%B0_%D0%B4%D1%80%D0%B0%D0%BC%D0%B0_%D0%A2%D1%80%D0%BE%D1%97%D0%BB_%D1%96_%D0%9A%D1%80%D0%B5%D1%81%D1%81%D0%B8%D0%B4%D0%B0_%D0%B2_%D0%BA%D0%BE%D0%BD%D1%82%D0%B5%D0%BA%D1%81%D1%82%D1%96_%D1%83%D0%BA%D1%80%D0%B0%D1%97%D0%BD%D1%81%D1%8C%D0%BA%D0%BE%D1%97_%D0%BA%D1%83%D0%BB%D1%8C%D1%82%D1%83%D1%80%D0%B8_" TargetMode="External"/><Relationship Id="rId4" Type="http://schemas.openxmlformats.org/officeDocument/2006/relationships/hyperlink" Target="https://studopedia.ru/17_72422_generalIzatsIya-ponya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2D997-5CDA-468A-BE94-2E09F22841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№1</a:t>
            </a:r>
            <a:br>
              <a:rPr lang="uk-UA" dirty="0"/>
            </a:br>
            <a:r>
              <a:rPr lang="uk-UA" dirty="0"/>
              <a:t>Етапи наукового дослідження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E625D1-0F3C-412A-8CFD-8649A0479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51553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uk-UA" dirty="0"/>
              <a:t>Поняття наукового дослідження. Шлях ід творчого задуму до кінцевого оформлення наукової праці. </a:t>
            </a:r>
          </a:p>
          <a:p>
            <a:pPr marL="457200" indent="-457200">
              <a:buAutoNum type="arabicPeriod"/>
            </a:pPr>
            <a:r>
              <a:rPr lang="uk-UA" dirty="0"/>
              <a:t>Об’єктивність. Ідея. Формування нового знання.</a:t>
            </a:r>
          </a:p>
          <a:p>
            <a:pPr marL="457200" indent="-457200">
              <a:buAutoNum type="arabicPeriod"/>
            </a:pPr>
            <a:r>
              <a:rPr lang="uk-UA" dirty="0"/>
              <a:t>Спадкоємність результатів творчості. Науковий пошук. Принципи роботи з науковими джерелами.</a:t>
            </a:r>
          </a:p>
        </p:txBody>
      </p:sp>
    </p:spTree>
    <p:extLst>
      <p:ext uri="{BB962C8B-B14F-4D97-AF65-F5344CB8AC3E}">
        <p14:creationId xmlns:p14="http://schemas.microsoft.com/office/powerpoint/2010/main" val="1482923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89CB24A-A2C7-428E-890B-977D2DBA8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ru-RU" dirty="0"/>
              <a:t>Ми творимо щось нове </a:t>
            </a:r>
            <a:br>
              <a:rPr lang="uk-UA" altLang="ru-RU" dirty="0"/>
            </a:br>
            <a:r>
              <a:rPr lang="uk-UA" altLang="ru-RU" sz="3600" dirty="0"/>
              <a:t>(евристичний метод)</a:t>
            </a:r>
            <a:endParaRPr lang="uk-UA" altLang="ru-RU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C3BBFDE-5A22-4515-ABFD-ADA3A68C6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/>
              <a:t>Це зветься Наукова новизна</a:t>
            </a:r>
          </a:p>
          <a:p>
            <a:pPr algn="ctr"/>
            <a:r>
              <a:rPr lang="uk-UA" alt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Ваші думки свіжі та цікаві. </a:t>
            </a:r>
            <a:br>
              <a:rPr lang="uk-UA" alt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alt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Вони ваші. </a:t>
            </a:r>
          </a:p>
          <a:p>
            <a:pPr>
              <a:buFontTx/>
              <a:buNone/>
            </a:pPr>
            <a:r>
              <a:rPr lang="uk-UA" alt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 потрібно цінувати, плекати та висловлювати</a:t>
            </a:r>
          </a:p>
          <a:p>
            <a:pPr>
              <a:buFontTx/>
              <a:buNone/>
            </a:pPr>
            <a:r>
              <a:rPr lang="uk-UA" altLang="ru-RU" dirty="0"/>
              <a:t>(</a:t>
            </a:r>
            <a:r>
              <a:rPr lang="en-US" altLang="ru-RU" dirty="0"/>
              <a:t>Wow Sentence)</a:t>
            </a:r>
            <a:endParaRPr lang="uk-UA" alt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DB100CD-A591-4930-B037-21CA6A00B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Ми вс</a:t>
            </a:r>
            <a:r>
              <a:rPr lang="uk-UA" altLang="ru-RU" sz="4000"/>
              <a:t>і стоїмо на плечах гигантів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90EA244-CA4F-4A34-920B-7DAC3DF619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/>
              <a:t>Думки тих, хто був у науці до тебе, потрібно знати (а надто, з твоєї теми)</a:t>
            </a:r>
          </a:p>
          <a:p>
            <a:r>
              <a:rPr lang="uk-UA" altLang="ru-RU" dirty="0"/>
              <a:t>Ми можемо на них спиратися і розвивати</a:t>
            </a:r>
          </a:p>
          <a:p>
            <a:r>
              <a:rPr lang="uk-UA" altLang="ru-RU" dirty="0"/>
              <a:t>Ми можемо з ними сперечатися, обґрунтовано.</a:t>
            </a:r>
          </a:p>
          <a:p>
            <a:r>
              <a:rPr lang="uk-UA" altLang="ru-RU" dirty="0"/>
              <a:t>Для цього їх потрібно вміти наводити в своїй роботі.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EB4BEA-EF9D-4115-AD19-AA3C44A377B8}"/>
              </a:ext>
            </a:extLst>
          </p:cNvPr>
          <p:cNvSpPr/>
          <p:nvPr/>
        </p:nvSpPr>
        <p:spPr>
          <a:xfrm>
            <a:off x="6652047" y="154168"/>
            <a:ext cx="5102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</a:t>
            </a:r>
            <a:r>
              <a:rPr lang="la-Latn" sz="280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anos gigantum humeris insidentes</a:t>
            </a:r>
            <a:r>
              <a:rPr lang="en-US" sz="2800" i="1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uk-UA" sz="2800" i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Бернар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Шартрський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(12 ст.)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673E71-666B-446B-AEA2-6D34B4DEA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469" y="3044389"/>
            <a:ext cx="2879008" cy="38136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126C8E7-2CB5-4E63-94F7-CA22B853A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Огляд зробленого по темі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C24BBF15-9B11-428A-AF34-D9C60DBAE85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2" y="2556932"/>
            <a:ext cx="9601196" cy="3318936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BE1A40-3A22-4C37-90C8-AE0FBAA107BE}"/>
              </a:ext>
            </a:extLst>
          </p:cNvPr>
          <p:cNvSpPr/>
          <p:nvPr/>
        </p:nvSpPr>
        <p:spPr>
          <a:xfrm>
            <a:off x="5835445" y="5902088"/>
            <a:ext cx="6096000" cy="10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14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  взято з :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1400" b="1" cap="all" dirty="0">
                <a:latin typeface="Times New Roman" panose="02020603050405020304" pitchFamily="18" charset="0"/>
                <a:ea typeface="Times New Roman" panose="02020603050405020304" pitchFamily="18" charset="0"/>
                <a:hlinkClick r:id="rId4" action="ppaction://hlinkfile"/>
              </a:rPr>
              <a:t>Фентезі: оновлення погляду на світ та шлях до себе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hlinkClick r:id="rId4" action="ppaction://hlinkfile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uk-UA" sz="1400" i="1" dirty="0">
                <a:latin typeface="Times New Roman" panose="02020603050405020304" pitchFamily="18" charset="0"/>
                <a:ea typeface="Times New Roman" panose="02020603050405020304" pitchFamily="18" charset="0"/>
                <a:hlinkClick r:id="rId4" action="ppaction://hlinkfile"/>
              </a:rPr>
              <a:t>Євгенія </a:t>
            </a:r>
            <a:r>
              <a:rPr lang="uk-UA" sz="1400" i="1" cap="all" dirty="0">
                <a:latin typeface="Times New Roman" panose="02020603050405020304" pitchFamily="18" charset="0"/>
                <a:ea typeface="Times New Roman" panose="02020603050405020304" pitchFamily="18" charset="0"/>
                <a:hlinkClick r:id="rId4" action="ppaction://hlinkfile"/>
              </a:rPr>
              <a:t>Канчура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28B80A2-9E19-418A-9E6A-69F568B21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/>
              <a:t>Переказ, референція, відсилка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52EAE551-7170-4F6C-B434-907C557A4BB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137" y="2424196"/>
            <a:ext cx="11631725" cy="402084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31D5E35-2978-4E21-9470-85CF53BA9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2" y="678426"/>
            <a:ext cx="9601196" cy="1303867"/>
          </a:xfrm>
        </p:spPr>
        <p:txBody>
          <a:bodyPr/>
          <a:lstStyle/>
          <a:p>
            <a:r>
              <a:rPr lang="uk-UA" altLang="ru-RU" dirty="0"/>
              <a:t>Цитування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882B84C4-9923-4B55-8262-C166D200442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27" y="2005781"/>
            <a:ext cx="12074173" cy="417379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5572FB0-95FF-4F27-8945-44AD3D0FC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1" y="330198"/>
            <a:ext cx="9601196" cy="1303867"/>
          </a:xfrm>
        </p:spPr>
        <p:txBody>
          <a:bodyPr/>
          <a:lstStyle/>
          <a:p>
            <a:r>
              <a:rPr lang="uk-UA" altLang="ru-RU" sz="4000" dirty="0"/>
              <a:t>Як замість </a:t>
            </a:r>
            <a:r>
              <a:rPr lang="uk-UA" altLang="ru-RU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цитування</a:t>
            </a:r>
            <a:r>
              <a:rPr lang="uk-UA" altLang="ru-RU" sz="4000" dirty="0"/>
              <a:t> зробити ...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E142E63A-6914-4168-9222-86146B50CD1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34065"/>
            <a:ext cx="12270915" cy="424180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21FB8A2-1BA5-4731-9B32-48AAE6C47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1" y="330198"/>
            <a:ext cx="9601196" cy="1303867"/>
          </a:xfrm>
        </p:spPr>
        <p:txBody>
          <a:bodyPr/>
          <a:lstStyle/>
          <a:p>
            <a:r>
              <a:rPr lang="uk-UA" altLang="ru-RU" dirty="0" err="1"/>
              <a:t>Плагіааааааааат</a:t>
            </a:r>
            <a:endParaRPr lang="uk-UA" altLang="ru-RU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3480CCB-0FA7-4E96-B61A-E2F88C4CF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2890" y="1634065"/>
            <a:ext cx="10589341" cy="48937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uk-UA" altLang="ru-RU" sz="3200" i="1" dirty="0"/>
              <a:t>Дисципліна уяви</a:t>
            </a:r>
            <a:r>
              <a:rPr lang="uk-UA" altLang="ru-RU" sz="3200" dirty="0"/>
              <a:t> може стати основним методом як мистецтва, так і науки. Під розвитком "дисципліни уяви" ми розуміємо здатність людини сприймати фантазійні образи, творчо їх </a:t>
            </a:r>
            <a:r>
              <a:rPr lang="uk-UA" altLang="ru-RU" sz="3200" i="1" dirty="0"/>
              <a:t>переосмислювати та привносити у реальне життя досвід, набутий у спілкуванні з фантастичним</a:t>
            </a:r>
            <a:r>
              <a:rPr lang="uk-UA" altLang="ru-RU" sz="3200" dirty="0"/>
              <a:t>.  Фантазія не реальна, проте вона істинна. Дорослі бояться фантазії. Вони знають, що її істинність суперечить і навіть загрожує всьому, що є фальшивим, штучним, що не приносить конкретної користі у тому житті, в яке вони дали себе втягнути. Вони бояться драконів, тому що бояться свободи.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Знайдіть 5 відмінностей від попереднього слайду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B6FBD4C-E90F-46C5-8192-6ABA75EBD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Посилання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CF4749E-1B6C-48EC-807C-1CEA189C2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uk-UA" altLang="ru-RU" dirty="0">
                <a:latin typeface="Arial Narrow" panose="020B0606020202030204" pitchFamily="34" charset="0"/>
              </a:rPr>
              <a:t>Можна цитувати будь-яке джерело</a:t>
            </a:r>
          </a:p>
          <a:p>
            <a:r>
              <a:rPr lang="uk-UA" altLang="ru-RU" dirty="0">
                <a:latin typeface="Arial Narrow" panose="020B0606020202030204" pitchFamily="34" charset="0"/>
              </a:rPr>
              <a:t>(навіть відео)</a:t>
            </a:r>
          </a:p>
          <a:p>
            <a:r>
              <a:rPr lang="uk-UA" altLang="ru-RU" dirty="0">
                <a:latin typeface="Arial Narrow" panose="020B0606020202030204" pitchFamily="34" charset="0"/>
              </a:rPr>
              <a:t>Його потрібно процитувати так, щоб інші могли його знайти самі (тобто, для відео – </a:t>
            </a:r>
            <a:r>
              <a:rPr lang="uk-UA" altLang="ru-RU" dirty="0" err="1">
                <a:latin typeface="Arial Narrow" panose="020B0606020202030204" pitchFamily="34" charset="0"/>
              </a:rPr>
              <a:t>посилання+хвилини</a:t>
            </a:r>
            <a:r>
              <a:rPr lang="uk-UA" altLang="ru-RU" dirty="0">
                <a:latin typeface="Arial Narrow" panose="020B0606020202030204" pitchFamily="34" charset="0"/>
              </a:rPr>
              <a:t>). Принцип повторюваного об’єктивного результату.</a:t>
            </a:r>
          </a:p>
          <a:p>
            <a:r>
              <a:rPr lang="uk-UA" altLang="ru-RU" dirty="0">
                <a:latin typeface="Arial Narrow" panose="020B0606020202030204" pitchFamily="34" charset="0"/>
              </a:rPr>
              <a:t>Цитувати за кимось доводиться </a:t>
            </a:r>
            <a:r>
              <a:rPr lang="uk-UA" altLang="ru-RU" dirty="0" err="1">
                <a:latin typeface="Arial Narrow" panose="020B0606020202030204" pitchFamily="34" charset="0"/>
              </a:rPr>
              <a:t>обережено</a:t>
            </a:r>
            <a:r>
              <a:rPr lang="uk-UA" altLang="ru-RU" dirty="0">
                <a:latin typeface="Arial Narrow" panose="020B0606020202030204" pitchFamily="34" charset="0"/>
              </a:rPr>
              <a:t> (див приклад про Женю). </a:t>
            </a:r>
            <a:r>
              <a:rPr lang="uk-UA" altLang="ru-RU" b="1" dirty="0">
                <a:latin typeface="Arial Narrow" panose="020B0606020202030204" pitchFamily="34" charset="0"/>
              </a:rPr>
              <a:t>«Знайдено в/ Цитовано за…»</a:t>
            </a:r>
          </a:p>
          <a:p>
            <a:r>
              <a:rPr lang="uk-UA" altLang="ru-RU" dirty="0">
                <a:latin typeface="Arial Narrow" panose="020B0606020202030204" pitchFamily="34" charset="0"/>
              </a:rPr>
              <a:t>Джерело може містити помилку. Тоді пишемо </a:t>
            </a:r>
            <a:r>
              <a:rPr lang="uk-UA" altLang="ru-RU" b="1" dirty="0">
                <a:latin typeface="Arial Narrow" panose="020B0606020202030204" pitchFamily="34" charset="0"/>
              </a:rPr>
              <a:t>«Знайдено як / </a:t>
            </a:r>
            <a:r>
              <a:rPr lang="en-US" altLang="ru-RU" b="1" dirty="0">
                <a:latin typeface="Arial Narrow" panose="020B0606020202030204" pitchFamily="34" charset="0"/>
              </a:rPr>
              <a:t>Found as</a:t>
            </a:r>
            <a:r>
              <a:rPr lang="uk-UA" altLang="ru-RU" b="1" dirty="0">
                <a:latin typeface="Arial Narrow" panose="020B0606020202030204" pitchFamily="34" charset="0"/>
              </a:rPr>
              <a:t>»</a:t>
            </a:r>
          </a:p>
          <a:p>
            <a:pPr marL="0" indent="0">
              <a:buNone/>
            </a:pPr>
            <a:endParaRPr lang="uk-UA" altLang="ru-RU" dirty="0"/>
          </a:p>
          <a:p>
            <a:pPr marL="0" indent="0">
              <a:buNone/>
            </a:pPr>
            <a:endParaRPr lang="uk-UA" alt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AADF7-788D-40F7-98F1-673CD1DA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err="1"/>
              <a:t>Цитатція</a:t>
            </a:r>
            <a:r>
              <a:rPr lang="uk-UA" dirty="0"/>
              <a:t> відео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0F111-688F-4682-AB85-105D45D0D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957618" cy="4168333"/>
          </a:xfrm>
        </p:spPr>
        <p:txBody>
          <a:bodyPr>
            <a:normAutofit fontScale="85000" lnSpcReduction="20000"/>
          </a:bodyPr>
          <a:lstStyle/>
          <a:p>
            <a:r>
              <a:rPr lang="uk-UA" sz="2800" dirty="0"/>
              <a:t>1. У цьому сенсі початок Шляху – це вхід принцеси Лілі, жіночого протагоніста фільму, у чарівний Ліс через певний портал – будиночок на околиці Лісу, який належить родині Годинникаря </a:t>
            </a:r>
            <a:r>
              <a:rPr lang="uk-UA" sz="2800" dirty="0">
                <a:highlight>
                  <a:srgbClr val="FFFF00"/>
                </a:highlight>
              </a:rPr>
              <a:t>(10, 06:00 – 06:50), </a:t>
            </a:r>
            <a:r>
              <a:rPr lang="uk-UA" sz="2800" dirty="0"/>
              <a:t>образ якого доволі символічний, адже час у Лісі наче не рухається, а лише фізично “замерзає” або “відігрівається” залежно від домінування сил Добра чи Зла </a:t>
            </a:r>
            <a:r>
              <a:rPr lang="uk-UA" sz="2800" dirty="0">
                <a:highlight>
                  <a:srgbClr val="FFFF00"/>
                </a:highlight>
              </a:rPr>
              <a:t>(10, 07:50 – 08:13). </a:t>
            </a:r>
            <a:r>
              <a:rPr lang="uk-UA" sz="2800" dirty="0"/>
              <a:t>// </a:t>
            </a:r>
            <a:r>
              <a:rPr lang="uk-UA" sz="2800" dirty="0" err="1">
                <a:highlight>
                  <a:srgbClr val="00FF00"/>
                </a:highlight>
              </a:rPr>
              <a:t>Scott</a:t>
            </a:r>
            <a:r>
              <a:rPr lang="uk-UA" sz="2800" dirty="0">
                <a:highlight>
                  <a:srgbClr val="00FF00"/>
                </a:highlight>
              </a:rPr>
              <a:t> R. </a:t>
            </a:r>
            <a:r>
              <a:rPr lang="uk-UA" sz="2800" dirty="0" err="1">
                <a:highlight>
                  <a:srgbClr val="00FF00"/>
                </a:highlight>
              </a:rPr>
              <a:t>Legend</a:t>
            </a:r>
            <a:r>
              <a:rPr lang="uk-UA" sz="2800" dirty="0">
                <a:highlight>
                  <a:srgbClr val="00FF00"/>
                </a:highlight>
              </a:rPr>
              <a:t> [</a:t>
            </a:r>
            <a:r>
              <a:rPr lang="uk-UA" sz="2800" dirty="0" err="1">
                <a:highlight>
                  <a:srgbClr val="00FF00"/>
                </a:highlight>
              </a:rPr>
              <a:t>Cinema</a:t>
            </a:r>
            <a:r>
              <a:rPr lang="uk-UA" sz="2800" dirty="0">
                <a:highlight>
                  <a:srgbClr val="00FF00"/>
                </a:highlight>
              </a:rPr>
              <a:t> </a:t>
            </a:r>
            <a:r>
              <a:rPr lang="uk-UA" sz="2800" dirty="0" err="1">
                <a:highlight>
                  <a:srgbClr val="00FF00"/>
                </a:highlight>
              </a:rPr>
              <a:t>film</a:t>
            </a:r>
            <a:r>
              <a:rPr lang="uk-UA" sz="2800" dirty="0">
                <a:highlight>
                  <a:srgbClr val="00FF00"/>
                </a:highlight>
              </a:rPr>
              <a:t>] / </a:t>
            </a:r>
            <a:r>
              <a:rPr lang="uk-UA" sz="2800" dirty="0" err="1">
                <a:highlight>
                  <a:srgbClr val="00FF00"/>
                </a:highlight>
              </a:rPr>
              <a:t>Ridley</a:t>
            </a:r>
            <a:r>
              <a:rPr lang="uk-UA" sz="2800" dirty="0">
                <a:highlight>
                  <a:srgbClr val="00FF00"/>
                </a:highlight>
              </a:rPr>
              <a:t> </a:t>
            </a:r>
            <a:r>
              <a:rPr lang="uk-UA" sz="2800" dirty="0" err="1">
                <a:highlight>
                  <a:srgbClr val="00FF00"/>
                </a:highlight>
              </a:rPr>
              <a:t>Scott</a:t>
            </a:r>
            <a:r>
              <a:rPr lang="uk-UA" sz="2800" dirty="0">
                <a:highlight>
                  <a:srgbClr val="00FF00"/>
                </a:highlight>
              </a:rPr>
              <a:t>. – </a:t>
            </a:r>
            <a:r>
              <a:rPr lang="uk-UA" sz="2800" dirty="0" err="1">
                <a:highlight>
                  <a:srgbClr val="00FF00"/>
                </a:highlight>
              </a:rPr>
              <a:t>Pinewoods</a:t>
            </a:r>
            <a:r>
              <a:rPr lang="uk-UA" sz="2800" dirty="0">
                <a:highlight>
                  <a:srgbClr val="00FF00"/>
                </a:highlight>
              </a:rPr>
              <a:t> </a:t>
            </a:r>
            <a:r>
              <a:rPr lang="uk-UA" sz="2800" dirty="0" err="1">
                <a:highlight>
                  <a:srgbClr val="00FF00"/>
                </a:highlight>
              </a:rPr>
              <a:t>Studios</a:t>
            </a:r>
            <a:r>
              <a:rPr lang="uk-UA" sz="2800" dirty="0">
                <a:highlight>
                  <a:srgbClr val="00FF00"/>
                </a:highlight>
              </a:rPr>
              <a:t>, CA, 1985. – 120 </a:t>
            </a:r>
            <a:r>
              <a:rPr lang="uk-UA" sz="2800" dirty="0" err="1">
                <a:highlight>
                  <a:srgbClr val="00FF00"/>
                </a:highlight>
              </a:rPr>
              <a:t>min</a:t>
            </a:r>
            <a:r>
              <a:rPr lang="uk-UA" sz="2800" dirty="0">
                <a:highlight>
                  <a:srgbClr val="00FF00"/>
                </a:highlight>
              </a:rPr>
              <a:t> [</a:t>
            </a:r>
            <a:r>
              <a:rPr lang="uk-UA" sz="2800" dirty="0" err="1">
                <a:highlight>
                  <a:srgbClr val="00FF00"/>
                </a:highlight>
              </a:rPr>
              <a:t>director’s</a:t>
            </a:r>
            <a:r>
              <a:rPr lang="uk-UA" sz="2800" dirty="0">
                <a:highlight>
                  <a:srgbClr val="00FF00"/>
                </a:highlight>
              </a:rPr>
              <a:t> </a:t>
            </a:r>
            <a:r>
              <a:rPr lang="uk-UA" sz="2800" dirty="0" err="1">
                <a:highlight>
                  <a:srgbClr val="00FF00"/>
                </a:highlight>
              </a:rPr>
              <a:t>cut</a:t>
            </a:r>
            <a:r>
              <a:rPr lang="uk-UA" sz="2800" dirty="0">
                <a:highlight>
                  <a:srgbClr val="00FF00"/>
                </a:highlight>
              </a:rPr>
              <a:t>, 2002]. </a:t>
            </a:r>
          </a:p>
          <a:p>
            <a:pPr marL="0" indent="0">
              <a:buNone/>
            </a:pPr>
            <a:r>
              <a:rPr lang="uk-UA" sz="2800" dirty="0"/>
              <a:t>Яремчук В.</a:t>
            </a:r>
            <a:r>
              <a:rPr lang="uk-UA" sz="2800" b="1" dirty="0"/>
              <a:t> </a:t>
            </a:r>
            <a:r>
              <a:rPr lang="uk-UA" sz="2800" dirty="0"/>
              <a:t>(2016). Літературні </a:t>
            </a:r>
            <a:r>
              <a:rPr lang="uk-UA" sz="2800" dirty="0" err="1"/>
              <a:t>фентезійні</a:t>
            </a:r>
            <a:r>
              <a:rPr lang="uk-UA" sz="2800" dirty="0"/>
              <a:t> джерела </a:t>
            </a:r>
            <a:r>
              <a:rPr lang="uk-UA" sz="2800" dirty="0" err="1"/>
              <a:t>кінофентезі</a:t>
            </a:r>
            <a:r>
              <a:rPr lang="uk-UA" sz="2800" dirty="0"/>
              <a:t> </a:t>
            </a:r>
            <a:r>
              <a:rPr lang="uk-UA" sz="2800" dirty="0" err="1"/>
              <a:t>Рідлі</a:t>
            </a:r>
            <a:r>
              <a:rPr lang="uk-UA" sz="2800" dirty="0"/>
              <a:t> Скотта «Легенда».</a:t>
            </a:r>
            <a:r>
              <a:rPr lang="ru-RU" sz="2800" dirty="0"/>
              <a:t> </a:t>
            </a:r>
            <a:r>
              <a:rPr lang="ru-RU" sz="2800" i="1" dirty="0" err="1"/>
              <a:t>Інтермедіальні</a:t>
            </a:r>
            <a:r>
              <a:rPr lang="ru-RU" sz="2800" i="1" dirty="0"/>
              <a:t> </a:t>
            </a:r>
            <a:r>
              <a:rPr lang="ru-RU" sz="2800" i="1" dirty="0" err="1"/>
              <a:t>виміри</a:t>
            </a:r>
            <a:r>
              <a:rPr lang="ru-RU" sz="2800" i="1" dirty="0"/>
              <a:t> </a:t>
            </a:r>
            <a:r>
              <a:rPr lang="ru-RU" sz="2800" i="1" dirty="0" err="1"/>
              <a:t>літератури</a:t>
            </a:r>
            <a:r>
              <a:rPr lang="ru-RU" sz="2800" i="1" dirty="0"/>
              <a:t> </a:t>
            </a:r>
            <a:r>
              <a:rPr lang="ru-RU" sz="2800" i="1" dirty="0" err="1"/>
              <a:t>фентезі</a:t>
            </a:r>
            <a:r>
              <a:rPr lang="ru-RU" sz="2800" i="1" dirty="0"/>
              <a:t>. </a:t>
            </a:r>
            <a:r>
              <a:rPr lang="ru-RU" sz="2800" i="1" dirty="0" err="1"/>
              <a:t>Збірка</a:t>
            </a:r>
            <a:r>
              <a:rPr lang="ru-RU" sz="2800" i="1" dirty="0"/>
              <a:t> </a:t>
            </a:r>
            <a:r>
              <a:rPr lang="ru-RU" sz="2800" i="1" dirty="0" err="1"/>
              <a:t>матеріалів</a:t>
            </a:r>
            <a:r>
              <a:rPr lang="ru-RU" sz="2800" i="1" dirty="0"/>
              <a:t> </a:t>
            </a:r>
            <a:r>
              <a:rPr lang="ru-RU" sz="2800" i="1" dirty="0" err="1"/>
              <a:t>наукового</a:t>
            </a:r>
            <a:r>
              <a:rPr lang="ru-RU" sz="2800" i="1" dirty="0"/>
              <a:t> </a:t>
            </a:r>
            <a:r>
              <a:rPr lang="ru-RU" sz="2800" i="1" dirty="0" err="1"/>
              <a:t>семінару</a:t>
            </a:r>
            <a:r>
              <a:rPr lang="ru-RU" sz="2800" i="1" dirty="0"/>
              <a:t> Центру з </a:t>
            </a:r>
            <a:r>
              <a:rPr lang="ru-RU" sz="2800" i="1" dirty="0" err="1"/>
              <a:t>Дослідження</a:t>
            </a:r>
            <a:r>
              <a:rPr lang="ru-RU" sz="2800" i="1" dirty="0"/>
              <a:t> </a:t>
            </a:r>
            <a:r>
              <a:rPr lang="ru-RU" sz="2800" i="1" dirty="0" err="1"/>
              <a:t>Літератури</a:t>
            </a:r>
            <a:r>
              <a:rPr lang="ru-RU" sz="2800" i="1" dirty="0"/>
              <a:t> </a:t>
            </a:r>
            <a:r>
              <a:rPr lang="ru-RU" sz="2800" i="1" dirty="0" err="1"/>
              <a:t>Фентезі</a:t>
            </a:r>
            <a:r>
              <a:rPr lang="ru-RU" sz="2800" i="1" dirty="0"/>
              <a:t> при </a:t>
            </a:r>
            <a:r>
              <a:rPr lang="ru-RU" sz="2800" i="1" dirty="0" err="1"/>
              <a:t>Інституті</a:t>
            </a:r>
            <a:r>
              <a:rPr lang="ru-RU" sz="2800" i="1" dirty="0"/>
              <a:t> </a:t>
            </a:r>
            <a:r>
              <a:rPr lang="ru-RU" sz="2800" i="1" dirty="0" err="1"/>
              <a:t>літератури</a:t>
            </a:r>
            <a:r>
              <a:rPr lang="ru-RU" sz="2800" i="1" dirty="0"/>
              <a:t> </a:t>
            </a:r>
            <a:r>
              <a:rPr lang="ru-RU" sz="2800" i="1" dirty="0" err="1"/>
              <a:t>ім</a:t>
            </a:r>
            <a:r>
              <a:rPr lang="ru-RU" sz="2800" i="1" dirty="0"/>
              <a:t>. Т. Г. Шевченка НАН </a:t>
            </a:r>
            <a:r>
              <a:rPr lang="ru-RU" sz="2800" i="1" dirty="0" err="1"/>
              <a:t>України</a:t>
            </a:r>
            <a:r>
              <a:rPr lang="ru-RU" sz="2800" i="1" dirty="0"/>
              <a:t> (20 </a:t>
            </a:r>
            <a:r>
              <a:rPr lang="ru-RU" sz="2800" i="1" dirty="0" err="1"/>
              <a:t>квітня</a:t>
            </a:r>
            <a:r>
              <a:rPr lang="ru-RU" sz="2800" i="1" dirty="0"/>
              <a:t> 2016р.) </a:t>
            </a:r>
            <a:r>
              <a:rPr lang="ru-RU" sz="2800" dirty="0" err="1"/>
              <a:t>Київ</a:t>
            </a:r>
            <a:r>
              <a:rPr lang="uk-UA" sz="2800" dirty="0"/>
              <a:t>: Інститут літератури НАНУ</a:t>
            </a:r>
            <a:r>
              <a:rPr lang="ru-RU" sz="2800" dirty="0"/>
              <a:t>. С. 33-38.</a:t>
            </a:r>
            <a:r>
              <a:rPr lang="uk-UA" sz="2800" dirty="0"/>
              <a:t> 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714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2F51F7-3B41-4E82-AFF5-5BA36B497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96237"/>
            <a:ext cx="9601196" cy="1303867"/>
          </a:xfrm>
        </p:spPr>
        <p:txBody>
          <a:bodyPr/>
          <a:lstStyle/>
          <a:p>
            <a:r>
              <a:rPr lang="uk-UA" dirty="0"/>
              <a:t>Цитація особистого спілкування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9908AAB-A5C7-4EBD-A871-EC321AA73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967" y="1169294"/>
            <a:ext cx="7728155" cy="401462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276AA60-5166-4A9C-AB90-6169238B52C0}"/>
              </a:ext>
            </a:extLst>
          </p:cNvPr>
          <p:cNvSpPr/>
          <p:nvPr/>
        </p:nvSpPr>
        <p:spPr>
          <a:xfrm>
            <a:off x="1295401" y="5688706"/>
            <a:ext cx="10618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Воронцова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К.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Мифопоэтика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Кракова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романе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Макса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Фрая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Ключ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жёлтого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металла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/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Кристина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Воронцова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//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Лабиринт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Журнал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социально-гуманитарных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исследований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,. – 2017. – С. 18–26.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846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090A82-D85D-45EA-B497-32EC261094D7}"/>
              </a:ext>
            </a:extLst>
          </p:cNvPr>
          <p:cNvSpPr/>
          <p:nvPr/>
        </p:nvSpPr>
        <p:spPr>
          <a:xfrm>
            <a:off x="827649" y="700432"/>
            <a:ext cx="1053670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Філософський</a:t>
            </a:r>
            <a:r>
              <a:rPr lang="ru-RU" b="1" dirty="0"/>
              <a:t> </a:t>
            </a:r>
            <a:r>
              <a:rPr lang="ru-RU" b="1" dirty="0" err="1"/>
              <a:t>енциклопедичний</a:t>
            </a:r>
            <a:r>
              <a:rPr lang="ru-RU" b="1" dirty="0"/>
              <a:t> словник : энциклопедия </a:t>
            </a:r>
            <a:r>
              <a:rPr lang="ru-RU" dirty="0"/>
              <a:t>/ НАН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Ін</a:t>
            </a:r>
            <a:r>
              <a:rPr lang="ru-RU" dirty="0"/>
              <a:t>-т </a:t>
            </a:r>
            <a:r>
              <a:rPr lang="ru-RU" dirty="0" err="1"/>
              <a:t>філософії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Г. С. Сковороди ; голов. ред. В. І. </a:t>
            </a:r>
            <a:r>
              <a:rPr lang="ru-RU" dirty="0" err="1"/>
              <a:t>Шинкарук</a:t>
            </a:r>
            <a:r>
              <a:rPr lang="ru-RU" dirty="0"/>
              <a:t>. - </a:t>
            </a:r>
            <a:r>
              <a:rPr lang="ru-RU" dirty="0" err="1"/>
              <a:t>Київ</a:t>
            </a:r>
            <a:r>
              <a:rPr lang="ru-RU" dirty="0"/>
              <a:t> : Абрис, 2002. - 742 с. ; 24см. - </a:t>
            </a:r>
            <a:r>
              <a:rPr lang="en-GB" dirty="0"/>
              <a:t>ISBN 966-531-128-</a:t>
            </a:r>
            <a:r>
              <a:rPr lang="ru-RU" dirty="0"/>
              <a:t>Х</a:t>
            </a:r>
          </a:p>
          <a:p>
            <a:r>
              <a:rPr lang="ru-RU" dirty="0"/>
              <a:t>С. </a:t>
            </a:r>
            <a:r>
              <a:rPr lang="ru-RU" dirty="0" err="1"/>
              <a:t>Кримський</a:t>
            </a:r>
            <a:r>
              <a:rPr lang="en-US" dirty="0"/>
              <a:t> </a:t>
            </a:r>
            <a:r>
              <a:rPr lang="ru-RU" dirty="0"/>
              <a:t>С.</a:t>
            </a:r>
            <a:r>
              <a:rPr lang="en-US" dirty="0"/>
              <a:t> </a:t>
            </a:r>
            <a:r>
              <a:rPr lang="uk-UA" dirty="0"/>
              <a:t>Наука. 410-411.</a:t>
            </a:r>
          </a:p>
          <a:p>
            <a:endParaRPr lang="ru-RU" dirty="0"/>
          </a:p>
          <a:p>
            <a:pPr algn="just"/>
            <a:r>
              <a:rPr lang="ru-RU" sz="2400" dirty="0">
                <a:latin typeface="Arial Narrow" panose="020B0606020202030204" pitchFamily="34" charset="0"/>
              </a:rPr>
              <a:t>НАУКА -- </a:t>
            </a:r>
            <a:r>
              <a:rPr lang="ru-RU" sz="2400" dirty="0" err="1">
                <a:latin typeface="Arial Narrow" panose="020B0606020202030204" pitchFamily="34" charset="0"/>
              </a:rPr>
              <a:t>соціально-значуща</a:t>
            </a:r>
            <a:r>
              <a:rPr lang="ru-RU" sz="2400" dirty="0">
                <a:latin typeface="Arial Narrow" panose="020B0606020202030204" pitchFamily="34" charset="0"/>
              </a:rPr>
              <a:t> сфера </a:t>
            </a:r>
            <a:r>
              <a:rPr lang="ru-RU" sz="2400" dirty="0" err="1">
                <a:latin typeface="Arial Narrow" panose="020B0606020202030204" pitchFamily="34" charset="0"/>
              </a:rPr>
              <a:t>людської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діяльності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що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спрямована</a:t>
            </a:r>
            <a:r>
              <a:rPr lang="ru-RU" sz="2400" dirty="0">
                <a:latin typeface="Arial Narrow" panose="020B0606020202030204" pitchFamily="34" charset="0"/>
              </a:rPr>
              <a:t> на </a:t>
            </a:r>
            <a:r>
              <a:rPr lang="ru-RU" sz="2400" b="1" dirty="0" err="1">
                <a:latin typeface="Arial Narrow" panose="020B0606020202030204" pitchFamily="34" charset="0"/>
              </a:rPr>
              <a:t>виробництво</a:t>
            </a:r>
            <a:r>
              <a:rPr lang="ru-RU" sz="2400" dirty="0">
                <a:latin typeface="Arial Narrow" panose="020B0606020202030204" pitchFamily="34" charset="0"/>
              </a:rPr>
              <a:t> та </a:t>
            </a:r>
            <a:r>
              <a:rPr lang="ru-RU" sz="2400" b="1" dirty="0" err="1">
                <a:latin typeface="Arial Narrow" panose="020B0606020202030204" pitchFamily="34" charset="0"/>
              </a:rPr>
              <a:t>систематизацію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знань</a:t>
            </a:r>
            <a:r>
              <a:rPr lang="ru-RU" sz="2400" b="1" dirty="0">
                <a:latin typeface="Arial Narrow" panose="020B0606020202030204" pitchFamily="34" charset="0"/>
              </a:rPr>
              <a:t> про </a:t>
            </a:r>
            <a:r>
              <a:rPr lang="ru-RU" sz="2400" b="1" dirty="0" err="1">
                <a:latin typeface="Arial Narrow" panose="020B0606020202030204" pitchFamily="34" charset="0"/>
              </a:rPr>
              <a:t>закономірності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існуючого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3200" b="1" dirty="0" err="1">
                <a:latin typeface="Arial Narrow" panose="020B0606020202030204" pitchFamily="34" charset="0"/>
              </a:rPr>
              <a:t>засобами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u="sng" dirty="0">
                <a:latin typeface="Arial Narrow" panose="020B0606020202030204" pitchFamily="34" charset="0"/>
              </a:rPr>
              <a:t>теоретичного </a:t>
            </a:r>
            <a:r>
              <a:rPr lang="ru-RU" sz="2400" u="sng" dirty="0" err="1">
                <a:latin typeface="Arial Narrow" panose="020B0606020202030204" pitchFamily="34" charset="0"/>
              </a:rPr>
              <a:t>обґрунтування</a:t>
            </a:r>
            <a:r>
              <a:rPr lang="ru-RU" sz="2400" u="sng" dirty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та </a:t>
            </a:r>
            <a:r>
              <a:rPr lang="ru-RU" sz="2400" u="sng" dirty="0" err="1">
                <a:latin typeface="Arial Narrow" panose="020B0606020202030204" pitchFamily="34" charset="0"/>
              </a:rPr>
              <a:t>емпіричного</a:t>
            </a:r>
            <a:r>
              <a:rPr lang="ru-RU" sz="2400" u="sng" dirty="0">
                <a:latin typeface="Arial Narrow" panose="020B0606020202030204" pitchFamily="34" charset="0"/>
              </a:rPr>
              <a:t> </a:t>
            </a:r>
            <a:r>
              <a:rPr lang="ru-RU" sz="2400" u="sng" dirty="0" err="1">
                <a:latin typeface="Arial Narrow" panose="020B0606020202030204" pitchFamily="34" charset="0"/>
              </a:rPr>
              <a:t>випробування</a:t>
            </a:r>
            <a:r>
              <a:rPr lang="ru-RU" sz="2400" u="sng" dirty="0">
                <a:latin typeface="Arial Narrow" panose="020B0606020202030204" pitchFamily="34" charset="0"/>
              </a:rPr>
              <a:t> і </a:t>
            </a:r>
            <a:r>
              <a:rPr lang="ru-RU" sz="2400" u="sng" dirty="0" err="1">
                <a:latin typeface="Arial Narrow" panose="020B0606020202030204" pitchFamily="34" charset="0"/>
              </a:rPr>
              <a:t>перевірки</a:t>
            </a:r>
            <a:r>
              <a:rPr lang="ru-RU" sz="2400" u="sng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пізнавальних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результатів</a:t>
            </a:r>
            <a:r>
              <a:rPr lang="ru-RU" sz="2400" dirty="0">
                <a:latin typeface="Arial Narrow" panose="020B0606020202030204" pitchFamily="34" charset="0"/>
              </a:rPr>
              <a:t> для </a:t>
            </a:r>
            <a:r>
              <a:rPr lang="ru-RU" sz="2400" dirty="0" err="1">
                <a:latin typeface="Arial Narrow" panose="020B0606020202030204" pitchFamily="34" charset="0"/>
              </a:rPr>
              <a:t>розкриття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їх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об’єктивного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змісту</a:t>
            </a:r>
            <a:r>
              <a:rPr lang="ru-RU" sz="2400" dirty="0">
                <a:latin typeface="Arial Narrow" panose="020B0606020202030204" pitchFamily="34" charset="0"/>
              </a:rPr>
              <a:t> (</a:t>
            </a:r>
            <a:r>
              <a:rPr lang="ru-RU" sz="2400" dirty="0" err="1">
                <a:latin typeface="Arial Narrow" panose="020B0606020202030204" pitchFamily="34" charset="0"/>
              </a:rPr>
              <a:t>істинності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достовірності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інтерсуб’єктивності</a:t>
            </a:r>
            <a:r>
              <a:rPr lang="ru-RU" sz="2400" dirty="0">
                <a:latin typeface="Arial Narrow" panose="020B0606020202030204" pitchFamily="34" charset="0"/>
              </a:rPr>
              <a:t>).</a:t>
            </a:r>
          </a:p>
          <a:p>
            <a:pPr algn="just"/>
            <a:r>
              <a:rPr lang="ru-RU" sz="2400" dirty="0" err="1">
                <a:latin typeface="Arial Narrow" panose="020B0606020202030204" pitchFamily="34" charset="0"/>
              </a:rPr>
              <a:t>Ці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засоби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передбачають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різні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варіанти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використання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i="1" dirty="0" err="1">
                <a:latin typeface="Arial Narrow" panose="020B0606020202030204" pitchFamily="34" charset="0"/>
              </a:rPr>
              <a:t>теорій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i="1" dirty="0" err="1">
                <a:latin typeface="Arial Narrow" panose="020B0606020202030204" pitchFamily="34" charset="0"/>
              </a:rPr>
              <a:t>концепцій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en-US" sz="2400" dirty="0">
                <a:latin typeface="Arial Narrow" panose="020B0606020202030204" pitchFamily="34" charset="0"/>
              </a:rPr>
              <a:t>&lt;…&gt;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застосування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вказаних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b="1" dirty="0">
                <a:latin typeface="Arial Narrow" panose="020B0606020202030204" pitchFamily="34" charset="0"/>
              </a:rPr>
              <a:t>форм </a:t>
            </a:r>
            <a:r>
              <a:rPr lang="ru-RU" sz="2400" b="1" dirty="0" err="1">
                <a:latin typeface="Arial Narrow" panose="020B0606020202030204" pitchFamily="34" charset="0"/>
              </a:rPr>
              <a:t>дослідження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&lt;…&gt;</a:t>
            </a:r>
            <a:r>
              <a:rPr lang="ru-RU" sz="2400" dirty="0">
                <a:latin typeface="Arial Narrow" panose="020B0606020202030204" pitchFamily="34" charset="0"/>
              </a:rPr>
              <a:t>. Н. </a:t>
            </a:r>
            <a:r>
              <a:rPr lang="ru-RU" sz="2400" dirty="0" err="1">
                <a:latin typeface="Arial Narrow" panose="020B0606020202030204" pitchFamily="34" charset="0"/>
              </a:rPr>
              <a:t>характеризується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u="sng" dirty="0" err="1">
                <a:latin typeface="Arial Narrow" panose="020B0606020202030204" pitchFamily="34" charset="0"/>
              </a:rPr>
              <a:t>методологічним</a:t>
            </a:r>
            <a:r>
              <a:rPr lang="ru-RU" sz="2400" u="sng" dirty="0">
                <a:latin typeface="Arial Narrow" panose="020B0606020202030204" pitchFamily="34" charset="0"/>
              </a:rPr>
              <a:t> </a:t>
            </a:r>
            <a:r>
              <a:rPr lang="ru-RU" sz="2400" u="sng" dirty="0" err="1">
                <a:latin typeface="Arial Narrow" panose="020B0606020202030204" pitchFamily="34" charset="0"/>
              </a:rPr>
              <a:t>усвідомленням</a:t>
            </a:r>
            <a:r>
              <a:rPr lang="ru-RU" sz="2400" u="sng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процесів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формування</a:t>
            </a:r>
            <a:r>
              <a:rPr lang="ru-RU" sz="2400" dirty="0">
                <a:latin typeface="Arial Narrow" panose="020B0606020202030204" pitchFamily="34" charset="0"/>
              </a:rPr>
              <a:t> та </a:t>
            </a:r>
            <a:r>
              <a:rPr lang="ru-RU" sz="2400" dirty="0" err="1">
                <a:latin typeface="Arial Narrow" panose="020B0606020202030204" pitchFamily="34" charset="0"/>
              </a:rPr>
              <a:t>конституювання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знання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що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спирається</a:t>
            </a:r>
            <a:r>
              <a:rPr lang="ru-RU" sz="2400" dirty="0">
                <a:latin typeface="Arial Narrow" panose="020B0606020202030204" pitchFamily="34" charset="0"/>
              </a:rPr>
              <a:t> на </a:t>
            </a:r>
            <a:r>
              <a:rPr lang="ru-RU" sz="2400" dirty="0" err="1">
                <a:latin typeface="Arial Narrow" panose="020B0606020202030204" pitchFamily="34" charset="0"/>
              </a:rPr>
              <a:t>загальнонаукові</a:t>
            </a:r>
            <a:r>
              <a:rPr lang="ru-RU" sz="2400" dirty="0">
                <a:latin typeface="Arial Narrow" panose="020B0606020202030204" pitchFamily="34" charset="0"/>
              </a:rPr>
              <a:t> та </a:t>
            </a:r>
            <a:r>
              <a:rPr lang="ru-RU" sz="2400" dirty="0" err="1">
                <a:latin typeface="Arial Narrow" panose="020B0606020202030204" pitchFamily="34" charset="0"/>
              </a:rPr>
              <a:t>специфічні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методи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&lt;…&gt;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Ідеалом</a:t>
            </a:r>
            <a:r>
              <a:rPr lang="ru-RU" sz="2400" dirty="0">
                <a:latin typeface="Arial Narrow" panose="020B0606020202030204" pitchFamily="34" charset="0"/>
              </a:rPr>
              <a:t> Н. є </a:t>
            </a:r>
            <a:r>
              <a:rPr lang="ru-RU" sz="2400" dirty="0" err="1">
                <a:latin typeface="Arial Narrow" panose="020B0606020202030204" pitchFamily="34" charset="0"/>
              </a:rPr>
              <a:t>строгість</a:t>
            </a:r>
            <a:r>
              <a:rPr lang="ru-RU" sz="2400" dirty="0">
                <a:latin typeface="Arial Narrow" panose="020B0606020202030204" pitchFamily="34" charset="0"/>
              </a:rPr>
              <a:t> (</a:t>
            </a:r>
            <a:r>
              <a:rPr lang="ru-RU" sz="2400" i="1" dirty="0" err="1">
                <a:latin typeface="Arial Narrow" panose="020B0606020202030204" pitchFamily="34" charset="0"/>
              </a:rPr>
              <a:t>наявність</a:t>
            </a:r>
            <a:r>
              <a:rPr lang="ru-RU" sz="2400" i="1" dirty="0">
                <a:latin typeface="Arial Narrow" panose="020B0606020202030204" pitchFamily="34" charset="0"/>
              </a:rPr>
              <a:t> </a:t>
            </a:r>
            <a:r>
              <a:rPr lang="ru-RU" sz="2400" i="1" dirty="0" err="1">
                <a:latin typeface="Arial Narrow" panose="020B0606020202030204" pitchFamily="34" charset="0"/>
              </a:rPr>
              <a:t>стандартів</a:t>
            </a:r>
            <a:r>
              <a:rPr lang="ru-RU" sz="2400" i="1" dirty="0">
                <a:latin typeface="Arial Narrow" panose="020B0606020202030204" pitchFamily="34" charset="0"/>
              </a:rPr>
              <a:t> </a:t>
            </a:r>
            <a:r>
              <a:rPr lang="ru-RU" sz="2400" i="1" dirty="0" err="1">
                <a:latin typeface="Arial Narrow" panose="020B0606020202030204" pitchFamily="34" charset="0"/>
              </a:rPr>
              <a:t>достовірності</a:t>
            </a:r>
            <a:r>
              <a:rPr lang="ru-RU" sz="2400" dirty="0">
                <a:latin typeface="Arial Narrow" panose="020B0606020202030204" pitchFamily="34" charset="0"/>
              </a:rPr>
              <a:t>), </a:t>
            </a:r>
            <a:r>
              <a:rPr lang="ru-RU" sz="2400" i="1" dirty="0" err="1">
                <a:latin typeface="Arial Narrow" panose="020B0606020202030204" pitchFamily="34" charset="0"/>
              </a:rPr>
              <a:t>доказовість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i="1" dirty="0" err="1">
                <a:latin typeface="Arial Narrow" panose="020B0606020202030204" pitchFamily="34" charset="0"/>
              </a:rPr>
              <a:t>об’єктивність</a:t>
            </a:r>
            <a:r>
              <a:rPr lang="ru-RU" sz="2400" i="1" dirty="0">
                <a:latin typeface="Arial Narrow" panose="020B0606020202030204" pitchFamily="34" charset="0"/>
              </a:rPr>
              <a:t> </a:t>
            </a:r>
            <a:r>
              <a:rPr lang="ru-RU" sz="2400" i="1" dirty="0" err="1">
                <a:latin typeface="Arial Narrow" panose="020B0606020202030204" pitchFamily="34" charset="0"/>
              </a:rPr>
              <a:t>знання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спрямованість</a:t>
            </a:r>
            <a:r>
              <a:rPr lang="ru-RU" sz="2400" dirty="0">
                <a:latin typeface="Arial Narrow" panose="020B0606020202030204" pitchFamily="34" charset="0"/>
              </a:rPr>
              <a:t> на </a:t>
            </a:r>
            <a:r>
              <a:rPr lang="ru-RU" sz="2400" dirty="0" err="1">
                <a:latin typeface="Arial Narrow" panose="020B0606020202030204" pitchFamily="34" charset="0"/>
              </a:rPr>
              <a:t>посилення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прогностичної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сили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теорій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їх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евристичності</a:t>
            </a:r>
            <a:r>
              <a:rPr lang="ru-RU" sz="2400" dirty="0">
                <a:latin typeface="Arial Narrow" panose="020B0606020202030204" pitchFamily="34" charset="0"/>
              </a:rPr>
              <a:t> та </a:t>
            </a:r>
            <a:r>
              <a:rPr lang="ru-RU" sz="2400" dirty="0" err="1">
                <a:latin typeface="Arial Narrow" panose="020B0606020202030204" pitchFamily="34" charset="0"/>
              </a:rPr>
              <a:t>практичної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ефективності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63CE28-97D8-43A3-AC50-23E33F5344E4}"/>
              </a:ext>
            </a:extLst>
          </p:cNvPr>
          <p:cNvSpPr/>
          <p:nvPr/>
        </p:nvSpPr>
        <p:spPr>
          <a:xfrm>
            <a:off x="422786" y="6347936"/>
            <a:ext cx="11375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202122"/>
                </a:solidFill>
                <a:latin typeface="Arial" panose="020B0604020202020204" pitchFamily="34" charset="0"/>
              </a:rPr>
              <a:t>Інтерсуб'єкти́вність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 — 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певна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сукупність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ідей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, установок і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переконань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що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характеризуються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спільністю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; 3)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узагальнений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досвід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представлення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предметів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 (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вікі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1821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AD02D9-3079-43E9-ACBD-09A4099D5A3A}"/>
              </a:ext>
            </a:extLst>
          </p:cNvPr>
          <p:cNvSpPr/>
          <p:nvPr/>
        </p:nvSpPr>
        <p:spPr>
          <a:xfrm>
            <a:off x="639097" y="303138"/>
            <a:ext cx="10441858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1.</a:t>
            </a:r>
            <a:endParaRPr lang="en-GB" sz="2400" dirty="0"/>
          </a:p>
          <a:p>
            <a:pPr algn="just"/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Ukrainian academic standard reference:</a:t>
            </a:r>
            <a:endParaRPr lang="en-GB" sz="2400" dirty="0"/>
          </a:p>
          <a:p>
            <a:pPr algn="just"/>
            <a:r>
              <a:rPr lang="ru-RU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Андрєєва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І. О. Мовні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засоби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утворення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гумористичного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ефекту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творах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Т. Пратчетта / І. О.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Андрєєва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//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Нова </a:t>
            </a:r>
            <a:r>
              <a:rPr lang="ru-RU" u="sng" dirty="0" err="1">
                <a:solidFill>
                  <a:srgbClr val="0563C1"/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філологія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– 2017. – № 72. – С. 10–16. - Режим доступу: </a:t>
            </a:r>
            <a:r>
              <a:rPr lang="en-GB" u="sng" dirty="0">
                <a:solidFill>
                  <a:srgbClr val="0563C1"/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http://nbuv.gov.ua/UJRN/Novfil_2017_72_4</a:t>
            </a:r>
            <a:endParaRPr lang="en-GB" sz="2400" dirty="0"/>
          </a:p>
          <a:p>
            <a:pPr algn="just"/>
            <a:br>
              <a:rPr lang="en-GB" sz="2400" dirty="0"/>
            </a:br>
            <a:r>
              <a:rPr lang="en-GB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Ukrainian reference according the Chicago Style</a:t>
            </a:r>
            <a:endParaRPr lang="en-GB" sz="2400" dirty="0"/>
          </a:p>
          <a:p>
            <a:pPr algn="just"/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Андрєєва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І.О. "Мовні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засоби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утворення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гумористичного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ефекту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творах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Т. Пратчетта".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Нова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філологія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 72 (2017):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10-16.</a:t>
            </a:r>
            <a:endParaRPr lang="ru-RU" sz="2400" dirty="0"/>
          </a:p>
          <a:p>
            <a:pPr algn="just"/>
            <a:br>
              <a:rPr lang="ru-RU" sz="2400" dirty="0"/>
            </a:br>
            <a:r>
              <a:rPr lang="en-GB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Transliterated version </a:t>
            </a:r>
            <a:endParaRPr lang="en-GB" sz="2400" dirty="0"/>
          </a:p>
          <a:p>
            <a:pPr algn="just"/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Andryeyeva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, I.O. “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Movni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zasoby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utvorennia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humorystychnoho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efektu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v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tvorakh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T.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Pratchetta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”. Nova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filologia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. 72 (2017): 10-16.</a:t>
            </a:r>
            <a:endParaRPr lang="en-GB" sz="2400" dirty="0"/>
          </a:p>
          <a:p>
            <a:pPr algn="just"/>
            <a:br>
              <a:rPr lang="en-GB" sz="2400" dirty="0"/>
            </a:br>
            <a:r>
              <a:rPr lang="en-GB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Translated version:</a:t>
            </a:r>
            <a:endParaRPr lang="en-GB" sz="2400" dirty="0"/>
          </a:p>
          <a:p>
            <a:pPr algn="just"/>
            <a:r>
              <a:rPr lang="en-GB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found as: </a:t>
            </a:r>
            <a:r>
              <a:rPr lang="en-GB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Andryeyeva</a:t>
            </a:r>
            <a:r>
              <a:rPr lang="en-GB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I. “Language Means of Creating Humorous Effect in the Novels of T. Pratchett”. New Philology (Nova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filologia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). 72 (2017): 10-16.</a:t>
            </a:r>
            <a:endParaRPr lang="uk-UA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Офіційна транслітерація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hlinkClick r:id="rId4"/>
              </a:rPr>
              <a:t>https://slovnyk.ua/translit.php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sz="2400" dirty="0"/>
          </a:p>
          <a:p>
            <a:br>
              <a:rPr lang="en-GB" dirty="0"/>
            </a:br>
            <a:r>
              <a:rPr lang="en-GB" b="1" dirty="0">
                <a:solidFill>
                  <a:srgbClr val="FF0000"/>
                </a:solidFill>
              </a:rPr>
              <a:t>Ukrainian Pratchett studies bibliography</a:t>
            </a:r>
            <a:endParaRPr lang="uk-UA" b="1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https://docs.google.com/document/d/1nsyu2VtCo18ABA5KtjFBSatcvysDtIvJ/edit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91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54FDA-BAF5-4B0E-9D93-2A32CAA52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Що входить у бібліографічне посилання:</a:t>
            </a:r>
            <a:br>
              <a:rPr lang="uk-UA" dirty="0"/>
            </a:br>
            <a:r>
              <a:rPr lang="uk-UA" dirty="0"/>
              <a:t>(думаємо, чому саме так, для чого?)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8F5120-7A2D-4F0B-88BF-EFA863DC1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Автор (Прізвище, Ім’я) КРАПКА;</a:t>
            </a:r>
          </a:p>
          <a:p>
            <a:r>
              <a:rPr lang="uk-UA" dirty="0"/>
              <a:t>Назва твору КРАПКА (Для </a:t>
            </a:r>
            <a:r>
              <a:rPr lang="uk-UA" b="1" dirty="0"/>
              <a:t>АРА</a:t>
            </a:r>
            <a:r>
              <a:rPr lang="uk-UA" dirty="0"/>
              <a:t> – курсивом);</a:t>
            </a:r>
          </a:p>
          <a:p>
            <a:r>
              <a:rPr lang="uk-UA" dirty="0"/>
              <a:t>Місце видання ДВОКРАПКА;</a:t>
            </a:r>
          </a:p>
          <a:p>
            <a:r>
              <a:rPr lang="uk-UA" dirty="0"/>
              <a:t>Видавництво КРАПКА;</a:t>
            </a:r>
          </a:p>
          <a:p>
            <a:r>
              <a:rPr lang="uk-UA" dirty="0"/>
              <a:t>Рік видання (може бути після автора, може бути в кінці опису, залежно від стандарту);</a:t>
            </a:r>
          </a:p>
          <a:p>
            <a:r>
              <a:rPr lang="uk-UA" dirty="0"/>
              <a:t>Кількість сторінок в книжці (</a:t>
            </a:r>
            <a:r>
              <a:rPr lang="uk-UA" b="1" dirty="0"/>
              <a:t>ВАК</a:t>
            </a:r>
            <a:r>
              <a:rPr lang="uk-UA" dirty="0"/>
              <a:t>);</a:t>
            </a:r>
          </a:p>
          <a:p>
            <a:r>
              <a:rPr lang="uk-UA" dirty="0"/>
              <a:t>Сторінки розміщення статті в збірнику.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769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CF3459B-DC65-4F4F-9BCC-89CE663E2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Приклади та інструменти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114DD0F-0BCD-4AEA-A64A-CEBF96103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</a:pPr>
            <a:r>
              <a:rPr lang="uk-UA" alt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ВАК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ru-RU" sz="2000" dirty="0"/>
              <a:t>Le </a:t>
            </a:r>
            <a:r>
              <a:rPr lang="en-US" altLang="ru-RU" sz="2000" dirty="0" err="1"/>
              <a:t>Guin</a:t>
            </a:r>
            <a:r>
              <a:rPr lang="en-US" altLang="ru-RU" sz="2000" dirty="0"/>
              <a:t> U</a:t>
            </a:r>
            <a:r>
              <a:rPr lang="en-GB" altLang="ru-RU" sz="2000" dirty="0"/>
              <a:t>.</a:t>
            </a:r>
            <a:r>
              <a:rPr lang="en-US" altLang="ru-RU" sz="2000" dirty="0"/>
              <a:t> The language of the night. Essays on Fantasy and Science Fiction </a:t>
            </a:r>
            <a:r>
              <a:rPr lang="en-US" altLang="ru-RU" sz="2000" dirty="0">
                <a:solidFill>
                  <a:schemeClr val="hlink"/>
                </a:solidFill>
              </a:rPr>
              <a:t>/ Le </a:t>
            </a:r>
            <a:r>
              <a:rPr lang="en-US" altLang="ru-RU" sz="2000" dirty="0" err="1">
                <a:solidFill>
                  <a:schemeClr val="hlink"/>
                </a:solidFill>
              </a:rPr>
              <a:t>Guin</a:t>
            </a:r>
            <a:r>
              <a:rPr lang="en-US" altLang="ru-RU" sz="2000" dirty="0">
                <a:solidFill>
                  <a:schemeClr val="hlink"/>
                </a:solidFill>
              </a:rPr>
              <a:t> Ursula.</a:t>
            </a:r>
            <a:r>
              <a:rPr lang="en-GB" altLang="ru-RU" sz="2000" dirty="0">
                <a:solidFill>
                  <a:schemeClr val="hlink"/>
                </a:solidFill>
              </a:rPr>
              <a:t> –</a:t>
            </a:r>
            <a:r>
              <a:rPr lang="en-GB" altLang="ru-RU" sz="2000" dirty="0"/>
              <a:t> </a:t>
            </a:r>
            <a:r>
              <a:rPr lang="en-US" altLang="ru-RU" sz="2000" dirty="0"/>
              <a:t>New York : Harper Collins, 1992. </a:t>
            </a:r>
            <a:r>
              <a:rPr lang="en-US" altLang="ru-RU" sz="2000" dirty="0">
                <a:solidFill>
                  <a:schemeClr val="hlink"/>
                </a:solidFill>
              </a:rPr>
              <a:t>– 240 p.</a:t>
            </a:r>
            <a:endParaRPr lang="uk-UA" altLang="ru-RU" sz="2000" dirty="0">
              <a:solidFill>
                <a:schemeClr val="hlink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uk-UA" altLang="ru-RU" sz="2000" dirty="0">
                <a:hlinkClick r:id="rId2"/>
              </a:rPr>
              <a:t>https://vak.in.ua/do.php</a:t>
            </a:r>
            <a:r>
              <a:rPr lang="uk-UA" altLang="ru-RU" sz="2000" dirty="0"/>
              <a:t> </a:t>
            </a:r>
            <a:endParaRPr lang="uk-UA" altLang="ru-RU" sz="2000" dirty="0">
              <a:solidFill>
                <a:schemeClr val="hlink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uk-UA" alt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АРА</a:t>
            </a:r>
            <a:r>
              <a:rPr lang="uk-UA" altLang="ru-RU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ru-RU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https://ztu.edu.ua/ua/science/files/6_APA-style.pdf</a:t>
            </a:r>
            <a:r>
              <a:rPr lang="uk-UA" altLang="ru-RU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altLang="ru-RU" sz="2000" dirty="0"/>
              <a:t>Brown S</a:t>
            </a:r>
            <a:r>
              <a:rPr lang="uk-UA" altLang="ru-RU" sz="2000" dirty="0"/>
              <a:t>.</a:t>
            </a:r>
            <a:r>
              <a:rPr lang="en-GB" altLang="ru-RU" sz="2000" dirty="0"/>
              <a:t> A</a:t>
            </a:r>
            <a:r>
              <a:rPr lang="uk-UA" altLang="ru-RU" sz="2000" dirty="0"/>
              <a:t>.</a:t>
            </a:r>
            <a:r>
              <a:rPr lang="en-US" altLang="ru-RU" sz="2000" dirty="0"/>
              <a:t> (2009)</a:t>
            </a:r>
            <a:r>
              <a:rPr lang="uk-UA" altLang="ru-RU" sz="2000" dirty="0"/>
              <a:t>.</a:t>
            </a:r>
            <a:r>
              <a:rPr lang="en-GB" altLang="ru-RU" sz="2000" dirty="0"/>
              <a:t> </a:t>
            </a:r>
            <a:r>
              <a:rPr lang="en-GB" altLang="ru-RU" sz="2000" i="1" dirty="0"/>
              <a:t>“Shaping Fantasies”: Responses to Shakespeare's Magic in Popular Culture</a:t>
            </a:r>
            <a:r>
              <a:rPr lang="uk-UA" altLang="ru-RU" sz="2000" dirty="0"/>
              <a:t>.</a:t>
            </a:r>
            <a:r>
              <a:rPr lang="en-US" altLang="ru-RU" sz="2000" dirty="0"/>
              <a:t> </a:t>
            </a:r>
            <a:r>
              <a:rPr lang="en-US" altLang="ru-RU" sz="2000" i="1" dirty="0"/>
              <a:t>Shakespeare</a:t>
            </a:r>
            <a:r>
              <a:rPr lang="en-US" altLang="ru-RU" sz="2000" dirty="0"/>
              <a:t> 5:2 (2009) </a:t>
            </a:r>
            <a:r>
              <a:rPr lang="uk-UA" altLang="ru-RU" sz="2000" dirty="0"/>
              <a:t>Р.</a:t>
            </a:r>
            <a:r>
              <a:rPr lang="en-GB" altLang="ru-RU" sz="2000" dirty="0"/>
              <a:t>162-176</a:t>
            </a:r>
            <a:r>
              <a:rPr lang="uk-UA" altLang="ru-RU" sz="2000" dirty="0"/>
              <a:t>.</a:t>
            </a:r>
            <a:r>
              <a:rPr lang="en-US" altLang="ru-RU" sz="2000" dirty="0"/>
              <a:t> [in English].</a:t>
            </a:r>
            <a:endParaRPr lang="uk-UA" altLang="ru-RU" sz="2000" dirty="0"/>
          </a:p>
          <a:p>
            <a:pPr marL="609600" indent="-609600">
              <a:lnSpc>
                <a:spcPct val="80000"/>
              </a:lnSpc>
            </a:pPr>
            <a:r>
              <a:rPr lang="uk-UA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Кембридж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ru-RU" sz="2000" dirty="0"/>
              <a:t>Aries 1976: Aries, Philippe </a:t>
            </a:r>
            <a:r>
              <a:rPr lang="en-US" altLang="ru-RU" sz="2000" i="1" dirty="0"/>
              <a:t>Western Attitudes Toward Death: From the Middle Ages to the Present</a:t>
            </a:r>
            <a:r>
              <a:rPr lang="en-US" altLang="ru-RU" sz="2000" dirty="0"/>
              <a:t>, London </a:t>
            </a:r>
            <a:endParaRPr lang="uk-UA" altLang="ru-RU" sz="20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uk-UA" altLang="ru-RU" sz="2000" u="sng" dirty="0" err="1">
                <a:solidFill>
                  <a:schemeClr val="accent2"/>
                </a:solidFill>
              </a:rPr>
              <a:t>Лайф-хак</a:t>
            </a:r>
            <a:r>
              <a:rPr lang="uk-UA" altLang="ru-RU" sz="2000" u="sng" dirty="0">
                <a:solidFill>
                  <a:schemeClr val="accent2"/>
                </a:solidFill>
              </a:rPr>
              <a:t>: тримай для себе банк своїх джерел, щоб не прописувати 100 раз одне й те саме посилання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321B08A-B7A4-4D3E-B2AF-E69C8031C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altLang="ru-RU" sz="4000" dirty="0"/>
              <a:t>Корисні посилання 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BB5AD82-BA7A-4D8D-BF4E-4BB09F04F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uk-UA" altLang="ru-RU" sz="2800" dirty="0"/>
              <a:t> </a:t>
            </a:r>
            <a:r>
              <a:rPr lang="ru-RU" altLang="ru-RU" sz="2800" b="1" dirty="0" err="1"/>
              <a:t>Інструмент</a:t>
            </a:r>
            <a:r>
              <a:rPr lang="ru-RU" altLang="ru-RU" sz="2800" b="1" dirty="0"/>
              <a:t> для </a:t>
            </a:r>
            <a:r>
              <a:rPr lang="ru-RU" altLang="ru-RU" sz="2800" b="1" dirty="0" err="1"/>
              <a:t>перевірки</a:t>
            </a:r>
            <a:r>
              <a:rPr lang="ru-RU" altLang="ru-RU" sz="2800" b="1" dirty="0"/>
              <a:t> укр. </a:t>
            </a:r>
            <a:r>
              <a:rPr lang="ru-RU" altLang="ru-RU" sz="2800" b="1" dirty="0" err="1"/>
              <a:t>орфографії</a:t>
            </a:r>
            <a:r>
              <a:rPr lang="ru-RU" altLang="ru-RU" sz="2800" b="1" dirty="0"/>
              <a:t> </a:t>
            </a:r>
            <a:r>
              <a:rPr lang="ru-RU" altLang="ru-RU" sz="2800" dirty="0"/>
              <a:t>- </a:t>
            </a:r>
            <a:r>
              <a:rPr lang="ru-RU" altLang="ru-RU" sz="2800" dirty="0" err="1"/>
              <a:t>вставляєте</a:t>
            </a:r>
            <a:r>
              <a:rPr lang="ru-RU" altLang="ru-RU" sz="2800" dirty="0"/>
              <a:t> у </a:t>
            </a:r>
            <a:r>
              <a:rPr lang="ru-RU" altLang="ru-RU" sz="2800" dirty="0" err="1"/>
              <a:t>вікно</a:t>
            </a:r>
            <a:r>
              <a:rPr lang="ru-RU" altLang="ru-RU" sz="2800" dirty="0"/>
              <a:t>, </a:t>
            </a:r>
            <a:r>
              <a:rPr lang="ru-RU" altLang="ru-RU" sz="2800" dirty="0" err="1"/>
              <a:t>натискаєте</a:t>
            </a:r>
            <a:r>
              <a:rPr lang="ru-RU" altLang="ru-RU" sz="2800" dirty="0"/>
              <a:t> кнопку «</a:t>
            </a:r>
            <a:r>
              <a:rPr lang="ru-RU" altLang="ru-RU" sz="2800" dirty="0" err="1"/>
              <a:t>перевірити</a:t>
            </a:r>
            <a:r>
              <a:rPr lang="ru-RU" altLang="ru-RU" sz="2800" dirty="0"/>
              <a:t>» https://ukrmova.in.ua/perevirka-tekstu </a:t>
            </a:r>
          </a:p>
          <a:p>
            <a:pPr>
              <a:lnSpc>
                <a:spcPct val="90000"/>
              </a:lnSpc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Офіційна транслітерація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https://slovnyk.ua/translit.php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sz="2800" dirty="0"/>
          </a:p>
          <a:p>
            <a:pPr>
              <a:lnSpc>
                <a:spcPct val="90000"/>
              </a:lnSpc>
            </a:pPr>
            <a:r>
              <a:rPr lang="en-GB" altLang="ru-RU" sz="2800" dirty="0">
                <a:hlinkClick r:id="rId3"/>
              </a:rPr>
              <a:t>https://www.academia.edu/</a:t>
            </a:r>
            <a:r>
              <a:rPr lang="en-GB" altLang="ru-RU" sz="2800" dirty="0"/>
              <a:t> </a:t>
            </a:r>
            <a:r>
              <a:rPr lang="uk-UA" altLang="ru-RU" sz="2800" dirty="0"/>
              <a:t>(приклад бази наукових статей)</a:t>
            </a:r>
          </a:p>
          <a:p>
            <a:pPr>
              <a:lnSpc>
                <a:spcPct val="90000"/>
              </a:lnSpc>
            </a:pPr>
            <a:r>
              <a:rPr lang="uk-UA" altLang="ru-RU" sz="2800" dirty="0"/>
              <a:t>Автоматичне оформлення бібліографічного посилання за </a:t>
            </a:r>
            <a:r>
              <a:rPr lang="uk-UA" altLang="ru-RU" sz="2800" b="1" dirty="0"/>
              <a:t>стандартом ВАК </a:t>
            </a:r>
            <a:r>
              <a:rPr lang="uk-UA" altLang="ru-RU" sz="2800" dirty="0">
                <a:hlinkClick r:id="rId4"/>
              </a:rPr>
              <a:t>https://vak.in.ua/do.php</a:t>
            </a:r>
            <a:r>
              <a:rPr lang="uk-UA" altLang="ru-RU" sz="2800" dirty="0"/>
              <a:t> </a:t>
            </a:r>
            <a:endParaRPr lang="uk-UA" altLang="ru-RU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uk-UA" altLang="ru-RU" sz="2800" b="1" dirty="0"/>
              <a:t>Стандарт АРА </a:t>
            </a:r>
            <a:r>
              <a:rPr lang="en-GB" altLang="ru-RU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https://ztu.edu.ua/ua/science/files/6_APA-style.pdf</a:t>
            </a:r>
            <a:r>
              <a:rPr lang="uk-UA" altLang="ru-RU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</a:pPr>
            <a:endParaRPr lang="uk-UA" altLang="ru-RU" sz="2800" dirty="0"/>
          </a:p>
          <a:p>
            <a:pPr marL="0" indent="0">
              <a:lnSpc>
                <a:spcPct val="90000"/>
              </a:lnSpc>
              <a:buNone/>
            </a:pPr>
            <a:endParaRPr lang="uk-UA" alt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B1817-60F6-4373-AF9B-90C1937A6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Терміни лекції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5243A1-49A4-482A-B520-D0BC4CC7E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7696" y="2535340"/>
            <a:ext cx="4718304" cy="3340527"/>
          </a:xfrm>
        </p:spPr>
        <p:txBody>
          <a:bodyPr>
            <a:normAutofit/>
          </a:bodyPr>
          <a:lstStyle/>
          <a:p>
            <a:r>
              <a:rPr lang="uk-UA" dirty="0"/>
              <a:t>Наука</a:t>
            </a:r>
          </a:p>
          <a:p>
            <a:r>
              <a:rPr lang="uk-UA" dirty="0"/>
              <a:t>Теорія</a:t>
            </a:r>
          </a:p>
          <a:p>
            <a:r>
              <a:rPr lang="uk-UA" dirty="0"/>
              <a:t>Концепція</a:t>
            </a:r>
          </a:p>
          <a:p>
            <a:r>
              <a:rPr lang="uk-UA" dirty="0"/>
              <a:t>Ідея </a:t>
            </a:r>
          </a:p>
          <a:p>
            <a:r>
              <a:rPr lang="uk-UA" dirty="0"/>
              <a:t>Поняття</a:t>
            </a:r>
          </a:p>
          <a:p>
            <a:r>
              <a:rPr lang="ru-RU" dirty="0" err="1"/>
              <a:t>Бібліографія</a:t>
            </a:r>
            <a:r>
              <a:rPr lang="ru-RU" dirty="0"/>
              <a:t> / </a:t>
            </a:r>
            <a:r>
              <a:rPr lang="ru-RU" dirty="0" err="1"/>
              <a:t>валідне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endParaRPr lang="uk-UA" dirty="0"/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79358A-4FA8-43EB-95DB-EC56971A0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8294" y="2682823"/>
            <a:ext cx="4718304" cy="3193044"/>
          </a:xfrm>
        </p:spPr>
        <p:txBody>
          <a:bodyPr>
            <a:normAutofit/>
          </a:bodyPr>
          <a:lstStyle/>
          <a:p>
            <a:r>
              <a:rPr lang="uk-UA" dirty="0"/>
              <a:t>Теоретичний / емпіричний</a:t>
            </a:r>
          </a:p>
          <a:p>
            <a:r>
              <a:rPr lang="uk-UA" dirty="0"/>
              <a:t>Метод наукового дослідження</a:t>
            </a:r>
          </a:p>
          <a:p>
            <a:r>
              <a:rPr lang="uk-UA" dirty="0"/>
              <a:t>Евристичний </a:t>
            </a:r>
          </a:p>
          <a:p>
            <a:r>
              <a:rPr lang="uk-UA" dirty="0"/>
              <a:t>Прогностичний </a:t>
            </a:r>
          </a:p>
          <a:p>
            <a:r>
              <a:rPr lang="ru-RU" dirty="0" err="1"/>
              <a:t>Детермінізм</a:t>
            </a:r>
            <a:endParaRPr lang="ru-RU" dirty="0"/>
          </a:p>
          <a:p>
            <a:r>
              <a:rPr lang="ru-RU" dirty="0" err="1"/>
              <a:t>Раціоналізм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421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F1BCA15-501A-43A6-B0D4-551181ED0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/>
              <a:t>Ну, за академічну доброчесність!</a:t>
            </a:r>
          </a:p>
        </p:txBody>
      </p:sp>
      <p:pic>
        <p:nvPicPr>
          <p:cNvPr id="16390" name="Picture 6" descr="ÐÐ¸ ÐºÐ°Ð¿ÑÐ¸Ð¾ Ñ Ð±Ð¾ÐºÐ°Ð»Ð¾Ð¼ - Ð¡Ð¾Ð·Ð´Ð°ÑÑ Ð¼ÐµÐ¼ - Meme-arsenal.com">
            <a:extLst>
              <a:ext uri="{FF2B5EF4-FFF2-40B4-BE49-F238E27FC236}">
                <a16:creationId xmlns:a16="http://schemas.microsoft.com/office/drawing/2014/main" id="{B3C7E755-8811-4694-946F-A25656F96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5999"/>
            <a:ext cx="5791200" cy="442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371128-DFA0-4B89-A1EC-7B666F26042D}"/>
              </a:ext>
            </a:extLst>
          </p:cNvPr>
          <p:cNvSpPr/>
          <p:nvPr/>
        </p:nvSpPr>
        <p:spPr>
          <a:xfrm>
            <a:off x="844061" y="702610"/>
            <a:ext cx="1026941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latin typeface="Arial Narrow" panose="020B0606020202030204" pitchFamily="34" charset="0"/>
              </a:rPr>
              <a:t>Базовими</a:t>
            </a:r>
            <a:r>
              <a:rPr lang="ru-RU" sz="2800" b="1" dirty="0">
                <a:latin typeface="Arial Narrow" panose="020B0606020202030204" pitchFamily="34" charset="0"/>
              </a:rPr>
              <a:t> принципами науки </a:t>
            </a:r>
            <a:r>
              <a:rPr lang="ru-RU" sz="2800" dirty="0">
                <a:latin typeface="Arial Narrow" panose="020B0606020202030204" pitchFamily="34" charset="0"/>
              </a:rPr>
              <a:t>є </a:t>
            </a:r>
            <a:r>
              <a:rPr lang="ru-RU" sz="2800" dirty="0" err="1">
                <a:latin typeface="Arial Narrow" panose="020B0606020202030204" pitchFamily="34" charset="0"/>
              </a:rPr>
              <a:t>детермінізм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ідея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об’єктивних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закономірностей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наявності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універсальних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законів</a:t>
            </a:r>
            <a:r>
              <a:rPr lang="en-US" sz="2800" dirty="0">
                <a:latin typeface="Arial Narrow" panose="020B0606020202030204" pitchFamily="34" charset="0"/>
              </a:rPr>
              <a:t>&lt;…&gt;</a:t>
            </a:r>
            <a:r>
              <a:rPr lang="ru-RU" sz="2800" dirty="0">
                <a:latin typeface="Arial Narrow" panose="020B0606020202030204" pitchFamily="34" charset="0"/>
              </a:rPr>
              <a:t>; а </a:t>
            </a:r>
            <a:r>
              <a:rPr lang="ru-RU" sz="2800" dirty="0" err="1">
                <a:latin typeface="Arial Narrow" panose="020B0606020202030204" pitchFamily="34" charset="0"/>
              </a:rPr>
              <a:t>також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канони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раціоналізму</a:t>
            </a:r>
            <a:r>
              <a:rPr lang="ru-RU" sz="2800" dirty="0">
                <a:latin typeface="Arial Narrow" panose="020B0606020202030204" pitchFamily="34" charset="0"/>
              </a:rPr>
              <a:t> та </a:t>
            </a:r>
            <a:r>
              <a:rPr lang="ru-RU" sz="2800" dirty="0" err="1">
                <a:latin typeface="Arial Narrow" panose="020B0606020202030204" pitchFamily="34" charset="0"/>
              </a:rPr>
              <a:t>визнання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сталої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цінності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істинного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знання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збереження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його</a:t>
            </a:r>
            <a:r>
              <a:rPr lang="ru-RU" sz="2800" dirty="0">
                <a:latin typeface="Arial Narrow" panose="020B0606020202030204" pitchFamily="34" charset="0"/>
              </a:rPr>
              <a:t> основного </a:t>
            </a:r>
            <a:r>
              <a:rPr lang="ru-RU" sz="2800" dirty="0" err="1">
                <a:latin typeface="Arial Narrow" panose="020B0606020202030204" pitchFamily="34" charset="0"/>
              </a:rPr>
              <a:t>змісту</a:t>
            </a:r>
            <a:r>
              <a:rPr lang="ru-RU" sz="2800" dirty="0">
                <a:latin typeface="Arial Narrow" panose="020B0606020202030204" pitchFamily="34" charset="0"/>
              </a:rPr>
              <a:t> в </a:t>
            </a:r>
            <a:r>
              <a:rPr lang="ru-RU" sz="2800" dirty="0" err="1">
                <a:latin typeface="Arial Narrow" panose="020B0606020202030204" pitchFamily="34" charset="0"/>
              </a:rPr>
              <a:t>історії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розвитку</a:t>
            </a:r>
            <a:r>
              <a:rPr lang="ru-RU" sz="2800" dirty="0">
                <a:latin typeface="Arial Narrow" panose="020B0606020202030204" pitchFamily="34" charset="0"/>
              </a:rPr>
              <a:t> Н., </a:t>
            </a:r>
            <a:r>
              <a:rPr lang="ru-RU" sz="2800" dirty="0" err="1">
                <a:latin typeface="Arial Narrow" panose="020B0606020202030204" pitchFamily="34" charset="0"/>
              </a:rPr>
              <a:t>певної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спадкоємності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результатів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творчості</a:t>
            </a:r>
            <a:r>
              <a:rPr lang="ru-RU" sz="2800" dirty="0">
                <a:latin typeface="Arial Narrow" panose="020B0606020202030204" pitchFamily="34" charset="0"/>
              </a:rPr>
              <a:t>.</a:t>
            </a:r>
            <a:endParaRPr lang="en-US" sz="2800" dirty="0">
              <a:latin typeface="Arial Narrow" panose="020B0606020202030204" pitchFamily="34" charset="0"/>
            </a:endParaRPr>
          </a:p>
          <a:p>
            <a:pPr algn="just"/>
            <a:r>
              <a:rPr lang="ru-RU" sz="2800" dirty="0" err="1">
                <a:latin typeface="Arial Narrow" panose="020B0606020202030204" pitchFamily="34" charset="0"/>
              </a:rPr>
              <a:t>Основними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структурними</a:t>
            </a:r>
            <a:r>
              <a:rPr lang="ru-RU" sz="2800" b="1" dirty="0">
                <a:latin typeface="Arial Narrow" panose="020B0606020202030204" pitchFamily="34" charset="0"/>
              </a:rPr>
              <a:t> компонентами Н</a:t>
            </a:r>
            <a:r>
              <a:rPr lang="ru-RU" sz="2800" dirty="0">
                <a:latin typeface="Arial Narrow" panose="020B0606020202030204" pitchFamily="34" charset="0"/>
              </a:rPr>
              <a:t>. як </a:t>
            </a:r>
            <a:r>
              <a:rPr lang="ru-RU" sz="2800" dirty="0" err="1">
                <a:latin typeface="Arial Narrow" panose="020B0606020202030204" pitchFamily="34" charset="0"/>
              </a:rPr>
              <a:t>системи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знань</a:t>
            </a:r>
            <a:r>
              <a:rPr lang="ru-RU" sz="2800" dirty="0">
                <a:latin typeface="Arial Narrow" panose="020B0606020202030204" pitchFamily="34" charset="0"/>
              </a:rPr>
              <a:t> є 1) </a:t>
            </a:r>
            <a:r>
              <a:rPr lang="ru-RU" sz="2800" b="1" dirty="0" err="1">
                <a:latin typeface="Arial Narrow" panose="020B0606020202030204" pitchFamily="34" charset="0"/>
              </a:rPr>
              <a:t>теорія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що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систематизує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емпіричний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матеріал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дає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його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опис</a:t>
            </a:r>
            <a:r>
              <a:rPr lang="ru-RU" sz="2800" dirty="0">
                <a:latin typeface="Arial Narrow" panose="020B0606020202030204" pitchFamily="34" charset="0"/>
              </a:rPr>
              <a:t> та </a:t>
            </a:r>
            <a:r>
              <a:rPr lang="ru-RU" sz="2800" dirty="0" err="1">
                <a:latin typeface="Arial Narrow" panose="020B0606020202030204" pitchFamily="34" charset="0"/>
              </a:rPr>
              <a:t>пояснення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здійснює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передбачення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нових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ефектів</a:t>
            </a:r>
            <a:r>
              <a:rPr lang="ru-RU" sz="2800" dirty="0">
                <a:latin typeface="Arial Narrow" panose="020B0606020202030204" pitchFamily="34" charset="0"/>
              </a:rPr>
              <a:t> та </a:t>
            </a:r>
            <a:r>
              <a:rPr lang="ru-RU" sz="2800" dirty="0" err="1">
                <a:latin typeface="Arial Narrow" panose="020B0606020202030204" pitchFamily="34" charset="0"/>
              </a:rPr>
              <a:t>можливих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процесів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виявляє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перспективи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їх</a:t>
            </a:r>
            <a:r>
              <a:rPr lang="ru-RU" sz="2800" dirty="0">
                <a:latin typeface="Arial Narrow" panose="020B0606020202030204" pitchFamily="34" charset="0"/>
              </a:rPr>
              <a:t> практичного </a:t>
            </a:r>
            <a:r>
              <a:rPr lang="ru-RU" sz="2800" dirty="0" err="1">
                <a:latin typeface="Arial Narrow" panose="020B0606020202030204" pitchFamily="34" charset="0"/>
              </a:rPr>
              <a:t>використання</a:t>
            </a:r>
            <a:r>
              <a:rPr lang="ru-RU" sz="2800" dirty="0">
                <a:latin typeface="Arial Narrow" panose="020B0606020202030204" pitchFamily="34" charset="0"/>
              </a:rPr>
              <a:t>; 2) </a:t>
            </a:r>
            <a:r>
              <a:rPr lang="ru-RU" sz="2800" b="1" dirty="0" err="1">
                <a:latin typeface="Arial Narrow" panose="020B0606020202030204" pitchFamily="34" charset="0"/>
              </a:rPr>
              <a:t>науково-дослідна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програма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що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орієнтує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науковий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пошук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процес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висування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гіпотез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залучення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традицій</a:t>
            </a:r>
            <a:r>
              <a:rPr lang="ru-RU" sz="2800" dirty="0">
                <a:latin typeface="Arial Narrow" panose="020B0606020202030204" pitchFamily="34" charset="0"/>
              </a:rPr>
              <a:t> та </a:t>
            </a:r>
            <a:r>
              <a:rPr lang="ru-RU" sz="2800" dirty="0" err="1">
                <a:latin typeface="Arial Narrow" panose="020B0606020202030204" pitchFamily="34" charset="0"/>
              </a:rPr>
              <a:t>нових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підходів</a:t>
            </a:r>
            <a:r>
              <a:rPr lang="ru-RU" sz="2800" dirty="0">
                <a:latin typeface="Arial Narrow" panose="020B0606020202030204" pitchFamily="34" charset="0"/>
              </a:rPr>
              <a:t>; 3) </a:t>
            </a:r>
            <a:r>
              <a:rPr lang="ru-RU" sz="2800" b="1" dirty="0">
                <a:latin typeface="Arial Narrow" panose="020B0606020202030204" pitchFamily="34" charset="0"/>
              </a:rPr>
              <a:t>проект</a:t>
            </a:r>
            <a:r>
              <a:rPr lang="ru-RU" sz="2800" dirty="0"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latin typeface="Arial Narrow" panose="020B0606020202030204" pitchFamily="34" charset="0"/>
              </a:rPr>
              <a:t>що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поєднує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теорію</a:t>
            </a:r>
            <a:r>
              <a:rPr lang="ru-RU" sz="2800" dirty="0">
                <a:latin typeface="Arial Narrow" panose="020B0606020202030204" pitchFamily="34" charset="0"/>
              </a:rPr>
              <a:t> та практику </a:t>
            </a:r>
            <a:r>
              <a:rPr lang="ru-RU" sz="2800" dirty="0" err="1">
                <a:latin typeface="Arial Narrow" panose="020B0606020202030204" pitchFamily="34" charset="0"/>
              </a:rPr>
              <a:t>функціювання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ідей</a:t>
            </a:r>
            <a:r>
              <a:rPr lang="ru-RU" sz="2800" dirty="0">
                <a:latin typeface="Arial Narrow" panose="020B0606020202030204" pitchFamily="34" charset="0"/>
              </a:rPr>
              <a:t> з алгоритмами </a:t>
            </a:r>
            <a:r>
              <a:rPr lang="ru-RU" sz="2800" dirty="0" err="1">
                <a:latin typeface="Arial Narrow" panose="020B0606020202030204" pitchFamily="34" charset="0"/>
              </a:rPr>
              <a:t>їх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об’єктивації</a:t>
            </a:r>
            <a:r>
              <a:rPr lang="ru-RU" sz="2800" dirty="0">
                <a:latin typeface="Arial Narrow" panose="020B0606020202030204" pitchFamily="34" charset="0"/>
              </a:rPr>
              <a:t> та </a:t>
            </a:r>
            <a:r>
              <a:rPr lang="ru-RU" sz="2800" dirty="0" err="1">
                <a:latin typeface="Arial Narrow" panose="020B0606020202030204" pitchFamily="34" charset="0"/>
              </a:rPr>
              <a:t>технологіями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застосування</a:t>
            </a:r>
            <a:r>
              <a:rPr lang="ru-RU" sz="2800" dirty="0">
                <a:latin typeface="Arial Narrow" panose="020B0606020202030204" pitchFamily="34" charset="0"/>
              </a:rPr>
              <a:t>. </a:t>
            </a:r>
            <a:r>
              <a:rPr lang="en-US" sz="2800" dirty="0">
                <a:latin typeface="Arial Narrow" panose="020B0606020202030204" pitchFamily="34" charset="0"/>
              </a:rPr>
              <a:t>&lt;…&gt;.</a:t>
            </a:r>
            <a:r>
              <a:rPr lang="uk-UA" sz="2800" dirty="0">
                <a:latin typeface="Arial Narrow" panose="020B0606020202030204" pitchFamily="34" charset="0"/>
              </a:rPr>
              <a:t> </a:t>
            </a:r>
            <a:r>
              <a:rPr lang="en-US" sz="2800" dirty="0">
                <a:latin typeface="Arial Narrow" panose="020B0606020202030204" pitchFamily="34" charset="0"/>
              </a:rPr>
              <a:t>[</a:t>
            </a:r>
            <a:r>
              <a:rPr lang="uk-UA" sz="2800" dirty="0">
                <a:latin typeface="Arial Narrow" panose="020B0606020202030204" pitchFamily="34" charset="0"/>
              </a:rPr>
              <a:t>там само</a:t>
            </a:r>
            <a:r>
              <a:rPr lang="en-US" sz="2800" dirty="0">
                <a:latin typeface="Arial Narrow" panose="020B0606020202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2604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15B814-C22B-4466-86AE-F264C655A239}"/>
              </a:ext>
            </a:extLst>
          </p:cNvPr>
          <p:cNvSpPr/>
          <p:nvPr/>
        </p:nvSpPr>
        <p:spPr>
          <a:xfrm>
            <a:off x="589935" y="559583"/>
            <a:ext cx="1095964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ІДЕЯ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(</a:t>
            </a:r>
            <a:r>
              <a:rPr lang="ru-RU" sz="2400" dirty="0" err="1">
                <a:latin typeface="Arial Narrow" panose="020B0606020202030204" pitchFamily="34" charset="0"/>
              </a:rPr>
              <a:t>від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грецьк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  <a:r>
              <a:rPr lang="el-GR" sz="2800" dirty="0">
                <a:latin typeface="Arial Narrow" panose="020B0606020202030204" pitchFamily="34" charset="0"/>
              </a:rPr>
              <a:t>ιδεα</a:t>
            </a:r>
            <a:r>
              <a:rPr lang="el-GR" dirty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- початок, основа, </a:t>
            </a:r>
            <a:r>
              <a:rPr lang="ru-RU" sz="2400" dirty="0" err="1">
                <a:latin typeface="Arial Narrow" panose="020B0606020202030204" pitchFamily="34" charset="0"/>
              </a:rPr>
              <a:t>першообраз</a:t>
            </a:r>
            <a:r>
              <a:rPr lang="ru-RU" sz="2400" dirty="0">
                <a:latin typeface="Arial Narrow" panose="020B0606020202030204" pitchFamily="34" charset="0"/>
              </a:rPr>
              <a:t>) – </a:t>
            </a:r>
            <a:r>
              <a:rPr lang="ru-RU" sz="2400" b="1" dirty="0">
                <a:latin typeface="Arial Narrow" panose="020B0606020202030204" pitchFamily="34" charset="0"/>
              </a:rPr>
              <a:t>форма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осягнення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дійсності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b="1" dirty="0">
                <a:latin typeface="Arial Narrow" panose="020B0606020202030204" pitchFamily="34" charset="0"/>
              </a:rPr>
              <a:t>в </a:t>
            </a:r>
            <a:r>
              <a:rPr lang="ru-RU" sz="2400" b="1" dirty="0" err="1">
                <a:latin typeface="Arial Narrow" panose="020B0606020202030204" pitchFamily="34" charset="0"/>
              </a:rPr>
              <a:t>думці</a:t>
            </a:r>
            <a:r>
              <a:rPr lang="ru-RU" sz="2400" dirty="0">
                <a:latin typeface="Arial Narrow" panose="020B0606020202030204" pitchFamily="34" charset="0"/>
              </a:rPr>
              <a:t>, яка </a:t>
            </a:r>
            <a:r>
              <a:rPr lang="ru-RU" sz="2400" dirty="0" err="1">
                <a:latin typeface="Arial Narrow" panose="020B0606020202030204" pitchFamily="34" charset="0"/>
              </a:rPr>
              <a:t>включає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усвідомлення</a:t>
            </a:r>
            <a:r>
              <a:rPr lang="ru-RU" sz="2400" dirty="0">
                <a:latin typeface="Arial Narrow" panose="020B0606020202030204" pitchFamily="34" charset="0"/>
              </a:rPr>
              <a:t> мети і </a:t>
            </a:r>
            <a:r>
              <a:rPr lang="ru-RU" sz="2400" dirty="0" err="1">
                <a:latin typeface="Arial Narrow" panose="020B0606020202030204" pitchFamily="34" charset="0"/>
              </a:rPr>
              <a:t>способи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подальшого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пізнання</a:t>
            </a:r>
            <a:r>
              <a:rPr lang="ru-RU" sz="2400" dirty="0">
                <a:latin typeface="Arial Narrow" panose="020B0606020202030204" pitchFamily="34" charset="0"/>
              </a:rPr>
              <a:t> й </a:t>
            </a:r>
            <a:r>
              <a:rPr lang="ru-RU" sz="2400" dirty="0" err="1">
                <a:latin typeface="Arial Narrow" panose="020B0606020202030204" pitchFamily="34" charset="0"/>
              </a:rPr>
              <a:t>перетворення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світу</a:t>
            </a:r>
            <a:r>
              <a:rPr lang="ru-RU" sz="2800" dirty="0">
                <a:latin typeface="Arial Narrow" panose="020B0606020202030204" pitchFamily="34" charset="0"/>
              </a:rPr>
              <a:t>.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За </a:t>
            </a:r>
            <a:r>
              <a:rPr lang="ru-RU" sz="2400" dirty="0" err="1">
                <a:latin typeface="Arial Narrow" panose="020B0606020202030204" pitchFamily="34" charset="0"/>
              </a:rPr>
              <a:t>своєю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логічною</a:t>
            </a:r>
            <a:r>
              <a:rPr lang="ru-RU" sz="2400" dirty="0">
                <a:latin typeface="Arial Narrow" panose="020B0606020202030204" pitchFamily="34" charset="0"/>
              </a:rPr>
              <a:t> структурою І. є видом </a:t>
            </a:r>
            <a:r>
              <a:rPr lang="ru-RU" sz="2400" b="1" dirty="0" err="1">
                <a:latin typeface="Arial Narrow" panose="020B0606020202030204" pitchFamily="34" charset="0"/>
              </a:rPr>
              <a:t>поняття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  <a:r>
              <a:rPr lang="ru-RU" sz="2400" dirty="0" err="1">
                <a:latin typeface="Arial Narrow" panose="020B0606020202030204" pitchFamily="34" charset="0"/>
              </a:rPr>
              <a:t>Відмінність</a:t>
            </a:r>
            <a:r>
              <a:rPr lang="ru-RU" sz="2400" dirty="0">
                <a:latin typeface="Arial Narrow" panose="020B0606020202030204" pitchFamily="34" charset="0"/>
              </a:rPr>
              <a:t> І. </a:t>
            </a:r>
            <a:r>
              <a:rPr lang="ru-RU" sz="2400" dirty="0" err="1">
                <a:latin typeface="Arial Narrow" panose="020B0606020202030204" pitchFamily="34" charset="0"/>
              </a:rPr>
              <a:t>від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звичайного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поняття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полягає</a:t>
            </a:r>
            <a:r>
              <a:rPr lang="ru-RU" sz="2400" dirty="0">
                <a:latin typeface="Arial Narrow" panose="020B0606020202030204" pitchFamily="34" charset="0"/>
              </a:rPr>
              <a:t> в тому, </a:t>
            </a:r>
            <a:r>
              <a:rPr lang="ru-RU" sz="2400" dirty="0" err="1">
                <a:latin typeface="Arial Narrow" panose="020B0606020202030204" pitchFamily="34" charset="0"/>
              </a:rPr>
              <a:t>що</a:t>
            </a:r>
            <a:r>
              <a:rPr lang="ru-RU" sz="2400" dirty="0">
                <a:latin typeface="Arial Narrow" panose="020B0606020202030204" pitchFamily="34" charset="0"/>
              </a:rPr>
              <a:t> вона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поєднує</a:t>
            </a:r>
            <a:r>
              <a:rPr lang="ru-RU" sz="2400" b="1" dirty="0">
                <a:latin typeface="Arial Narrow" panose="020B0606020202030204" pitchFamily="34" charset="0"/>
              </a:rPr>
              <a:t> в </a:t>
            </a:r>
            <a:r>
              <a:rPr lang="ru-RU" sz="2400" b="1" dirty="0" err="1">
                <a:latin typeface="Arial Narrow" panose="020B0606020202030204" pitchFamily="34" charset="0"/>
              </a:rPr>
              <a:t>собі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об’єктивне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знання</a:t>
            </a:r>
            <a:r>
              <a:rPr lang="ru-RU" sz="2400" b="1" dirty="0">
                <a:latin typeface="Arial Narrow" panose="020B0606020202030204" pitchFamily="34" charset="0"/>
              </a:rPr>
              <a:t> про </a:t>
            </a:r>
            <a:r>
              <a:rPr lang="ru-RU" sz="2400" b="1" dirty="0" err="1">
                <a:latin typeface="Arial Narrow" panose="020B0606020202030204" pitchFamily="34" charset="0"/>
              </a:rPr>
              <a:t>дійсність</a:t>
            </a:r>
            <a:r>
              <a:rPr lang="ru-RU" sz="2400" b="1" dirty="0">
                <a:latin typeface="Arial Narrow" panose="020B0606020202030204" pitchFamily="34" charset="0"/>
              </a:rPr>
              <a:t> і </a:t>
            </a:r>
            <a:r>
              <a:rPr lang="ru-RU" sz="2400" b="1" dirty="0" err="1">
                <a:latin typeface="Arial Narrow" panose="020B0606020202030204" pitchFamily="34" charset="0"/>
              </a:rPr>
              <a:t>суб’єктивну</a:t>
            </a:r>
            <a:r>
              <a:rPr lang="ru-RU" sz="2400" b="1" dirty="0">
                <a:latin typeface="Arial Narrow" panose="020B0606020202030204" pitchFamily="34" charset="0"/>
              </a:rPr>
              <a:t> мету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спрямовану</a:t>
            </a:r>
            <a:r>
              <a:rPr lang="ru-RU" sz="2400" dirty="0">
                <a:latin typeface="Arial Narrow" panose="020B0606020202030204" pitchFamily="34" charset="0"/>
              </a:rPr>
              <a:t> на </a:t>
            </a:r>
            <a:r>
              <a:rPr lang="ru-RU" sz="2400" dirty="0" err="1">
                <a:latin typeface="Arial Narrow" panose="020B0606020202030204" pitchFamily="34" charset="0"/>
              </a:rPr>
              <a:t>зміну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дійсності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</a:p>
          <a:p>
            <a:r>
              <a:rPr lang="ru-RU" sz="2400" b="1" dirty="0">
                <a:solidFill>
                  <a:srgbClr val="00B050"/>
                </a:solidFill>
                <a:latin typeface="Arial Narrow" panose="020B0606020202030204" pitchFamily="34" charset="0"/>
              </a:rPr>
              <a:t>(ФЕС, 236-237)</a:t>
            </a:r>
          </a:p>
          <a:p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ПОНЯТТЯ</a:t>
            </a:r>
            <a:r>
              <a:rPr lang="ru-RU" sz="2400" dirty="0">
                <a:latin typeface="Arial Narrow" panose="020B0606020202030204" pitchFamily="34" charset="0"/>
              </a:rPr>
              <a:t> - 1) </a:t>
            </a:r>
            <a:r>
              <a:rPr lang="ru-RU" sz="2400" b="1" dirty="0" err="1">
                <a:latin typeface="Arial Narrow" panose="020B0606020202030204" pitchFamily="34" charset="0"/>
              </a:rPr>
              <a:t>Спосіб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розуміння</a:t>
            </a:r>
            <a:r>
              <a:rPr lang="ru-RU" sz="2400" b="1" dirty="0">
                <a:latin typeface="Arial Narrow" panose="020B0606020202030204" pitchFamily="34" charset="0"/>
              </a:rPr>
              <a:t> та </a:t>
            </a:r>
            <a:r>
              <a:rPr lang="ru-RU" sz="2400" b="1" u="sng" dirty="0">
                <a:latin typeface="Arial Narrow" panose="020B0606020202030204" pitchFamily="34" charset="0"/>
              </a:rPr>
              <a:t>абстрактного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latin typeface="Arial Narrow" panose="020B0606020202030204" pitchFamily="34" charset="0"/>
              </a:rPr>
              <a:t>уявлення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u="sng" dirty="0" err="1">
                <a:latin typeface="Arial Narrow" panose="020B0606020202030204" pitchFamily="34" charset="0"/>
              </a:rPr>
              <a:t>результатів</a:t>
            </a:r>
            <a:r>
              <a:rPr lang="ru-RU" sz="2400" u="sng" dirty="0">
                <a:latin typeface="Arial Narrow" panose="020B0606020202030204" pitchFamily="34" charset="0"/>
              </a:rPr>
              <a:t> </a:t>
            </a:r>
            <a:r>
              <a:rPr lang="ru-RU" sz="2400" u="sng" dirty="0" err="1">
                <a:latin typeface="Arial Narrow" panose="020B0606020202030204" pitchFamily="34" charset="0"/>
              </a:rPr>
              <a:t>пізнання</a:t>
            </a:r>
            <a:r>
              <a:rPr lang="ru-RU" sz="2400" u="sng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певної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предметної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галузі</a:t>
            </a:r>
            <a:r>
              <a:rPr lang="ru-RU" sz="2400" dirty="0">
                <a:latin typeface="Arial Narrow" panose="020B0606020202030204" pitchFamily="34" charset="0"/>
              </a:rPr>
              <a:t> через </a:t>
            </a:r>
            <a:r>
              <a:rPr lang="ru-RU" sz="2400" u="sng" dirty="0" err="1">
                <a:latin typeface="Arial Narrow" panose="020B0606020202030204" pitchFamily="34" charset="0"/>
              </a:rPr>
              <a:t>усвідомлення</a:t>
            </a:r>
            <a:r>
              <a:rPr lang="ru-RU" sz="2400" u="sng" dirty="0">
                <a:latin typeface="Arial Narrow" panose="020B0606020202030204" pitchFamily="34" charset="0"/>
              </a:rPr>
              <a:t> </a:t>
            </a:r>
            <a:r>
              <a:rPr lang="ru-RU" sz="2400" u="sng" dirty="0" err="1">
                <a:latin typeface="Arial Narrow" panose="020B0606020202030204" pitchFamily="34" charset="0"/>
              </a:rPr>
              <a:t>істотних</a:t>
            </a:r>
            <a:r>
              <a:rPr lang="ru-RU" sz="2400" u="sng" dirty="0">
                <a:latin typeface="Arial Narrow" panose="020B0606020202030204" pitchFamily="34" charset="0"/>
              </a:rPr>
              <a:t> характеристик </a:t>
            </a:r>
            <a:r>
              <a:rPr lang="ru-RU" sz="2400" dirty="0" err="1">
                <a:latin typeface="Arial Narrow" panose="020B0606020202030204" pitchFamily="34" charset="0"/>
              </a:rPr>
              <a:t>її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об’єктів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2) </a:t>
            </a:r>
            <a:r>
              <a:rPr lang="ru-RU" sz="2400" b="1" dirty="0">
                <a:latin typeface="Arial Narrow" panose="020B0606020202030204" pitchFamily="34" charset="0"/>
              </a:rPr>
              <a:t>Форма </a:t>
            </a:r>
            <a:r>
              <a:rPr lang="ru-RU" sz="2400" b="1" dirty="0" err="1">
                <a:latin typeface="Arial Narrow" panose="020B0606020202030204" pitchFamily="34" charset="0"/>
              </a:rPr>
              <a:t>мислення</a:t>
            </a:r>
            <a:r>
              <a:rPr lang="ru-RU" sz="2400" dirty="0">
                <a:latin typeface="Arial Narrow" panose="020B0606020202030204" pitchFamily="34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</a:rPr>
              <a:t>що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характеризується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відображенням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закономірних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відношень</a:t>
            </a:r>
            <a:r>
              <a:rPr lang="ru-RU" sz="2400" dirty="0">
                <a:latin typeface="Arial Narrow" panose="020B0606020202030204" pitchFamily="34" charset="0"/>
              </a:rPr>
              <a:t> та </a:t>
            </a:r>
            <a:r>
              <a:rPr lang="ru-RU" sz="2400" dirty="0" err="1">
                <a:latin typeface="Arial Narrow" panose="020B0606020202030204" pitchFamily="34" charset="0"/>
              </a:rPr>
              <a:t>властивостей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об’єктів</a:t>
            </a:r>
            <a:r>
              <a:rPr lang="ru-RU" sz="2400" dirty="0">
                <a:latin typeface="Arial Narrow" panose="020B0606020202030204" pitchFamily="34" charset="0"/>
              </a:rPr>
              <a:t> у </a:t>
            </a:r>
            <a:r>
              <a:rPr lang="ru-RU" sz="2400" dirty="0" err="1">
                <a:latin typeface="Arial Narrow" panose="020B0606020202030204" pitchFamily="34" charset="0"/>
              </a:rPr>
              <a:t>вигляді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b="1" dirty="0">
                <a:latin typeface="Arial Narrow" panose="020B0606020202030204" pitchFamily="34" charset="0"/>
              </a:rPr>
              <a:t>думки</a:t>
            </a:r>
            <a:r>
              <a:rPr lang="ru-RU" sz="2400" dirty="0">
                <a:latin typeface="Arial Narrow" panose="020B0606020202030204" pitchFamily="34" charset="0"/>
              </a:rPr>
              <a:t> про </a:t>
            </a:r>
            <a:r>
              <a:rPr lang="ru-RU" sz="2400" dirty="0" err="1">
                <a:latin typeface="Arial Narrow" panose="020B0606020202030204" pitchFamily="34" charset="0"/>
              </a:rPr>
              <a:t>їхні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u="sng" dirty="0" err="1">
                <a:latin typeface="Arial Narrow" panose="020B0606020202030204" pitchFamily="34" charset="0"/>
              </a:rPr>
              <a:t>загальні</a:t>
            </a:r>
            <a:r>
              <a:rPr lang="ru-RU" sz="2400" u="sng" dirty="0">
                <a:latin typeface="Arial Narrow" panose="020B0606020202030204" pitchFamily="34" charset="0"/>
              </a:rPr>
              <a:t> та </a:t>
            </a:r>
            <a:r>
              <a:rPr lang="ru-RU" sz="2400" u="sng" dirty="0" err="1">
                <a:latin typeface="Arial Narrow" panose="020B0606020202030204" pitchFamily="34" charset="0"/>
              </a:rPr>
              <a:t>специфічні</a:t>
            </a:r>
            <a:r>
              <a:rPr lang="ru-RU" sz="2400" u="sng" dirty="0">
                <a:latin typeface="Arial Narrow" panose="020B0606020202030204" pitchFamily="34" charset="0"/>
              </a:rPr>
              <a:t> </a:t>
            </a:r>
            <a:r>
              <a:rPr lang="ru-RU" sz="2400" u="sng" dirty="0" err="1">
                <a:latin typeface="Arial Narrow" panose="020B0606020202030204" pitchFamily="34" charset="0"/>
              </a:rPr>
              <a:t>ознаки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  <a:r>
              <a:rPr lang="ru-RU" sz="2400" dirty="0" err="1">
                <a:latin typeface="Arial Narrow" panose="020B0606020202030204" pitchFamily="34" charset="0"/>
              </a:rPr>
              <a:t>Утворення</a:t>
            </a:r>
            <a:r>
              <a:rPr lang="ru-RU" sz="2400" dirty="0">
                <a:latin typeface="Arial Narrow" panose="020B0606020202030204" pitchFamily="34" charset="0"/>
              </a:rPr>
              <a:t> П. – </a:t>
            </a:r>
            <a:r>
              <a:rPr lang="ru-RU" sz="2400" dirty="0" err="1">
                <a:latin typeface="Arial Narrow" panose="020B0606020202030204" pitchFamily="34" charset="0"/>
              </a:rPr>
              <a:t>складний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процес</a:t>
            </a:r>
            <a:r>
              <a:rPr lang="ru-RU" sz="2400" dirty="0">
                <a:latin typeface="Arial Narrow" panose="020B0606020202030204" pitchFamily="34" charset="0"/>
              </a:rPr>
              <a:t>, у </a:t>
            </a:r>
            <a:r>
              <a:rPr lang="ru-RU" sz="2400" dirty="0" err="1">
                <a:latin typeface="Arial Narrow" panose="020B0606020202030204" pitchFamily="34" charset="0"/>
              </a:rPr>
              <a:t>якому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застосовують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такі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u="sng" dirty="0" err="1">
                <a:latin typeface="Arial Narrow" panose="020B0606020202030204" pitchFamily="34" charset="0"/>
              </a:rPr>
              <a:t>засоби</a:t>
            </a:r>
            <a:r>
              <a:rPr lang="ru-RU" sz="2400" u="sng" dirty="0">
                <a:latin typeface="Arial Narrow" panose="020B0606020202030204" pitchFamily="34" charset="0"/>
              </a:rPr>
              <a:t> </a:t>
            </a:r>
            <a:r>
              <a:rPr lang="ru-RU" sz="2400" u="sng" dirty="0" err="1">
                <a:latin typeface="Arial Narrow" panose="020B0606020202030204" pitchFamily="34" charset="0"/>
              </a:rPr>
              <a:t>пізнання</a:t>
            </a:r>
            <a:r>
              <a:rPr lang="ru-RU" sz="2400" u="sng" dirty="0">
                <a:latin typeface="Arial Narrow" panose="020B0606020202030204" pitchFamily="34" charset="0"/>
              </a:rPr>
              <a:t>, як </a:t>
            </a:r>
            <a:r>
              <a:rPr lang="ru-RU" sz="2400" u="sng" dirty="0" err="1">
                <a:latin typeface="Arial Narrow" panose="020B0606020202030204" pitchFamily="34" charset="0"/>
              </a:rPr>
              <a:t>порівняння</a:t>
            </a:r>
            <a:r>
              <a:rPr lang="ru-RU" sz="2400" u="sng" dirty="0">
                <a:latin typeface="Arial Narrow" panose="020B0606020202030204" pitchFamily="34" charset="0"/>
              </a:rPr>
              <a:t>, </a:t>
            </a:r>
            <a:r>
              <a:rPr lang="ru-RU" sz="2400" u="sng" dirty="0" err="1">
                <a:latin typeface="Arial Narrow" panose="020B0606020202030204" pitchFamily="34" charset="0"/>
              </a:rPr>
              <a:t>аналіз</a:t>
            </a:r>
            <a:r>
              <a:rPr lang="ru-RU" sz="2400" u="sng" dirty="0">
                <a:latin typeface="Arial Narrow" panose="020B0606020202030204" pitchFamily="34" charset="0"/>
              </a:rPr>
              <a:t> і синтез, </a:t>
            </a:r>
            <a:r>
              <a:rPr lang="ru-RU" sz="2400" u="sng" dirty="0" err="1">
                <a:latin typeface="Arial Narrow" panose="020B0606020202030204" pitchFamily="34" charset="0"/>
              </a:rPr>
              <a:t>абстрагування</a:t>
            </a:r>
            <a:r>
              <a:rPr lang="ru-RU" sz="2400" u="sng" dirty="0">
                <a:latin typeface="Arial Narrow" panose="020B0606020202030204" pitchFamily="34" charset="0"/>
              </a:rPr>
              <a:t>, </a:t>
            </a:r>
            <a:r>
              <a:rPr lang="ru-RU" sz="2400" u="sng" dirty="0" err="1">
                <a:latin typeface="Arial Narrow" panose="020B0606020202030204" pitchFamily="34" charset="0"/>
              </a:rPr>
              <a:t>ідеалізація</a:t>
            </a:r>
            <a:r>
              <a:rPr lang="ru-RU" sz="2400" u="sng" dirty="0">
                <a:latin typeface="Arial Narrow" panose="020B0606020202030204" pitchFamily="34" charset="0"/>
              </a:rPr>
              <a:t>, </a:t>
            </a:r>
            <a:r>
              <a:rPr lang="ru-RU" sz="2400" u="sng" dirty="0" err="1">
                <a:latin typeface="Arial Narrow" panose="020B0606020202030204" pitchFamily="34" charset="0"/>
              </a:rPr>
              <a:t>узагальнення</a:t>
            </a:r>
            <a:r>
              <a:rPr lang="ru-RU" sz="2400" u="sng" dirty="0">
                <a:latin typeface="Arial Narrow" panose="020B0606020202030204" pitchFamily="34" charset="0"/>
              </a:rPr>
              <a:t>, </a:t>
            </a:r>
            <a:r>
              <a:rPr lang="ru-RU" sz="2400" u="sng" dirty="0" err="1">
                <a:latin typeface="Arial Narrow" panose="020B0606020202030204" pitchFamily="34" charset="0"/>
              </a:rPr>
              <a:t>умовиводи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 </a:t>
            </a:r>
            <a:r>
              <a:rPr lang="ru-RU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мові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П. </a:t>
            </a:r>
            <a:r>
              <a:rPr lang="ru-RU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виражається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словом</a:t>
            </a:r>
            <a:r>
              <a:rPr lang="ru-RU" sz="2400" dirty="0">
                <a:latin typeface="Arial Narrow" panose="020B0606020202030204" pitchFamily="34" charset="0"/>
              </a:rPr>
              <a:t> (</a:t>
            </a:r>
            <a:r>
              <a:rPr lang="ru-RU" sz="2400" dirty="0" err="1">
                <a:latin typeface="Arial Narrow" panose="020B0606020202030204" pitchFamily="34" charset="0"/>
              </a:rPr>
              <a:t>звичайно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іменником</a:t>
            </a:r>
            <a:r>
              <a:rPr lang="ru-RU" sz="2400" dirty="0">
                <a:latin typeface="Arial Narrow" panose="020B0606020202030204" pitchFamily="34" charset="0"/>
              </a:rPr>
              <a:t> у </a:t>
            </a:r>
            <a:r>
              <a:rPr lang="ru-RU" sz="2400" dirty="0" err="1">
                <a:latin typeface="Arial Narrow" panose="020B0606020202030204" pitchFamily="34" charset="0"/>
              </a:rPr>
              <a:t>називному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відмінку</a:t>
            </a:r>
            <a:r>
              <a:rPr lang="ru-RU" sz="2400" dirty="0">
                <a:latin typeface="Arial Narrow" panose="020B0606020202030204" pitchFamily="34" charset="0"/>
              </a:rPr>
              <a:t>) </a:t>
            </a:r>
            <a:r>
              <a:rPr lang="ru-RU" sz="2400" dirty="0" err="1">
                <a:latin typeface="Arial Narrow" panose="020B0606020202030204" pitchFamily="34" charset="0"/>
              </a:rPr>
              <a:t>або</a:t>
            </a: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</a:rPr>
              <a:t>словосполученням</a:t>
            </a:r>
            <a:r>
              <a:rPr lang="ru-RU" sz="2400" dirty="0">
                <a:latin typeface="Arial Narrow" panose="020B0606020202030204" pitchFamily="34" charset="0"/>
              </a:rPr>
              <a:t>. </a:t>
            </a:r>
            <a:r>
              <a:rPr lang="ru-RU" sz="2400" b="1" dirty="0">
                <a:solidFill>
                  <a:srgbClr val="00B050"/>
                </a:solidFill>
                <a:latin typeface="Arial Narrow" panose="020B0606020202030204" pitchFamily="34" charset="0"/>
              </a:rPr>
              <a:t>(ФЕС, 497)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9079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45E97B9-C7C4-45FF-B178-069E1BBAC3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57400" y="304801"/>
            <a:ext cx="7772400" cy="1470025"/>
          </a:xfrm>
        </p:spPr>
        <p:txBody>
          <a:bodyPr anchor="ctr"/>
          <a:lstStyle/>
          <a:p>
            <a:r>
              <a:rPr lang="uk-UA" altLang="ru-RU" sz="4400" dirty="0"/>
              <a:t>Що робити з чужим текстом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B52C3DB-0929-44A3-A269-15439B4714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5105400"/>
            <a:ext cx="6400800" cy="533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altLang="ru-RU" sz="3200"/>
              <a:t>коли пишеш свою роботу</a:t>
            </a:r>
          </a:p>
        </p:txBody>
      </p:sp>
      <p:pic>
        <p:nvPicPr>
          <p:cNvPr id="5125" name="Picture 5" descr="ÐÐ°ÑÐ°Ðº Ð² ÑÑÑÐ°Ð½Ðµ Ð½ÐµÐ²ÑÑÑÐµÐ½Ð½ÑÑ ÑÑÐ¾ÐºÐ¾Ð² (ÐÑÑÐ¾Ð´ÐµÑ ÐÐ· ÐÑÑÐ¾Ð¹Ð¾) / ÐÑÐ¾Ð·Ð°.ÑÑ">
            <a:extLst>
              <a:ext uri="{FF2B5EF4-FFF2-40B4-BE49-F238E27FC236}">
                <a16:creationId xmlns:a16="http://schemas.microsoft.com/office/drawing/2014/main" id="{DD6D125A-7B8F-430C-9ACB-148475BFD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1"/>
            <a:ext cx="56388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423F35-C855-43E7-99E9-EBECD5141963}"/>
              </a:ext>
            </a:extLst>
          </p:cNvPr>
          <p:cNvSpPr/>
          <p:nvPr/>
        </p:nvSpPr>
        <p:spPr>
          <a:xfrm>
            <a:off x="2870155" y="5857874"/>
            <a:ext cx="6292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(</a:t>
            </a:r>
            <a:r>
              <a:rPr lang="ru-RU" sz="2800" b="1" dirty="0" err="1">
                <a:solidFill>
                  <a:prstClr val="black"/>
                </a:solidFill>
              </a:rPr>
              <a:t>спадкоємність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err="1">
                <a:solidFill>
                  <a:prstClr val="black"/>
                </a:solidFill>
              </a:rPr>
              <a:t>результатів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err="1">
                <a:solidFill>
                  <a:prstClr val="black"/>
                </a:solidFill>
              </a:rPr>
              <a:t>творчості</a:t>
            </a:r>
            <a:r>
              <a:rPr lang="ru-RU" sz="2800" b="1" dirty="0">
                <a:solidFill>
                  <a:prstClr val="black"/>
                </a:solidFill>
              </a:rPr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C7B2FD-BCD2-481A-9776-82BFD99FACF8}"/>
              </a:ext>
            </a:extLst>
          </p:cNvPr>
          <p:cNvSpPr/>
          <p:nvPr/>
        </p:nvSpPr>
        <p:spPr>
          <a:xfrm>
            <a:off x="1091380" y="14748"/>
            <a:ext cx="40410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Comin thro' the Rye</a:t>
            </a:r>
          </a:p>
          <a:p>
            <a:pPr algn="ctr"/>
            <a:r>
              <a:rPr lang="en-US" b="1" dirty="0"/>
              <a:t>BY ROBERT BURNS</a:t>
            </a:r>
          </a:p>
          <a:p>
            <a:r>
              <a:rPr lang="en-US" dirty="0"/>
              <a:t>Comin thro' the rye, poor body,</a:t>
            </a:r>
          </a:p>
          <a:p>
            <a:r>
              <a:rPr lang="en-US" dirty="0"/>
              <a:t>     Comin thro' the rye,</a:t>
            </a:r>
          </a:p>
          <a:p>
            <a:r>
              <a:rPr lang="en-US" dirty="0"/>
              <a:t>She </a:t>
            </a:r>
            <a:r>
              <a:rPr lang="en-US" dirty="0" err="1"/>
              <a:t>draigl't</a:t>
            </a:r>
            <a:r>
              <a:rPr lang="en-US" dirty="0"/>
              <a:t> a' her </a:t>
            </a:r>
            <a:r>
              <a:rPr lang="en-US" dirty="0" err="1"/>
              <a:t>petticoatie</a:t>
            </a:r>
            <a:endParaRPr lang="en-US" dirty="0"/>
          </a:p>
          <a:p>
            <a:r>
              <a:rPr lang="en-US" dirty="0"/>
              <a:t>     Comin thro' the rye.</a:t>
            </a:r>
          </a:p>
          <a:p>
            <a:endParaRPr lang="uk-UA" dirty="0"/>
          </a:p>
          <a:p>
            <a:r>
              <a:rPr lang="en-US" dirty="0"/>
              <a:t>Oh Jenny 's a' </a:t>
            </a:r>
            <a:r>
              <a:rPr lang="en-US" dirty="0" err="1"/>
              <a:t>weet</a:t>
            </a:r>
            <a:r>
              <a:rPr lang="en-US" dirty="0"/>
              <a:t> poor body</a:t>
            </a:r>
          </a:p>
          <a:p>
            <a:r>
              <a:rPr lang="en-US" dirty="0"/>
              <a:t>               Jenny 's seldom dry,</a:t>
            </a:r>
          </a:p>
          <a:p>
            <a:r>
              <a:rPr lang="en-US" dirty="0"/>
              <a:t>          She </a:t>
            </a:r>
            <a:r>
              <a:rPr lang="en-US" dirty="0" err="1"/>
              <a:t>draigl't</a:t>
            </a:r>
            <a:r>
              <a:rPr lang="en-US" dirty="0"/>
              <a:t> a' her </a:t>
            </a:r>
            <a:r>
              <a:rPr lang="en-US" dirty="0" err="1"/>
              <a:t>petticoatie</a:t>
            </a:r>
            <a:endParaRPr lang="en-US" dirty="0"/>
          </a:p>
          <a:p>
            <a:r>
              <a:rPr lang="en-US" dirty="0"/>
              <a:t>               Comin thro' the rye.</a:t>
            </a:r>
          </a:p>
          <a:p>
            <a:endParaRPr lang="en-US" dirty="0"/>
          </a:p>
          <a:p>
            <a:r>
              <a:rPr lang="en-US" dirty="0"/>
              <a:t>Gin a body meet a body</a:t>
            </a:r>
          </a:p>
          <a:p>
            <a:r>
              <a:rPr lang="en-US" dirty="0"/>
              <a:t>     Comin thro' the rye,</a:t>
            </a:r>
          </a:p>
          <a:p>
            <a:r>
              <a:rPr lang="en-US" dirty="0"/>
              <a:t>Gin a body kiss a body —</a:t>
            </a:r>
          </a:p>
          <a:p>
            <a:r>
              <a:rPr lang="en-US" dirty="0"/>
              <a:t>     Need a body cry.</a:t>
            </a:r>
          </a:p>
          <a:p>
            <a:r>
              <a:rPr lang="en-US" dirty="0"/>
              <a:t>          Oh Jenny 's a' </a:t>
            </a:r>
            <a:r>
              <a:rPr lang="en-US" dirty="0" err="1"/>
              <a:t>weet</a:t>
            </a:r>
            <a:r>
              <a:rPr lang="en-US" dirty="0"/>
              <a:t>, &amp;c.</a:t>
            </a:r>
          </a:p>
          <a:p>
            <a:endParaRPr lang="en-US" dirty="0"/>
          </a:p>
          <a:p>
            <a:r>
              <a:rPr lang="en-US" dirty="0"/>
              <a:t>Gin a body meet a body</a:t>
            </a:r>
          </a:p>
          <a:p>
            <a:r>
              <a:rPr lang="en-US" dirty="0"/>
              <a:t>     Comin thro' the glen;</a:t>
            </a:r>
          </a:p>
          <a:p>
            <a:r>
              <a:rPr lang="en-US" dirty="0"/>
              <a:t>Gin a body kiss a body —</a:t>
            </a:r>
          </a:p>
          <a:p>
            <a:r>
              <a:rPr lang="en-US" dirty="0"/>
              <a:t>     Need the </a:t>
            </a:r>
            <a:r>
              <a:rPr lang="en-US" dirty="0" err="1"/>
              <a:t>warld</a:t>
            </a:r>
            <a:r>
              <a:rPr lang="en-US" dirty="0"/>
              <a:t> ken!</a:t>
            </a:r>
          </a:p>
          <a:p>
            <a:r>
              <a:rPr lang="en-US" dirty="0"/>
              <a:t>          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5585304-1DEE-4C69-B74C-16B9DEE731AA}"/>
              </a:ext>
            </a:extLst>
          </p:cNvPr>
          <p:cNvSpPr/>
          <p:nvPr/>
        </p:nvSpPr>
        <p:spPr>
          <a:xfrm>
            <a:off x="8246813" y="0"/>
            <a:ext cx="368218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Рвала </a:t>
            </a:r>
            <a:r>
              <a:rPr lang="ru-RU" sz="2000" b="1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Дженні</a:t>
            </a:r>
            <a:r>
              <a:rPr lang="ru-RU" sz="20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золотунці</a:t>
            </a:r>
            <a:endParaRPr lang="ru-RU" sz="2000" b="1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Бернс, пер. М. Лукаша</a:t>
            </a:r>
          </a:p>
          <a:p>
            <a:r>
              <a:rPr lang="ru-RU" sz="2000" dirty="0"/>
              <a:t>Рвала </a:t>
            </a:r>
            <a:r>
              <a:rPr lang="ru-RU" sz="2000" dirty="0" err="1"/>
              <a:t>Дженні</a:t>
            </a:r>
            <a:r>
              <a:rPr lang="ru-RU" sz="2000" dirty="0"/>
              <a:t> </a:t>
            </a:r>
            <a:r>
              <a:rPr lang="ru-RU" sz="2000" dirty="0" err="1"/>
              <a:t>золотунці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 err="1"/>
              <a:t>Квіти</a:t>
            </a:r>
            <a:r>
              <a:rPr lang="ru-RU" sz="2000" dirty="0"/>
              <a:t> </a:t>
            </a:r>
            <a:r>
              <a:rPr lang="ru-RU" sz="2000" dirty="0" err="1"/>
              <a:t>лугові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 err="1"/>
              <a:t>Заросилась</a:t>
            </a:r>
            <a:r>
              <a:rPr lang="ru-RU" sz="2000" dirty="0"/>
              <a:t>, замочилась</a:t>
            </a:r>
            <a:br>
              <a:rPr lang="ru-RU" sz="2000" dirty="0"/>
            </a:br>
            <a:r>
              <a:rPr lang="ru-RU" sz="2000" dirty="0"/>
              <a:t>В </a:t>
            </a:r>
            <a:r>
              <a:rPr lang="ru-RU" sz="2000" dirty="0" err="1"/>
              <a:t>росяній</a:t>
            </a:r>
            <a:r>
              <a:rPr lang="ru-RU" sz="2000" dirty="0"/>
              <a:t> </a:t>
            </a:r>
            <a:r>
              <a:rPr lang="ru-RU" sz="2000" dirty="0" err="1"/>
              <a:t>траві</a:t>
            </a:r>
            <a:r>
              <a:rPr lang="ru-RU" sz="2000" dirty="0"/>
              <a:t>.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В </a:t>
            </a:r>
            <a:r>
              <a:rPr lang="ru-RU" sz="2000" dirty="0" err="1"/>
              <a:t>тої</a:t>
            </a:r>
            <a:r>
              <a:rPr lang="ru-RU" sz="2000" dirty="0"/>
              <a:t> </a:t>
            </a:r>
            <a:r>
              <a:rPr lang="ru-RU" sz="2000" dirty="0" err="1"/>
              <a:t>Дженні</a:t>
            </a:r>
            <a:r>
              <a:rPr lang="ru-RU" sz="2000" dirty="0"/>
              <a:t> </a:t>
            </a:r>
            <a:r>
              <a:rPr lang="ru-RU" sz="2000" dirty="0" err="1"/>
              <a:t>спідничина</a:t>
            </a:r>
            <a:r>
              <a:rPr lang="ru-RU" sz="2000" dirty="0"/>
              <a:t> —</a:t>
            </a:r>
            <a:br>
              <a:rPr lang="ru-RU" sz="2000" dirty="0"/>
            </a:br>
            <a:r>
              <a:rPr lang="ru-RU" sz="2000" dirty="0" err="1"/>
              <a:t>Лиштовки</a:t>
            </a:r>
            <a:r>
              <a:rPr lang="ru-RU" sz="2000" dirty="0"/>
              <a:t> </a:t>
            </a:r>
            <a:r>
              <a:rPr lang="ru-RU" sz="2000" dirty="0" err="1"/>
              <a:t>нові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 err="1"/>
              <a:t>Заросила</a:t>
            </a:r>
            <a:r>
              <a:rPr lang="ru-RU" sz="2000" dirty="0"/>
              <a:t>, замочила</a:t>
            </a:r>
            <a:br>
              <a:rPr lang="ru-RU" sz="2000" dirty="0"/>
            </a:br>
            <a:r>
              <a:rPr lang="ru-RU" sz="2000" dirty="0"/>
              <a:t>В </a:t>
            </a:r>
            <a:r>
              <a:rPr lang="ru-RU" sz="2000" dirty="0" err="1"/>
              <a:t>росяній</a:t>
            </a:r>
            <a:r>
              <a:rPr lang="ru-RU" sz="2000" dirty="0"/>
              <a:t> </a:t>
            </a:r>
            <a:r>
              <a:rPr lang="ru-RU" sz="2000" dirty="0" err="1"/>
              <a:t>траві</a:t>
            </a:r>
            <a:r>
              <a:rPr lang="ru-RU" sz="2000" dirty="0"/>
              <a:t>.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Коли </a:t>
            </a:r>
            <a:r>
              <a:rPr lang="ru-RU" sz="2000" dirty="0" err="1"/>
              <a:t>хтось</a:t>
            </a:r>
            <a:r>
              <a:rPr lang="ru-RU" sz="2000" dirty="0"/>
              <a:t> </a:t>
            </a:r>
            <a:r>
              <a:rPr lang="ru-RU" sz="2000" dirty="0" err="1"/>
              <a:t>когось</a:t>
            </a:r>
            <a:r>
              <a:rPr lang="ru-RU" sz="2000" dirty="0"/>
              <a:t> </a:t>
            </a:r>
            <a:r>
              <a:rPr lang="ru-RU" sz="2000" dirty="0" err="1"/>
              <a:t>зустріне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/>
              <a:t>Де </a:t>
            </a:r>
            <a:r>
              <a:rPr lang="ru-RU" sz="2000" dirty="0" err="1"/>
              <a:t>шумить</a:t>
            </a:r>
            <a:r>
              <a:rPr lang="ru-RU" sz="2000" dirty="0"/>
              <a:t> верба,</a:t>
            </a:r>
            <a:br>
              <a:rPr lang="ru-RU" sz="2000" dirty="0"/>
            </a:br>
            <a:r>
              <a:rPr lang="ru-RU" sz="2000" dirty="0"/>
              <a:t>Коли </a:t>
            </a:r>
            <a:r>
              <a:rPr lang="ru-RU" sz="2000" dirty="0" err="1"/>
              <a:t>хтось</a:t>
            </a:r>
            <a:r>
              <a:rPr lang="ru-RU" sz="2000" dirty="0"/>
              <a:t> </a:t>
            </a:r>
            <a:r>
              <a:rPr lang="ru-RU" sz="2000" dirty="0" err="1"/>
              <a:t>когось</a:t>
            </a:r>
            <a:r>
              <a:rPr lang="ru-RU" sz="2000" dirty="0"/>
              <a:t> </a:t>
            </a:r>
            <a:r>
              <a:rPr lang="ru-RU" sz="2000" dirty="0" err="1"/>
              <a:t>обніме</a:t>
            </a:r>
            <a:r>
              <a:rPr lang="ru-RU" sz="2000" dirty="0"/>
              <a:t>,-</a:t>
            </a:r>
            <a:br>
              <a:rPr lang="ru-RU" sz="2000" dirty="0"/>
            </a:br>
            <a:r>
              <a:rPr lang="ru-RU" sz="2000" dirty="0" err="1"/>
              <a:t>Що</a:t>
            </a:r>
            <a:r>
              <a:rPr lang="ru-RU" sz="2000" dirty="0"/>
              <a:t> вам за </a:t>
            </a:r>
            <a:r>
              <a:rPr lang="ru-RU" sz="2000" dirty="0" err="1"/>
              <a:t>журба</a:t>
            </a:r>
            <a:r>
              <a:rPr lang="ru-RU" sz="2000" dirty="0"/>
              <a:t>?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Коли </a:t>
            </a:r>
            <a:r>
              <a:rPr lang="ru-RU" sz="2000" dirty="0" err="1"/>
              <a:t>хтось</a:t>
            </a:r>
            <a:r>
              <a:rPr lang="ru-RU" sz="2000" dirty="0"/>
              <a:t> </a:t>
            </a:r>
            <a:r>
              <a:rPr lang="ru-RU" sz="2000" dirty="0" err="1"/>
              <a:t>когось</a:t>
            </a:r>
            <a:r>
              <a:rPr lang="ru-RU" sz="2000" dirty="0"/>
              <a:t> </a:t>
            </a:r>
            <a:r>
              <a:rPr lang="ru-RU" sz="2000" dirty="0" err="1"/>
              <a:t>цілує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/>
              <a:t>Де </a:t>
            </a:r>
            <a:r>
              <a:rPr lang="ru-RU" sz="2000" dirty="0" err="1"/>
              <a:t>дзюрчить</a:t>
            </a:r>
            <a:r>
              <a:rPr lang="ru-RU" sz="2000" dirty="0"/>
              <a:t> вода,</a:t>
            </a:r>
            <a:br>
              <a:rPr lang="ru-RU" sz="2000" dirty="0"/>
            </a:br>
            <a:r>
              <a:rPr lang="ru-RU" sz="2000" dirty="0"/>
              <a:t>Коли </a:t>
            </a:r>
            <a:r>
              <a:rPr lang="ru-RU" sz="2000" dirty="0" err="1"/>
              <a:t>хтось</a:t>
            </a:r>
            <a:r>
              <a:rPr lang="ru-RU" sz="2000" dirty="0"/>
              <a:t> </a:t>
            </a:r>
            <a:r>
              <a:rPr lang="ru-RU" sz="2000" dirty="0" err="1"/>
              <a:t>когось</a:t>
            </a:r>
            <a:r>
              <a:rPr lang="ru-RU" sz="2000" dirty="0"/>
              <a:t> </a:t>
            </a:r>
            <a:r>
              <a:rPr lang="ru-RU" sz="2000" dirty="0" err="1"/>
              <a:t>милує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 err="1"/>
              <a:t>Що</a:t>
            </a:r>
            <a:r>
              <a:rPr lang="ru-RU" sz="2000" dirty="0"/>
              <a:t> вам за </a:t>
            </a:r>
            <a:r>
              <a:rPr lang="ru-RU" sz="2000" dirty="0" err="1"/>
              <a:t>біда</a:t>
            </a:r>
            <a:r>
              <a:rPr lang="ru-RU" sz="2000" dirty="0"/>
              <a:t>?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CE44A4-CC00-4764-A314-E95AF0457995}"/>
              </a:ext>
            </a:extLst>
          </p:cNvPr>
          <p:cNvSpPr/>
          <p:nvPr/>
        </p:nvSpPr>
        <p:spPr>
          <a:xfrm>
            <a:off x="4709652" y="6278001"/>
            <a:ext cx="27726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hlinkClick r:id="rId2"/>
              </a:rPr>
              <a:t>Піккардійська</a:t>
            </a:r>
            <a:r>
              <a:rPr lang="uk-UA" sz="2000" b="1" dirty="0">
                <a:hlinkClick r:id="rId2"/>
              </a:rPr>
              <a:t> Терція</a:t>
            </a:r>
            <a:endParaRPr lang="uk-UA" sz="20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F5D603-5B46-48A1-B2AF-E7E119AB7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264" y="14748"/>
            <a:ext cx="2404756" cy="28362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6F6E9F-4CA0-4061-B23C-D2AF492E8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449" y="2560842"/>
            <a:ext cx="23431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21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45078D6-E7C8-488F-9562-B756EEB2B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67764" y="1"/>
            <a:ext cx="6816966" cy="901716"/>
          </a:xfrm>
        </p:spPr>
        <p:txBody>
          <a:bodyPr/>
          <a:lstStyle/>
          <a:p>
            <a:r>
              <a:rPr lang="uk-UA" altLang="ru-RU" dirty="0"/>
              <a:t>Рвала Женя </a:t>
            </a:r>
            <a:r>
              <a:rPr lang="uk-UA" altLang="ru-RU" dirty="0" err="1"/>
              <a:t>золотунці</a:t>
            </a:r>
            <a:endParaRPr lang="uk-UA" altLang="ru-RU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44CB28C-00AE-4D49-87D0-8E24A8989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5154" y="2324100"/>
            <a:ext cx="4149969" cy="1257300"/>
          </a:xfrm>
        </p:spPr>
        <p:txBody>
          <a:bodyPr>
            <a:normAutofit fontScale="47500" lnSpcReduction="20000"/>
          </a:bodyPr>
          <a:lstStyle/>
          <a:p>
            <a:pPr>
              <a:buFontTx/>
              <a:buNone/>
            </a:pPr>
            <a:endParaRPr lang="uk-UA" altLang="ru-RU" b="1" dirty="0"/>
          </a:p>
          <a:p>
            <a:pPr>
              <a:buFontTx/>
              <a:buNone/>
            </a:pPr>
            <a:r>
              <a:rPr lang="uk-UA" altLang="ru-RU" sz="3400" b="1" dirty="0"/>
              <a:t>Теорія і практика перекладу. </a:t>
            </a:r>
            <a:r>
              <a:rPr lang="uk-UA" altLang="ru-RU" sz="3400" dirty="0"/>
              <a:t>Навчальний посібник. // Укладач: </a:t>
            </a:r>
            <a:r>
              <a:rPr lang="uk-UA" altLang="ru-RU" sz="3400" dirty="0" err="1"/>
              <a:t>Бєкрєшева</a:t>
            </a:r>
            <a:r>
              <a:rPr lang="uk-UA" altLang="ru-RU" sz="3400" dirty="0"/>
              <a:t> Л.О. – Луганськ: вид-во СНУ ім. В. Даля, 2010. -   с</a:t>
            </a:r>
            <a:r>
              <a:rPr lang="ru-RU" altLang="ru-RU" sz="3400" dirty="0"/>
              <a:t>. </a:t>
            </a:r>
          </a:p>
          <a:p>
            <a:endParaRPr lang="uk-UA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FE9D62-03DA-47AE-8A87-F1B43E19B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12" y="891124"/>
            <a:ext cx="6516094" cy="12573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188F8B-C19C-4EF8-BC0B-C86DB22C8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965" y="1686768"/>
            <a:ext cx="5951723" cy="174972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714075-AAE1-415D-AFF1-6CB56F9A6621}"/>
              </a:ext>
            </a:extLst>
          </p:cNvPr>
          <p:cNvSpPr/>
          <p:nvPr/>
        </p:nvSpPr>
        <p:spPr>
          <a:xfrm>
            <a:off x="5903741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https://archive.org/details/pereklad/Koptilov_Viktor_Teoriya_i_praktyka_perekladu2002/page/n7/mode/2up</a:t>
            </a:r>
            <a:endParaRPr lang="ru-RU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179773F-7200-4B6A-AEE8-9CBD278FB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70" y="3676891"/>
            <a:ext cx="11723871" cy="306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FE0857D-1DAA-4B4D-BA5B-C2660CD2A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200"/>
              <a:t>Цей одрук повторено 15 разів</a:t>
            </a:r>
            <a:br>
              <a:rPr lang="uk-UA" altLang="ru-RU" sz="3200"/>
            </a:br>
            <a:r>
              <a:rPr lang="uk-UA" altLang="ru-RU" sz="3200"/>
              <a:t>зокрема у методичних матеріалах закладів вищої освіти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38C4C6F0-88BA-4623-96B6-31787EAD8C6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951" y="2502583"/>
            <a:ext cx="11973049" cy="41388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41E7ECB-5EE4-4291-9F87-434193F04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uk-UA" altLang="ru-RU" dirty="0"/>
              <a:t>“Всім здати реферат”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F463FCD-9CCC-41FF-ABDE-DFC804BC7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>
                <a:solidFill>
                  <a:schemeClr val="accent2"/>
                </a:solidFill>
              </a:rPr>
              <a:t>Вікіпедія</a:t>
            </a:r>
            <a:r>
              <a:rPr lang="uk-UA" altLang="ru-RU" dirty="0"/>
              <a:t> не є </a:t>
            </a:r>
            <a:r>
              <a:rPr lang="uk-UA" altLang="ru-RU" b="1" dirty="0" err="1"/>
              <a:t>валідним</a:t>
            </a:r>
            <a:r>
              <a:rPr lang="uk-UA" altLang="ru-RU" dirty="0"/>
              <a:t> джерелом</a:t>
            </a:r>
          </a:p>
          <a:p>
            <a:r>
              <a:rPr lang="uk-UA" altLang="ru-RU" dirty="0"/>
              <a:t>Хто її пише?</a:t>
            </a:r>
          </a:p>
          <a:p>
            <a:r>
              <a:rPr lang="uk-UA" altLang="ru-RU" dirty="0"/>
              <a:t>Як вона твориться?</a:t>
            </a:r>
          </a:p>
          <a:p>
            <a:r>
              <a:rPr lang="uk-UA" altLang="ru-RU" dirty="0"/>
              <a:t>Від Вікі можна відштовхуватися в подальшому пошуку </a:t>
            </a:r>
          </a:p>
          <a:p>
            <a:r>
              <a:rPr lang="uk-UA" altLang="ru-RU" dirty="0"/>
              <a:t>Система гіперпосилань</a:t>
            </a:r>
          </a:p>
          <a:p>
            <a:r>
              <a:rPr lang="uk-UA" altLang="ru-RU" dirty="0"/>
              <a:t>Сайти “всі уроки” та “реферати” </a:t>
            </a:r>
            <a:r>
              <a:rPr lang="uk-UA" altLang="ru-RU" dirty="0" err="1"/>
              <a:t>продубльовані</a:t>
            </a:r>
            <a:r>
              <a:rPr lang="uk-UA" altLang="ru-RU" dirty="0"/>
              <a:t> 1000000000000000 разів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E7161D-51D0-43F2-9F86-0AF35F94ED85}"/>
              </a:ext>
            </a:extLst>
          </p:cNvPr>
          <p:cNvSpPr/>
          <p:nvPr/>
        </p:nvSpPr>
        <p:spPr>
          <a:xfrm rot="21377978">
            <a:off x="6946437" y="2060393"/>
            <a:ext cx="5071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Linux Libertine"/>
                <a:hlinkClick r:id="rId2"/>
              </a:rPr>
              <a:t>Лукаш Микола </a:t>
            </a:r>
            <a:r>
              <a:rPr lang="ru-RU" sz="2800" b="1" dirty="0" err="1">
                <a:solidFill>
                  <a:srgbClr val="000000"/>
                </a:solidFill>
                <a:latin typeface="Linux Libertine"/>
                <a:hlinkClick r:id="rId2"/>
              </a:rPr>
              <a:t>Олексійович</a:t>
            </a:r>
            <a:endParaRPr lang="ru-RU" sz="2800" b="1" dirty="0">
              <a:solidFill>
                <a:srgbClr val="000000"/>
              </a:solidFill>
              <a:latin typeface="Linux Libertine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FCEF01-D333-47AD-ACDD-1B73F149ABD6}"/>
              </a:ext>
            </a:extLst>
          </p:cNvPr>
          <p:cNvSpPr/>
          <p:nvPr/>
        </p:nvSpPr>
        <p:spPr>
          <a:xfrm rot="342520">
            <a:off x="5723234" y="2795975"/>
            <a:ext cx="611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playfair bold"/>
                <a:hlinkClick r:id="rId3"/>
              </a:rPr>
              <a:t>Микола Лукаш: </a:t>
            </a:r>
            <a:r>
              <a:rPr lang="ru-RU" b="1" dirty="0" err="1">
                <a:solidFill>
                  <a:srgbClr val="FF0000"/>
                </a:solidFill>
                <a:latin typeface="playfair bold"/>
                <a:hlinkClick r:id="rId3"/>
              </a:rPr>
              <a:t>боротьба</a:t>
            </a:r>
            <a:r>
              <a:rPr lang="ru-RU" b="1" dirty="0">
                <a:solidFill>
                  <a:srgbClr val="FF0000"/>
                </a:solidFill>
                <a:latin typeface="playfair bold"/>
                <a:hlinkClick r:id="rId3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playfair bold"/>
                <a:hlinkClick r:id="rId3"/>
              </a:rPr>
              <a:t>донкіхота</a:t>
            </a:r>
            <a:r>
              <a:rPr lang="ru-RU" b="1" dirty="0">
                <a:solidFill>
                  <a:srgbClr val="FF0000"/>
                </a:solidFill>
                <a:latin typeface="playfair bold"/>
                <a:hlinkClick r:id="rId3"/>
              </a:rPr>
              <a:t> з </a:t>
            </a:r>
            <a:r>
              <a:rPr lang="ru-RU" b="1" dirty="0" err="1">
                <a:solidFill>
                  <a:srgbClr val="FF0000"/>
                </a:solidFill>
                <a:latin typeface="playfair bold"/>
                <a:hlinkClick r:id="rId3"/>
              </a:rPr>
              <a:t>вітряками</a:t>
            </a:r>
            <a:r>
              <a:rPr lang="ru-RU" b="1" dirty="0">
                <a:solidFill>
                  <a:srgbClr val="FF0000"/>
                </a:solidFill>
                <a:latin typeface="playfair bold"/>
                <a:hlinkClick r:id="rId3"/>
              </a:rPr>
              <a:t> перекладу</a:t>
            </a:r>
            <a:endParaRPr lang="ru-RU" b="1" dirty="0">
              <a:solidFill>
                <a:srgbClr val="FF0000"/>
              </a:solidFill>
              <a:latin typeface="playfair bold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C5F42F-C461-4A1F-8001-9FDEADFF6C61}"/>
              </a:ext>
            </a:extLst>
          </p:cNvPr>
          <p:cNvSpPr/>
          <p:nvPr/>
        </p:nvSpPr>
        <p:spPr>
          <a:xfrm rot="20817880">
            <a:off x="8057856" y="4480161"/>
            <a:ext cx="2641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Montserrat"/>
                <a:hlinkClick r:id="rId4"/>
              </a:rPr>
              <a:t>ГЕНЕРАЛІЗАЦІЯ ПОНЯТЬ</a:t>
            </a:r>
            <a:r>
              <a:rPr lang="ru-RU" b="1" dirty="0">
                <a:solidFill>
                  <a:srgbClr val="333333"/>
                </a:solidFill>
                <a:latin typeface="Montserrat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A61C6D-31DC-4DB8-8A2B-4BF51FA59646}"/>
              </a:ext>
            </a:extLst>
          </p:cNvPr>
          <p:cNvSpPr/>
          <p:nvPr/>
        </p:nvSpPr>
        <p:spPr>
          <a:xfrm>
            <a:off x="5929093" y="3370009"/>
            <a:ext cx="5259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hlinkClick r:id="rId5"/>
              </a:rPr>
              <a:t>На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  <a:hlinkClick r:id="rId5"/>
              </a:rPr>
              <a:t>перехресних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hlinkClick r:id="rId5"/>
              </a:rPr>
              <a:t> стежках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  <a:hlinkClick r:id="rId5"/>
              </a:rPr>
              <a:t>барокових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hlinkClick r:id="rId5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  <a:hlinkClick r:id="rId5"/>
              </a:rPr>
              <a:t>перекладів</a:t>
            </a:r>
            <a:endParaRPr lang="ru-RU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263</TotalTime>
  <Words>1463</Words>
  <Application>Microsoft Office PowerPoint</Application>
  <PresentationFormat>Широкоэкранный</PresentationFormat>
  <Paragraphs>148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Calibri</vt:lpstr>
      <vt:lpstr>Garamond</vt:lpstr>
      <vt:lpstr>Georgia</vt:lpstr>
      <vt:lpstr>Linux Libertine</vt:lpstr>
      <vt:lpstr>Montserrat</vt:lpstr>
      <vt:lpstr>playfair bold</vt:lpstr>
      <vt:lpstr>Times New Roman</vt:lpstr>
      <vt:lpstr>Натуральные материалы</vt:lpstr>
      <vt:lpstr>№1 Етапи наукового дослідження</vt:lpstr>
      <vt:lpstr>Презентация PowerPoint</vt:lpstr>
      <vt:lpstr>Презентация PowerPoint</vt:lpstr>
      <vt:lpstr>Презентация PowerPoint</vt:lpstr>
      <vt:lpstr>Що робити з чужим текстом</vt:lpstr>
      <vt:lpstr>Презентация PowerPoint</vt:lpstr>
      <vt:lpstr>Рвала Женя золотунці</vt:lpstr>
      <vt:lpstr>Цей одрук повторено 15 разів зокрема у методичних матеріалах закладів вищої освіти</vt:lpstr>
      <vt:lpstr>“Всім здати реферат”</vt:lpstr>
      <vt:lpstr>Ми творимо щось нове  (евристичний метод)</vt:lpstr>
      <vt:lpstr>Ми всі стоїмо на плечах гигантів </vt:lpstr>
      <vt:lpstr>Огляд зробленого по темі</vt:lpstr>
      <vt:lpstr>Переказ, референція, відсилка</vt:lpstr>
      <vt:lpstr>Цитування</vt:lpstr>
      <vt:lpstr>Як замість цитування зробити ...</vt:lpstr>
      <vt:lpstr>Плагіааааааааат</vt:lpstr>
      <vt:lpstr>Посилання</vt:lpstr>
      <vt:lpstr>Цитатція відео</vt:lpstr>
      <vt:lpstr>Цитація особистого спілкування</vt:lpstr>
      <vt:lpstr>Презентация PowerPoint</vt:lpstr>
      <vt:lpstr>Що входить у бібліографічне посилання: (думаємо, чому саме так, для чого?)</vt:lpstr>
      <vt:lpstr>Приклади та інструменти</vt:lpstr>
      <vt:lpstr>Корисні посилання  </vt:lpstr>
      <vt:lpstr>Терміни лекції</vt:lpstr>
      <vt:lpstr>Ну, за академічну доброчесність!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Probook</dc:creator>
  <cp:lastModifiedBy>Probook</cp:lastModifiedBy>
  <cp:revision>45</cp:revision>
  <dcterms:created xsi:type="dcterms:W3CDTF">2021-09-16T15:55:05Z</dcterms:created>
  <dcterms:modified xsi:type="dcterms:W3CDTF">2022-09-21T05:15:15Z</dcterms:modified>
</cp:coreProperties>
</file>