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76" r:id="rId4"/>
    <p:sldId id="277" r:id="rId5"/>
    <p:sldId id="281" r:id="rId6"/>
    <p:sldId id="283" r:id="rId7"/>
    <p:sldId id="282" r:id="rId8"/>
    <p:sldId id="297" r:id="rId9"/>
    <p:sldId id="284" r:id="rId10"/>
    <p:sldId id="285" r:id="rId11"/>
    <p:sldId id="298" r:id="rId12"/>
    <p:sldId id="299" r:id="rId13"/>
    <p:sldId id="300" r:id="rId14"/>
    <p:sldId id="301" r:id="rId15"/>
    <p:sldId id="259" r:id="rId16"/>
    <p:sldId id="264" r:id="rId17"/>
    <p:sldId id="258" r:id="rId18"/>
    <p:sldId id="302" r:id="rId19"/>
    <p:sldId id="303" r:id="rId20"/>
    <p:sldId id="304" r:id="rId21"/>
    <p:sldId id="305" r:id="rId22"/>
    <p:sldId id="306" r:id="rId23"/>
    <p:sldId id="307" r:id="rId24"/>
    <p:sldId id="308" r:id="rId25"/>
    <p:sldId id="309" r:id="rId26"/>
    <p:sldId id="310" r:id="rId27"/>
    <p:sldId id="311" r:id="rId28"/>
    <p:sldId id="312" r:id="rId29"/>
    <p:sldId id="313" r:id="rId3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70" d="100"/>
          <a:sy n="70" d="100"/>
        </p:scale>
        <p:origin x="514" y="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10/17/2022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10/17/2022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smtClean="0"/>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dirty="0"/>
              <a:pPr/>
              <a:t>10/17/2022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dirty="0"/>
              <a:pPr/>
              <a:t>10/17/2022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dirty="0"/>
              <a:pPr/>
              <a:t>10/17/2022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10/17/2022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10/17/2022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10/17/2022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10/17/2022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10/17/2022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smtClean="0"/>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dirty="0"/>
              <a:pPr/>
              <a:t>10/17/2022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dirty="0"/>
              <a:pPr/>
              <a:t>10/17/2022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10/17/2022</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png"/><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stretch>
            <a:fillRect/>
          </a:stretch>
        </p:blipFill>
        <p:spPr>
          <a:xfrm>
            <a:off x="0" y="0"/>
            <a:ext cx="12192000" cy="6999361"/>
          </a:xfrm>
          <a:prstGeom prst="rect">
            <a:avLst/>
          </a:prstGeom>
        </p:spPr>
      </p:pic>
      <p:sp>
        <p:nvSpPr>
          <p:cNvPr id="2" name="Заголовок 1"/>
          <p:cNvSpPr>
            <a:spLocks noGrp="1"/>
          </p:cNvSpPr>
          <p:nvPr>
            <p:ph type="ctrTitle"/>
          </p:nvPr>
        </p:nvSpPr>
        <p:spPr>
          <a:xfrm>
            <a:off x="1469572" y="2553194"/>
            <a:ext cx="10722428" cy="2497777"/>
          </a:xfrm>
        </p:spPr>
        <p:txBody>
          <a:bodyPr>
            <a:normAutofit fontScale="90000"/>
          </a:bodyPr>
          <a:lstStyle/>
          <a:p>
            <a:pPr algn="r"/>
            <a:r>
              <a:rPr lang="ru-RU" sz="3600" b="1" dirty="0">
                <a:solidFill>
                  <a:schemeClr val="tx1"/>
                </a:solidFill>
              </a:rPr>
              <a:t>Тема 3.Соціально-політичні </a:t>
            </a:r>
            <a:r>
              <a:rPr lang="ru-RU" sz="3600" b="1" dirty="0" err="1">
                <a:solidFill>
                  <a:schemeClr val="tx1"/>
                </a:solidFill>
              </a:rPr>
              <a:t>небезпеки</a:t>
            </a:r>
            <a:r>
              <a:rPr lang="ru-RU" sz="3600" b="1" dirty="0">
                <a:solidFill>
                  <a:schemeClr val="tx1"/>
                </a:solidFill>
              </a:rPr>
              <a:t>, </a:t>
            </a:r>
            <a:r>
              <a:rPr lang="ru-RU" sz="3600" b="1" dirty="0" err="1">
                <a:solidFill>
                  <a:schemeClr val="tx1"/>
                </a:solidFill>
              </a:rPr>
              <a:t>їхні</a:t>
            </a:r>
            <a:r>
              <a:rPr lang="ru-RU" sz="3600" b="1" dirty="0">
                <a:solidFill>
                  <a:schemeClr val="tx1"/>
                </a:solidFill>
              </a:rPr>
              <a:t> </a:t>
            </a:r>
            <a:r>
              <a:rPr lang="ru-RU" sz="3600" b="1" dirty="0" err="1">
                <a:solidFill>
                  <a:schemeClr val="tx1"/>
                </a:solidFill>
              </a:rPr>
              <a:t>види</a:t>
            </a:r>
            <a:r>
              <a:rPr lang="ru-RU" sz="3600" b="1" dirty="0">
                <a:solidFill>
                  <a:schemeClr val="tx1"/>
                </a:solidFill>
              </a:rPr>
              <a:t> та характеристики</a:t>
            </a:r>
            <a:r>
              <a:rPr lang="ru-RU" sz="3600" b="1" dirty="0" smtClean="0">
                <a:solidFill>
                  <a:schemeClr val="tx1"/>
                </a:solidFill>
              </a:rPr>
              <a:t>.</a:t>
            </a:r>
            <a:r>
              <a:rPr lang="en-US" sz="3600" b="1" dirty="0" smtClean="0">
                <a:solidFill>
                  <a:schemeClr val="tx1"/>
                </a:solidFill>
              </a:rPr>
              <a:t> </a:t>
            </a:r>
            <a:r>
              <a:rPr lang="ru-RU" sz="3600" b="1" dirty="0" err="1" smtClean="0">
                <a:solidFill>
                  <a:schemeClr val="tx1"/>
                </a:solidFill>
              </a:rPr>
              <a:t>Соціальні</a:t>
            </a:r>
            <a:r>
              <a:rPr lang="ru-RU" sz="3600" b="1" dirty="0" smtClean="0">
                <a:solidFill>
                  <a:schemeClr val="tx1"/>
                </a:solidFill>
              </a:rPr>
              <a:t> </a:t>
            </a:r>
            <a:r>
              <a:rPr lang="ru-RU" sz="3600" b="1" dirty="0">
                <a:solidFill>
                  <a:schemeClr val="tx1"/>
                </a:solidFill>
              </a:rPr>
              <a:t>та </a:t>
            </a:r>
            <a:r>
              <a:rPr lang="ru-RU" sz="3600" b="1" dirty="0" err="1">
                <a:solidFill>
                  <a:schemeClr val="tx1"/>
                </a:solidFill>
              </a:rPr>
              <a:t>психологічні</a:t>
            </a:r>
            <a:r>
              <a:rPr lang="ru-RU" sz="3600" b="1" dirty="0">
                <a:solidFill>
                  <a:schemeClr val="tx1"/>
                </a:solidFill>
              </a:rPr>
              <a:t> </a:t>
            </a:r>
            <a:r>
              <a:rPr lang="ru-RU" sz="3600" b="1" dirty="0" err="1">
                <a:solidFill>
                  <a:schemeClr val="tx1"/>
                </a:solidFill>
              </a:rPr>
              <a:t>фактори</a:t>
            </a:r>
            <a:r>
              <a:rPr lang="ru-RU" sz="3600" b="1" dirty="0">
                <a:solidFill>
                  <a:schemeClr val="tx1"/>
                </a:solidFill>
              </a:rPr>
              <a:t> </a:t>
            </a:r>
            <a:r>
              <a:rPr lang="ru-RU" sz="3600" b="1" dirty="0" err="1">
                <a:solidFill>
                  <a:schemeClr val="tx1"/>
                </a:solidFill>
              </a:rPr>
              <a:t>ризику</a:t>
            </a:r>
            <a:r>
              <a:rPr lang="ru-RU" sz="3600" b="1" dirty="0">
                <a:solidFill>
                  <a:schemeClr val="tx1"/>
                </a:solidFill>
              </a:rPr>
              <a:t>. </a:t>
            </a:r>
            <a:r>
              <a:rPr lang="ru-RU" sz="3600" b="1" dirty="0" err="1">
                <a:solidFill>
                  <a:schemeClr val="tx1"/>
                </a:solidFill>
              </a:rPr>
              <a:t>Поведінкові</a:t>
            </a:r>
            <a:r>
              <a:rPr lang="ru-RU" sz="3600" b="1" dirty="0">
                <a:solidFill>
                  <a:schemeClr val="tx1"/>
                </a:solidFill>
              </a:rPr>
              <a:t> </a:t>
            </a:r>
            <a:r>
              <a:rPr lang="ru-RU" sz="3600" b="1" dirty="0" err="1">
                <a:solidFill>
                  <a:schemeClr val="tx1"/>
                </a:solidFill>
              </a:rPr>
              <a:t>реакції</a:t>
            </a:r>
            <a:r>
              <a:rPr lang="ru-RU" sz="3600" b="1" dirty="0">
                <a:solidFill>
                  <a:schemeClr val="tx1"/>
                </a:solidFill>
              </a:rPr>
              <a:t> </a:t>
            </a:r>
            <a:r>
              <a:rPr lang="ru-RU" sz="3600" b="1" dirty="0" err="1">
                <a:solidFill>
                  <a:schemeClr val="tx1"/>
                </a:solidFill>
              </a:rPr>
              <a:t>населення</a:t>
            </a:r>
            <a:r>
              <a:rPr lang="ru-RU" sz="3600" b="1" dirty="0">
                <a:solidFill>
                  <a:schemeClr val="tx1"/>
                </a:solidFill>
              </a:rPr>
              <a:t> у</a:t>
            </a:r>
            <a:br>
              <a:rPr lang="ru-RU" sz="3600" b="1" dirty="0">
                <a:solidFill>
                  <a:schemeClr val="tx1"/>
                </a:solidFill>
              </a:rPr>
            </a:br>
            <a:r>
              <a:rPr lang="ru-RU" sz="3600" b="1" dirty="0">
                <a:solidFill>
                  <a:schemeClr val="tx1"/>
                </a:solidFill>
              </a:rPr>
              <a:t>НС</a:t>
            </a:r>
            <a:r>
              <a:rPr lang="ru-RU" dirty="0">
                <a:solidFill>
                  <a:schemeClr val="tx1"/>
                </a:solidFill>
              </a:rPr>
              <a:t/>
            </a:r>
            <a:br>
              <a:rPr lang="ru-RU" dirty="0">
                <a:solidFill>
                  <a:schemeClr val="tx1"/>
                </a:solidFill>
              </a:rPr>
            </a:br>
            <a:endParaRPr lang="ru-RU" dirty="0"/>
          </a:p>
        </p:txBody>
      </p:sp>
      <p:sp>
        <p:nvSpPr>
          <p:cNvPr id="3" name="Подзаголовок 2"/>
          <p:cNvSpPr>
            <a:spLocks noGrp="1"/>
          </p:cNvSpPr>
          <p:nvPr>
            <p:ph type="subTitle" idx="1"/>
          </p:nvPr>
        </p:nvSpPr>
        <p:spPr>
          <a:xfrm>
            <a:off x="1342304" y="5784890"/>
            <a:ext cx="8915399" cy="1214471"/>
          </a:xfrm>
        </p:spPr>
        <p:txBody>
          <a:bodyPr>
            <a:normAutofit/>
          </a:bodyPr>
          <a:lstStyle/>
          <a:p>
            <a:pPr algn="ctr"/>
            <a:endParaRPr lang="ru-RU" sz="4400" dirty="0">
              <a:solidFill>
                <a:schemeClr val="tx1"/>
              </a:solidFill>
            </a:endParaRPr>
          </a:p>
        </p:txBody>
      </p:sp>
    </p:spTree>
    <p:extLst>
      <p:ext uri="{BB962C8B-B14F-4D97-AF65-F5344CB8AC3E}">
        <p14:creationId xmlns:p14="http://schemas.microsoft.com/office/powerpoint/2010/main" val="40986095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472539" y="486889"/>
            <a:ext cx="10517579" cy="5853910"/>
          </a:xfrm>
          <a:prstGeom prst="rect">
            <a:avLst/>
          </a:prstGeom>
        </p:spPr>
        <p:txBody>
          <a:bodyPr wrap="square">
            <a:spAutoFit/>
          </a:bodyPr>
          <a:lstStyle/>
          <a:p>
            <a:pPr algn="just">
              <a:lnSpc>
                <a:spcPct val="120000"/>
              </a:lnSpc>
            </a:pPr>
            <a:r>
              <a:rPr lang="uk-UA" sz="2600" b="1" dirty="0">
                <a:latin typeface="Times New Roman" panose="02020603050405020304" pitchFamily="18" charset="0"/>
                <a:cs typeface="Times New Roman" panose="02020603050405020304" pitchFamily="18" charset="0"/>
              </a:rPr>
              <a:t>Основними джерелами конфлікту </a:t>
            </a:r>
            <a:r>
              <a:rPr lang="uk-UA" sz="2600" dirty="0">
                <a:latin typeface="Times New Roman" panose="02020603050405020304" pitchFamily="18" charset="0"/>
                <a:cs typeface="Times New Roman" panose="02020603050405020304" pitchFamily="18" charset="0"/>
              </a:rPr>
              <a:t>в сучасному суспільстві є соціальна </a:t>
            </a:r>
            <a:r>
              <a:rPr lang="uk-UA" sz="2600" dirty="0" smtClean="0">
                <a:latin typeface="Times New Roman" panose="02020603050405020304" pitchFamily="18" charset="0"/>
                <a:cs typeface="Times New Roman" panose="02020603050405020304" pitchFamily="18" charset="0"/>
              </a:rPr>
              <a:t>нерівність і </a:t>
            </a:r>
            <a:r>
              <a:rPr lang="uk-UA" sz="2600" dirty="0">
                <a:latin typeface="Times New Roman" panose="02020603050405020304" pitchFamily="18" charset="0"/>
                <a:cs typeface="Times New Roman" panose="02020603050405020304" pitchFamily="18" charset="0"/>
              </a:rPr>
              <a:t>цивілізаційні та психофізіологічні відмінності між людьми, а також недосконала </a:t>
            </a:r>
            <a:r>
              <a:rPr lang="uk-UA" sz="2600" dirty="0" smtClean="0">
                <a:latin typeface="Times New Roman" panose="02020603050405020304" pitchFamily="18" charset="0"/>
                <a:cs typeface="Times New Roman" panose="02020603050405020304" pitchFamily="18" charset="0"/>
              </a:rPr>
              <a:t>система поділу </a:t>
            </a:r>
            <a:r>
              <a:rPr lang="uk-UA" sz="2600" dirty="0">
                <a:latin typeface="Times New Roman" panose="02020603050405020304" pitchFamily="18" charset="0"/>
                <a:cs typeface="Times New Roman" panose="02020603050405020304" pitchFamily="18" charset="0"/>
              </a:rPr>
              <a:t>таких суспільних цінностей, як політична влада, соціальний престиж, </a:t>
            </a:r>
            <a:r>
              <a:rPr lang="uk-UA" sz="2600" dirty="0" smtClean="0">
                <a:latin typeface="Times New Roman" panose="02020603050405020304" pitchFamily="18" charset="0"/>
                <a:cs typeface="Times New Roman" panose="02020603050405020304" pitchFamily="18" charset="0"/>
              </a:rPr>
              <a:t>матеріальні блага</a:t>
            </a:r>
            <a:r>
              <a:rPr lang="uk-UA" sz="2600" dirty="0">
                <a:latin typeface="Times New Roman" panose="02020603050405020304" pitchFamily="18" charset="0"/>
                <a:cs typeface="Times New Roman" panose="02020603050405020304" pitchFamily="18" charset="0"/>
              </a:rPr>
              <a:t>, доступність освіти й медичної допомоги, соціальний захист.</a:t>
            </a:r>
          </a:p>
          <a:p>
            <a:pPr algn="just">
              <a:lnSpc>
                <a:spcPct val="120000"/>
              </a:lnSpc>
            </a:pPr>
            <a:r>
              <a:rPr lang="uk-UA" sz="2600" b="1" i="1" dirty="0">
                <a:latin typeface="Times New Roman" panose="02020603050405020304" pitchFamily="18" charset="0"/>
                <a:cs typeface="Times New Roman" panose="02020603050405020304" pitchFamily="18" charset="0"/>
              </a:rPr>
              <a:t>Є дві основні форми перебігу конфліктів:</a:t>
            </a:r>
          </a:p>
          <a:p>
            <a:pPr algn="just">
              <a:lnSpc>
                <a:spcPct val="120000"/>
              </a:lnSpc>
            </a:pPr>
            <a:r>
              <a:rPr lang="uk-UA" sz="2600" dirty="0">
                <a:latin typeface="Times New Roman" panose="02020603050405020304" pitchFamily="18" charset="0"/>
                <a:cs typeface="Times New Roman" panose="02020603050405020304" pitchFamily="18" charset="0"/>
              </a:rPr>
              <a:t>– відкрита – при відвертому і неприхованому протистоянні конфліктуючих сторін;</a:t>
            </a:r>
          </a:p>
          <a:p>
            <a:pPr algn="just">
              <a:lnSpc>
                <a:spcPct val="120000"/>
              </a:lnSpc>
            </a:pPr>
            <a:r>
              <a:rPr lang="uk-UA" sz="2600" dirty="0">
                <a:latin typeface="Times New Roman" panose="02020603050405020304" pitchFamily="18" charset="0"/>
                <a:cs typeface="Times New Roman" panose="02020603050405020304" pitchFamily="18" charset="0"/>
              </a:rPr>
              <a:t>– закрита (латентна) – при прихованому, без видимих зовнішніх проявів</a:t>
            </a:r>
          </a:p>
          <a:p>
            <a:pPr algn="just">
              <a:lnSpc>
                <a:spcPct val="120000"/>
              </a:lnSpc>
            </a:pPr>
            <a:r>
              <a:rPr lang="uk-UA" sz="2600" dirty="0">
                <a:latin typeface="Times New Roman" panose="02020603050405020304" pitchFamily="18" charset="0"/>
                <a:cs typeface="Times New Roman" panose="02020603050405020304" pitchFamily="18" charset="0"/>
              </a:rPr>
              <a:t>протистоянні конфліктуючих сторін.</a:t>
            </a:r>
          </a:p>
          <a:p>
            <a:pPr algn="just">
              <a:lnSpc>
                <a:spcPct val="120000"/>
              </a:lnSpc>
            </a:pPr>
            <a:r>
              <a:rPr lang="uk-UA" sz="2600" dirty="0">
                <a:latin typeface="Times New Roman" panose="02020603050405020304" pitchFamily="18" charset="0"/>
                <a:cs typeface="Times New Roman" panose="02020603050405020304" pitchFamily="18" charset="0"/>
              </a:rPr>
              <a:t>Існують такі прояви соціальних і соціально-політичних конфліктів: війна</a:t>
            </a:r>
            <a:r>
              <a:rPr lang="uk-UA" sz="2600" dirty="0" smtClean="0">
                <a:latin typeface="Times New Roman" panose="02020603050405020304" pitchFamily="18" charset="0"/>
                <a:cs typeface="Times New Roman" panose="02020603050405020304" pitchFamily="18" charset="0"/>
              </a:rPr>
              <a:t>, тероризм</a:t>
            </a:r>
            <a:r>
              <a:rPr lang="uk-UA" sz="2600" dirty="0">
                <a:latin typeface="Times New Roman" panose="02020603050405020304" pitchFamily="18" charset="0"/>
                <a:cs typeface="Times New Roman" panose="02020603050405020304" pitchFamily="18" charset="0"/>
              </a:rPr>
              <a:t>, екстремальні ситуації.</a:t>
            </a:r>
          </a:p>
        </p:txBody>
      </p:sp>
    </p:spTree>
    <p:extLst>
      <p:ext uri="{BB962C8B-B14F-4D97-AF65-F5344CB8AC3E}">
        <p14:creationId xmlns:p14="http://schemas.microsoft.com/office/powerpoint/2010/main" val="42079131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211282" y="996859"/>
            <a:ext cx="10557163" cy="4228850"/>
          </a:xfrm>
          <a:prstGeom prst="rect">
            <a:avLst/>
          </a:prstGeom>
        </p:spPr>
        <p:txBody>
          <a:bodyPr wrap="square">
            <a:spAutoFit/>
          </a:bodyPr>
          <a:lstStyle/>
          <a:p>
            <a:pPr algn="just">
              <a:lnSpc>
                <a:spcPct val="120000"/>
              </a:lnSpc>
            </a:pPr>
            <a:r>
              <a:rPr lang="uk-UA" sz="2800" dirty="0" smtClean="0">
                <a:latin typeface="Times New Roman" panose="02020603050405020304" pitchFamily="18" charset="0"/>
                <a:cs typeface="Times New Roman" panose="02020603050405020304" pitchFamily="18" charset="0"/>
              </a:rPr>
              <a:t>Поняття  “соціально‐політичний конфлікт” використовується коли трапляються  великомасштабні зіткнення в середині  держави (громадянська війна, страйки), та між державами (війни, партизанські рухи).</a:t>
            </a:r>
          </a:p>
          <a:p>
            <a:pPr algn="just">
              <a:lnSpc>
                <a:spcPct val="120000"/>
              </a:lnSpc>
            </a:pPr>
            <a:r>
              <a:rPr lang="uk-UA" sz="2800" dirty="0" smtClean="0">
                <a:latin typeface="Times New Roman" panose="02020603050405020304" pitchFamily="18" charset="0"/>
                <a:cs typeface="Times New Roman" panose="02020603050405020304" pitchFamily="18" charset="0"/>
              </a:rPr>
              <a:t>Досить часто після завершення конфлікту виникає ще один етап – </a:t>
            </a:r>
            <a:r>
              <a:rPr lang="uk-UA" sz="2800" dirty="0" err="1" smtClean="0">
                <a:latin typeface="Times New Roman" panose="02020603050405020304" pitchFamily="18" charset="0"/>
                <a:cs typeface="Times New Roman" panose="02020603050405020304" pitchFamily="18" charset="0"/>
              </a:rPr>
              <a:t>постконфліктний</a:t>
            </a:r>
            <a:r>
              <a:rPr lang="uk-UA" sz="2800" dirty="0" smtClean="0">
                <a:latin typeface="Times New Roman" panose="02020603050405020304" pitchFamily="18" charset="0"/>
                <a:cs typeface="Times New Roman" panose="02020603050405020304" pitchFamily="18" charset="0"/>
              </a:rPr>
              <a:t> синдром, який характеризується  напруженням у відношеннях сторін, які щойно конфліктували. </a:t>
            </a:r>
            <a:r>
              <a:rPr lang="uk-UA" sz="2800" dirty="0" err="1" smtClean="0">
                <a:latin typeface="Times New Roman" panose="02020603050405020304" pitchFamily="18" charset="0"/>
                <a:cs typeface="Times New Roman" panose="02020603050405020304" pitchFamily="18" charset="0"/>
              </a:rPr>
              <a:t>Постконфліктний</a:t>
            </a:r>
            <a:r>
              <a:rPr lang="uk-UA" sz="2800" dirty="0" smtClean="0">
                <a:latin typeface="Times New Roman" panose="02020603050405020304" pitchFamily="18" charset="0"/>
                <a:cs typeface="Times New Roman" panose="02020603050405020304" pitchFamily="18" charset="0"/>
              </a:rPr>
              <a:t> синдром у разі загострення може  започаткувати новий конфлікт</a:t>
            </a:r>
            <a:endParaRPr lang="uk-UA" sz="2800" dirty="0">
              <a:latin typeface="Times New Roman" panose="02020603050405020304" pitchFamily="18" charset="0"/>
              <a:cs typeface="Times New Roman" panose="02020603050405020304" pitchFamily="18" charset="0"/>
            </a:endParaRPr>
          </a:p>
        </p:txBody>
      </p:sp>
      <p:sp>
        <p:nvSpPr>
          <p:cNvPr id="3" name="Прямоугольник 2"/>
          <p:cNvSpPr/>
          <p:nvPr/>
        </p:nvSpPr>
        <p:spPr>
          <a:xfrm>
            <a:off x="1143988" y="5504651"/>
            <a:ext cx="10691750" cy="492443"/>
          </a:xfrm>
          <a:prstGeom prst="rect">
            <a:avLst/>
          </a:prstGeom>
        </p:spPr>
        <p:txBody>
          <a:bodyPr wrap="square">
            <a:spAutoFit/>
          </a:bodyPr>
          <a:lstStyle/>
          <a:p>
            <a:r>
              <a:rPr lang="ru-RU" sz="2600" dirty="0" err="1">
                <a:latin typeface="Times New Roman" panose="02020603050405020304" pitchFamily="18" charset="0"/>
                <a:cs typeface="Times New Roman" panose="02020603050405020304" pitchFamily="18" charset="0"/>
              </a:rPr>
              <a:t>Суспільно</a:t>
            </a:r>
            <a:r>
              <a:rPr lang="ru-RU" sz="2600" dirty="0">
                <a:latin typeface="Times New Roman" panose="02020603050405020304" pitchFamily="18" charset="0"/>
                <a:cs typeface="Times New Roman" panose="02020603050405020304" pitchFamily="18" charset="0"/>
              </a:rPr>
              <a:t> – </a:t>
            </a:r>
            <a:r>
              <a:rPr lang="ru-RU" sz="2600" dirty="0" err="1">
                <a:latin typeface="Times New Roman" panose="02020603050405020304" pitchFamily="18" charset="0"/>
                <a:cs typeface="Times New Roman" panose="02020603050405020304" pitchFamily="18" charset="0"/>
              </a:rPr>
              <a:t>політичні</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конфлікти</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проявляються</a:t>
            </a:r>
            <a:r>
              <a:rPr lang="ru-RU" sz="2600" dirty="0">
                <a:latin typeface="Times New Roman" panose="02020603050405020304" pitchFamily="18" charset="0"/>
                <a:cs typeface="Times New Roman" panose="02020603050405020304" pitchFamily="18" charset="0"/>
              </a:rPr>
              <a:t> в </a:t>
            </a:r>
            <a:r>
              <a:rPr lang="ru-RU" sz="2600" dirty="0" err="1">
                <a:latin typeface="Times New Roman" panose="02020603050405020304" pitchFamily="18" charset="0"/>
                <a:cs typeface="Times New Roman" panose="02020603050405020304" pitchFamily="18" charset="0"/>
              </a:rPr>
              <a:t>різноманітних</a:t>
            </a:r>
            <a:r>
              <a:rPr lang="ru-RU" sz="2600" dirty="0">
                <a:latin typeface="Times New Roman" panose="02020603050405020304" pitchFamily="18" charset="0"/>
                <a:cs typeface="Times New Roman" panose="02020603050405020304" pitchFamily="18" charset="0"/>
              </a:rPr>
              <a:t> формах</a:t>
            </a:r>
          </a:p>
        </p:txBody>
      </p:sp>
    </p:spTree>
    <p:extLst>
      <p:ext uri="{BB962C8B-B14F-4D97-AF65-F5344CB8AC3E}">
        <p14:creationId xmlns:p14="http://schemas.microsoft.com/office/powerpoint/2010/main" val="2098356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527959" y="581776"/>
            <a:ext cx="10664041" cy="3293209"/>
          </a:xfrm>
          <a:prstGeom prst="rect">
            <a:avLst/>
          </a:prstGeom>
        </p:spPr>
        <p:txBody>
          <a:bodyPr wrap="square">
            <a:spAutoFit/>
          </a:bodyPr>
          <a:lstStyle/>
          <a:p>
            <a:pPr algn="just"/>
            <a:r>
              <a:rPr lang="uk-UA" sz="2600" b="1" dirty="0" smtClean="0">
                <a:latin typeface="Times New Roman" panose="02020603050405020304" pitchFamily="18" charset="0"/>
                <a:cs typeface="Times New Roman" panose="02020603050405020304" pitchFamily="18" charset="0"/>
              </a:rPr>
              <a:t>Натовп</a:t>
            </a:r>
            <a:r>
              <a:rPr lang="uk-UA" sz="2600" dirty="0" smtClean="0">
                <a:latin typeface="Times New Roman" panose="02020603050405020304" pitchFamily="18" charset="0"/>
                <a:cs typeface="Times New Roman" panose="02020603050405020304" pitchFamily="18" charset="0"/>
              </a:rPr>
              <a:t> – це контактна зовнішньо неорганізована спільнота людей, що відрізняється між собою високим ступенем конформізму її індивідів, що діють дуже </a:t>
            </a:r>
            <a:r>
              <a:rPr lang="uk-UA" sz="2600" dirty="0" err="1" smtClean="0">
                <a:latin typeface="Times New Roman" panose="02020603050405020304" pitchFamily="18" charset="0"/>
                <a:cs typeface="Times New Roman" panose="02020603050405020304" pitchFamily="18" charset="0"/>
              </a:rPr>
              <a:t>емоційно</a:t>
            </a:r>
            <a:r>
              <a:rPr lang="uk-UA" sz="2600" dirty="0" smtClean="0">
                <a:latin typeface="Times New Roman" panose="02020603050405020304" pitchFamily="18" charset="0"/>
                <a:cs typeface="Times New Roman" panose="02020603050405020304" pitchFamily="18" charset="0"/>
              </a:rPr>
              <a:t> і навіть агресивно.</a:t>
            </a:r>
          </a:p>
          <a:p>
            <a:pPr algn="just"/>
            <a:r>
              <a:rPr lang="uk-UA" sz="2600" dirty="0" smtClean="0">
                <a:latin typeface="Times New Roman" panose="02020603050405020304" pitchFamily="18" charset="0"/>
                <a:cs typeface="Times New Roman" panose="02020603050405020304" pitchFamily="18" charset="0"/>
              </a:rPr>
              <a:t>Натовп формується на великій площі, де люди перебувають в досить щільно безпосередній близькості один від одного. Така близькість людей дає змогу підтримувати між собою зоровий та слуховий контакт, постійно отримувати інформацію, або самому висловлюватись стосовно події, що зібрала натовп.</a:t>
            </a:r>
            <a:endParaRPr lang="uk-UA" sz="2600" dirty="0">
              <a:latin typeface="Times New Roman" panose="02020603050405020304" pitchFamily="18" charset="0"/>
              <a:cs typeface="Times New Roman" panose="02020603050405020304" pitchFamily="18" charset="0"/>
            </a:endParaRPr>
          </a:p>
        </p:txBody>
      </p:sp>
      <p:pic>
        <p:nvPicPr>
          <p:cNvPr id="3" name="Рисунок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10603" y="4010520"/>
            <a:ext cx="4250810" cy="2828721"/>
          </a:xfrm>
          <a:prstGeom prst="rect">
            <a:avLst/>
          </a:prstGeom>
        </p:spPr>
      </p:pic>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61413" y="4029279"/>
            <a:ext cx="4250810" cy="2828721"/>
          </a:xfrm>
          <a:prstGeom prst="rect">
            <a:avLst/>
          </a:prstGeom>
        </p:spPr>
      </p:pic>
    </p:spTree>
    <p:extLst>
      <p:ext uri="{BB962C8B-B14F-4D97-AF65-F5344CB8AC3E}">
        <p14:creationId xmlns:p14="http://schemas.microsoft.com/office/powerpoint/2010/main" val="13575645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520042" y="427511"/>
            <a:ext cx="10671958" cy="6494085"/>
          </a:xfrm>
          <a:prstGeom prst="rect">
            <a:avLst/>
          </a:prstGeom>
        </p:spPr>
        <p:txBody>
          <a:bodyPr wrap="square">
            <a:spAutoFit/>
          </a:bodyPr>
          <a:lstStyle/>
          <a:p>
            <a:pPr algn="just"/>
            <a:r>
              <a:rPr lang="uk-UA" sz="2600" b="1" dirty="0" smtClean="0">
                <a:latin typeface="Times New Roman" panose="02020603050405020304" pitchFamily="18" charset="0"/>
                <a:cs typeface="Times New Roman" panose="02020603050405020304" pitchFamily="18" charset="0"/>
              </a:rPr>
              <a:t>За характером поведінки людини </a:t>
            </a:r>
            <a:r>
              <a:rPr lang="uk-UA" sz="2600" dirty="0" smtClean="0">
                <a:latin typeface="Times New Roman" panose="02020603050405020304" pitchFamily="18" charset="0"/>
                <a:cs typeface="Times New Roman" panose="02020603050405020304" pitchFamily="18" charset="0"/>
              </a:rPr>
              <a:t>можна виділити декілька різновидів натовпу:</a:t>
            </a:r>
          </a:p>
          <a:p>
            <a:pPr algn="just"/>
            <a:r>
              <a:rPr lang="uk-UA" sz="2600" dirty="0" smtClean="0">
                <a:latin typeface="Times New Roman" panose="02020603050405020304" pitchFamily="18" charset="0"/>
                <a:cs typeface="Times New Roman" panose="02020603050405020304" pitchFamily="18" charset="0"/>
              </a:rPr>
              <a:t>випадковий, експресивний, конвенційний та діючий.</a:t>
            </a:r>
          </a:p>
          <a:p>
            <a:pPr algn="just"/>
            <a:r>
              <a:rPr lang="uk-UA" sz="2600" b="1" i="1" dirty="0" smtClean="0">
                <a:latin typeface="Times New Roman" panose="02020603050405020304" pitchFamily="18" charset="0"/>
                <a:cs typeface="Times New Roman" panose="02020603050405020304" pitchFamily="18" charset="0"/>
              </a:rPr>
              <a:t>Випадковий натовп </a:t>
            </a:r>
            <a:r>
              <a:rPr lang="uk-UA" sz="2600" dirty="0" smtClean="0">
                <a:latin typeface="Times New Roman" panose="02020603050405020304" pitchFamily="18" charset="0"/>
                <a:cs typeface="Times New Roman" panose="02020603050405020304" pitchFamily="18" charset="0"/>
              </a:rPr>
              <a:t>– це група людей, чию увагу привернула якась подія на вулиці, наприклад, ДТП (</a:t>
            </a:r>
            <a:r>
              <a:rPr lang="uk-UA" sz="2600" dirty="0" err="1" smtClean="0">
                <a:latin typeface="Times New Roman" panose="02020603050405020304" pitchFamily="18" charset="0"/>
                <a:cs typeface="Times New Roman" panose="02020603050405020304" pitchFamily="18" charset="0"/>
              </a:rPr>
              <a:t>дорожньо</a:t>
            </a:r>
            <a:r>
              <a:rPr lang="uk-UA" sz="2600" dirty="0" smtClean="0">
                <a:latin typeface="Times New Roman" panose="02020603050405020304" pitchFamily="18" charset="0"/>
                <a:cs typeface="Times New Roman" panose="02020603050405020304" pitchFamily="18" charset="0"/>
              </a:rPr>
              <a:t> – транспортна пригода).</a:t>
            </a:r>
          </a:p>
          <a:p>
            <a:pPr algn="just"/>
            <a:r>
              <a:rPr lang="uk-UA" sz="2600" b="1" i="1" dirty="0" smtClean="0">
                <a:latin typeface="Times New Roman" panose="02020603050405020304" pitchFamily="18" charset="0"/>
                <a:cs typeface="Times New Roman" panose="02020603050405020304" pitchFamily="18" charset="0"/>
              </a:rPr>
              <a:t>Експресивний</a:t>
            </a:r>
            <a:r>
              <a:rPr lang="uk-UA" sz="2600" dirty="0" smtClean="0">
                <a:latin typeface="Times New Roman" panose="02020603050405020304" pitchFamily="18" charset="0"/>
                <a:cs typeface="Times New Roman" panose="02020603050405020304" pitchFamily="18" charset="0"/>
              </a:rPr>
              <a:t> </a:t>
            </a:r>
            <a:r>
              <a:rPr lang="uk-UA" sz="2600" b="1" i="1" dirty="0" smtClean="0">
                <a:latin typeface="Times New Roman" panose="02020603050405020304" pitchFamily="18" charset="0"/>
                <a:cs typeface="Times New Roman" panose="02020603050405020304" pitchFamily="18" charset="0"/>
              </a:rPr>
              <a:t>натовп</a:t>
            </a:r>
            <a:r>
              <a:rPr lang="uk-UA" sz="2600" dirty="0" smtClean="0">
                <a:latin typeface="Times New Roman" panose="02020603050405020304" pitchFamily="18" charset="0"/>
                <a:cs typeface="Times New Roman" panose="02020603050405020304" pitchFamily="18" charset="0"/>
              </a:rPr>
              <a:t> – це група людей згуртованих прагненням висловити свої почуття радості, горя, протесту або солідарності (мітинг, весілля, похорон і ін.)</a:t>
            </a:r>
          </a:p>
          <a:p>
            <a:pPr algn="just"/>
            <a:r>
              <a:rPr lang="ru-RU" sz="2600" b="1" i="1" dirty="0" err="1" smtClean="0">
                <a:latin typeface="Times New Roman" panose="02020603050405020304" pitchFamily="18" charset="0"/>
                <a:cs typeface="Times New Roman" panose="02020603050405020304" pitchFamily="18" charset="0"/>
              </a:rPr>
              <a:t>Конвенційний</a:t>
            </a:r>
            <a:r>
              <a:rPr lang="ru-RU" sz="2600" b="1" i="1" dirty="0" smtClean="0">
                <a:latin typeface="Times New Roman" panose="02020603050405020304" pitchFamily="18" charset="0"/>
                <a:cs typeface="Times New Roman" panose="02020603050405020304" pitchFamily="18" charset="0"/>
              </a:rPr>
              <a:t> </a:t>
            </a:r>
            <a:r>
              <a:rPr lang="ru-RU" sz="2600" b="1" i="1" dirty="0" err="1" smtClean="0">
                <a:latin typeface="Times New Roman" panose="02020603050405020304" pitchFamily="18" charset="0"/>
                <a:cs typeface="Times New Roman" panose="02020603050405020304" pitchFamily="18" charset="0"/>
              </a:rPr>
              <a:t>натовп</a:t>
            </a:r>
            <a:r>
              <a:rPr lang="ru-RU" sz="2600" b="1" i="1" dirty="0" smtClean="0">
                <a:latin typeface="Times New Roman" panose="02020603050405020304" pitchFamily="18" charset="0"/>
                <a:cs typeface="Times New Roman" panose="02020603050405020304" pitchFamily="18" charset="0"/>
              </a:rPr>
              <a:t> </a:t>
            </a:r>
            <a:r>
              <a:rPr lang="ru-RU" sz="2600" dirty="0" smtClean="0">
                <a:latin typeface="Times New Roman" panose="02020603050405020304" pitchFamily="18" charset="0"/>
                <a:cs typeface="Times New Roman" panose="02020603050405020304" pitchFamily="18" charset="0"/>
              </a:rPr>
              <a:t>(</a:t>
            </a:r>
            <a:r>
              <a:rPr lang="ru-RU" sz="2600" dirty="0" err="1" smtClean="0">
                <a:latin typeface="Times New Roman" panose="02020603050405020304" pitchFamily="18" charset="0"/>
                <a:cs typeface="Times New Roman" panose="02020603050405020304" pitchFamily="18" charset="0"/>
              </a:rPr>
              <a:t>від</a:t>
            </a:r>
            <a:r>
              <a:rPr lang="ru-RU" sz="2600" dirty="0" smtClean="0">
                <a:latin typeface="Times New Roman" panose="02020603050405020304" pitchFamily="18" charset="0"/>
                <a:cs typeface="Times New Roman" panose="02020603050405020304" pitchFamily="18" charset="0"/>
              </a:rPr>
              <a:t> лат. </a:t>
            </a:r>
            <a:r>
              <a:rPr lang="en-US" sz="2600" dirty="0" err="1" smtClean="0">
                <a:latin typeface="Times New Roman" panose="02020603050405020304" pitchFamily="18" charset="0"/>
                <a:cs typeface="Times New Roman" panose="02020603050405020304" pitchFamily="18" charset="0"/>
              </a:rPr>
              <a:t>Conventio</a:t>
            </a:r>
            <a:r>
              <a:rPr lang="en-US" sz="2600" dirty="0" smtClean="0">
                <a:latin typeface="Times New Roman" panose="02020603050405020304" pitchFamily="18" charset="0"/>
                <a:cs typeface="Times New Roman" panose="02020603050405020304" pitchFamily="18" charset="0"/>
              </a:rPr>
              <a:t> – </a:t>
            </a:r>
            <a:r>
              <a:rPr lang="ru-RU" sz="2600" dirty="0" err="1" smtClean="0">
                <a:latin typeface="Times New Roman" panose="02020603050405020304" pitchFamily="18" charset="0"/>
                <a:cs typeface="Times New Roman" panose="02020603050405020304" pitchFamily="18" charset="0"/>
              </a:rPr>
              <a:t>договір</a:t>
            </a:r>
            <a:r>
              <a:rPr lang="ru-RU" sz="2600" dirty="0" smtClean="0">
                <a:latin typeface="Times New Roman" panose="02020603050405020304" pitchFamily="18" charset="0"/>
                <a:cs typeface="Times New Roman" panose="02020603050405020304" pitchFamily="18" charset="0"/>
              </a:rPr>
              <a:t>, угода) – </a:t>
            </a:r>
            <a:r>
              <a:rPr lang="ru-RU" sz="2600" dirty="0" err="1" smtClean="0">
                <a:latin typeface="Times New Roman" panose="02020603050405020304" pitchFamily="18" charset="0"/>
                <a:cs typeface="Times New Roman" panose="02020603050405020304" pitchFamily="18" charset="0"/>
              </a:rPr>
              <a:t>це</a:t>
            </a:r>
            <a:r>
              <a:rPr lang="ru-RU" sz="2600" dirty="0" smtClean="0">
                <a:latin typeface="Times New Roman" panose="02020603050405020304" pitchFamily="18" charset="0"/>
                <a:cs typeface="Times New Roman" panose="02020603050405020304" pitchFamily="18" charset="0"/>
              </a:rPr>
              <a:t> </a:t>
            </a:r>
            <a:r>
              <a:rPr lang="ru-RU" sz="2600" dirty="0" err="1" smtClean="0">
                <a:latin typeface="Times New Roman" panose="02020603050405020304" pitchFamily="18" charset="0"/>
                <a:cs typeface="Times New Roman" panose="02020603050405020304" pitchFamily="18" charset="0"/>
              </a:rPr>
              <a:t>група</a:t>
            </a:r>
            <a:r>
              <a:rPr lang="ru-RU" sz="2600" dirty="0" smtClean="0">
                <a:latin typeface="Times New Roman" panose="02020603050405020304" pitchFamily="18" charset="0"/>
                <a:cs typeface="Times New Roman" panose="02020603050405020304" pitchFamily="18" charset="0"/>
              </a:rPr>
              <a:t> людей, </a:t>
            </a:r>
            <a:r>
              <a:rPr lang="ru-RU" sz="2600" dirty="0" err="1" smtClean="0">
                <a:latin typeface="Times New Roman" panose="02020603050405020304" pitchFamily="18" charset="0"/>
                <a:cs typeface="Times New Roman" panose="02020603050405020304" pitchFamily="18" charset="0"/>
              </a:rPr>
              <a:t>що</a:t>
            </a:r>
            <a:r>
              <a:rPr lang="ru-RU" sz="2600" dirty="0" smtClean="0">
                <a:latin typeface="Times New Roman" panose="02020603050405020304" pitchFamily="18" charset="0"/>
                <a:cs typeface="Times New Roman" panose="02020603050405020304" pitchFamily="18" charset="0"/>
              </a:rPr>
              <a:t> </a:t>
            </a:r>
            <a:r>
              <a:rPr lang="ru-RU" sz="2600" dirty="0" err="1" smtClean="0">
                <a:latin typeface="Times New Roman" panose="02020603050405020304" pitchFamily="18" charset="0"/>
                <a:cs typeface="Times New Roman" panose="02020603050405020304" pitchFamily="18" charset="0"/>
              </a:rPr>
              <a:t>зібралася</a:t>
            </a:r>
            <a:r>
              <a:rPr lang="ru-RU" sz="2600" dirty="0" smtClean="0">
                <a:latin typeface="Times New Roman" panose="02020603050405020304" pitchFamily="18" charset="0"/>
                <a:cs typeface="Times New Roman" panose="02020603050405020304" pitchFamily="18" charset="0"/>
              </a:rPr>
              <a:t> для </a:t>
            </a:r>
            <a:r>
              <a:rPr lang="ru-RU" sz="2600" dirty="0" err="1" smtClean="0">
                <a:latin typeface="Times New Roman" panose="02020603050405020304" pitchFamily="18" charset="0"/>
                <a:cs typeface="Times New Roman" panose="02020603050405020304" pitchFamily="18" charset="0"/>
              </a:rPr>
              <a:t>масових</a:t>
            </a:r>
            <a:r>
              <a:rPr lang="ru-RU" sz="2600" dirty="0" smtClean="0">
                <a:latin typeface="Times New Roman" panose="02020603050405020304" pitchFamily="18" charset="0"/>
                <a:cs typeface="Times New Roman" panose="02020603050405020304" pitchFamily="18" charset="0"/>
              </a:rPr>
              <a:t> </a:t>
            </a:r>
            <a:r>
              <a:rPr lang="ru-RU" sz="2600" dirty="0" err="1" smtClean="0">
                <a:latin typeface="Times New Roman" panose="02020603050405020304" pitchFamily="18" charset="0"/>
                <a:cs typeface="Times New Roman" panose="02020603050405020304" pitchFamily="18" charset="0"/>
              </a:rPr>
              <a:t>розваг</a:t>
            </a:r>
            <a:r>
              <a:rPr lang="ru-RU" sz="2600" dirty="0" smtClean="0">
                <a:latin typeface="Times New Roman" panose="02020603050405020304" pitchFamily="18" charset="0"/>
                <a:cs typeface="Times New Roman" panose="02020603050405020304" pitchFamily="18" charset="0"/>
              </a:rPr>
              <a:t> (</a:t>
            </a:r>
            <a:r>
              <a:rPr lang="ru-RU" sz="2600" dirty="0" err="1" smtClean="0">
                <a:latin typeface="Times New Roman" panose="02020603050405020304" pitchFamily="18" charset="0"/>
                <a:cs typeface="Times New Roman" panose="02020603050405020304" pitchFamily="18" charset="0"/>
              </a:rPr>
              <a:t>концертний</a:t>
            </a:r>
            <a:r>
              <a:rPr lang="ru-RU" sz="2600" dirty="0" smtClean="0">
                <a:latin typeface="Times New Roman" panose="02020603050405020304" pitchFamily="18" charset="0"/>
                <a:cs typeface="Times New Roman" panose="02020603050405020304" pitchFamily="18" charset="0"/>
              </a:rPr>
              <a:t> зал, </a:t>
            </a:r>
            <a:r>
              <a:rPr lang="ru-RU" sz="2600" dirty="0" err="1" smtClean="0">
                <a:latin typeface="Times New Roman" panose="02020603050405020304" pitchFamily="18" charset="0"/>
                <a:cs typeface="Times New Roman" panose="02020603050405020304" pitchFamily="18" charset="0"/>
              </a:rPr>
              <a:t>стадіон</a:t>
            </a:r>
            <a:r>
              <a:rPr lang="ru-RU" sz="2600" dirty="0" smtClean="0">
                <a:latin typeface="Times New Roman" panose="02020603050405020304" pitchFamily="18" charset="0"/>
                <a:cs typeface="Times New Roman" panose="02020603050405020304" pitchFamily="18" charset="0"/>
              </a:rPr>
              <a:t> </a:t>
            </a:r>
            <a:r>
              <a:rPr lang="ru-RU" sz="2600" dirty="0" err="1" smtClean="0">
                <a:latin typeface="Times New Roman" panose="02020603050405020304" pitchFamily="18" charset="0"/>
                <a:cs typeface="Times New Roman" panose="02020603050405020304" pitchFamily="18" charset="0"/>
              </a:rPr>
              <a:t>ін</a:t>
            </a:r>
            <a:r>
              <a:rPr lang="ru-RU" sz="2600" dirty="0" smtClean="0">
                <a:latin typeface="Times New Roman" panose="02020603050405020304" pitchFamily="18" charset="0"/>
                <a:cs typeface="Times New Roman" panose="02020603050405020304" pitchFamily="18" charset="0"/>
              </a:rPr>
              <a:t>.)</a:t>
            </a:r>
          </a:p>
          <a:p>
            <a:pPr algn="just"/>
            <a:endParaRPr lang="ru-RU" sz="2600" b="1" dirty="0" smtClean="0">
              <a:latin typeface="Times New Roman" panose="02020603050405020304" pitchFamily="18" charset="0"/>
              <a:cs typeface="Times New Roman" panose="02020603050405020304" pitchFamily="18" charset="0"/>
            </a:endParaRPr>
          </a:p>
          <a:p>
            <a:pPr algn="just"/>
            <a:r>
              <a:rPr lang="uk-UA" sz="2600" b="1" dirty="0" smtClean="0">
                <a:latin typeface="Times New Roman" panose="02020603050405020304" pitchFamily="18" charset="0"/>
                <a:cs typeface="Times New Roman" panose="02020603050405020304" pitchFamily="18" charset="0"/>
              </a:rPr>
              <a:t>Діючий натовп поділяться на</a:t>
            </a:r>
            <a:r>
              <a:rPr lang="uk-UA" sz="2600" dirty="0" smtClean="0">
                <a:latin typeface="Times New Roman" panose="02020603050405020304" pitchFamily="18" charset="0"/>
                <a:cs typeface="Times New Roman" panose="02020603050405020304" pitchFamily="18" charset="0"/>
              </a:rPr>
              <a:t>:</a:t>
            </a:r>
          </a:p>
          <a:p>
            <a:pPr algn="just"/>
            <a:r>
              <a:rPr lang="uk-UA" sz="2600" dirty="0" smtClean="0">
                <a:latin typeface="Times New Roman" panose="02020603050405020304" pitchFamily="18" charset="0"/>
                <a:cs typeface="Times New Roman" panose="02020603050405020304" pitchFamily="18" charset="0"/>
              </a:rPr>
              <a:t>­ агресивний,</a:t>
            </a:r>
          </a:p>
          <a:p>
            <a:pPr algn="just"/>
            <a:r>
              <a:rPr lang="uk-UA" sz="2600" dirty="0" smtClean="0">
                <a:latin typeface="Times New Roman" panose="02020603050405020304" pitchFamily="18" charset="0"/>
                <a:cs typeface="Times New Roman" panose="02020603050405020304" pitchFamily="18" charset="0"/>
              </a:rPr>
              <a:t>­ панічний,</a:t>
            </a:r>
          </a:p>
          <a:p>
            <a:pPr algn="just"/>
            <a:r>
              <a:rPr lang="uk-UA" sz="2600" dirty="0" smtClean="0">
                <a:latin typeface="Times New Roman" panose="02020603050405020304" pitchFamily="18" charset="0"/>
                <a:cs typeface="Times New Roman" panose="02020603050405020304" pitchFamily="18" charset="0"/>
              </a:rPr>
              <a:t>­ корисливий</a:t>
            </a:r>
          </a:p>
          <a:p>
            <a:pPr algn="just"/>
            <a:r>
              <a:rPr lang="uk-UA" sz="2600" dirty="0" smtClean="0">
                <a:latin typeface="Times New Roman" panose="02020603050405020304" pitchFamily="18" charset="0"/>
                <a:cs typeface="Times New Roman" panose="02020603050405020304" pitchFamily="18" charset="0"/>
              </a:rPr>
              <a:t>­ повстанський. </a:t>
            </a:r>
            <a:endParaRPr lang="uk-UA" sz="2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122992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377537" y="117693"/>
            <a:ext cx="10675917" cy="6370975"/>
          </a:xfrm>
          <a:prstGeom prst="rect">
            <a:avLst/>
          </a:prstGeom>
        </p:spPr>
        <p:txBody>
          <a:bodyPr wrap="square">
            <a:spAutoFit/>
          </a:bodyPr>
          <a:lstStyle/>
          <a:p>
            <a:pPr algn="just"/>
            <a:r>
              <a:rPr lang="uk-UA" sz="2400" dirty="0" smtClean="0">
                <a:latin typeface="Times New Roman" panose="02020603050405020304" pitchFamily="18" charset="0"/>
                <a:cs typeface="Times New Roman" panose="02020603050405020304" pitchFamily="18" charset="0"/>
              </a:rPr>
              <a:t>пам’ятати такі </a:t>
            </a:r>
            <a:r>
              <a:rPr lang="uk-UA" sz="2800" b="1" i="1" dirty="0" smtClean="0">
                <a:latin typeface="Times New Roman" panose="02020603050405020304" pitchFamily="18" charset="0"/>
                <a:cs typeface="Times New Roman" panose="02020603050405020304" pitchFamily="18" charset="0"/>
              </a:rPr>
              <a:t>правила поведінки</a:t>
            </a:r>
            <a:r>
              <a:rPr lang="uk-UA" sz="2800" dirty="0" smtClean="0">
                <a:latin typeface="Times New Roman" panose="02020603050405020304" pitchFamily="18" charset="0"/>
                <a:cs typeface="Times New Roman" panose="02020603050405020304" pitchFamily="18" charset="0"/>
              </a:rPr>
              <a:t>:</a:t>
            </a:r>
          </a:p>
          <a:p>
            <a:pPr marL="342900" indent="-342900" algn="just">
              <a:buFont typeface="Arial" panose="020B0604020202020204" pitchFamily="34" charset="0"/>
              <a:buChar char="•"/>
            </a:pPr>
            <a:r>
              <a:rPr lang="ru-RU" sz="2400" dirty="0" smtClean="0">
                <a:latin typeface="Times New Roman" panose="02020603050405020304" pitchFamily="18" charset="0"/>
                <a:cs typeface="Times New Roman" panose="02020603050405020304" pitchFamily="18" charset="0"/>
              </a:rPr>
              <a:t>­ </a:t>
            </a:r>
            <a:r>
              <a:rPr lang="uk-UA" sz="2400" dirty="0" smtClean="0">
                <a:latin typeface="Times New Roman" panose="02020603050405020304" pitchFamily="18" charset="0"/>
                <a:cs typeface="Times New Roman" panose="02020603050405020304" pitchFamily="18" charset="0"/>
              </a:rPr>
              <a:t>не привертати до себе уваги, не висловлювати свою думку стосовно того, що</a:t>
            </a:r>
          </a:p>
          <a:p>
            <a:pPr marL="342900" indent="-342900" algn="just">
              <a:buFont typeface="Arial" panose="020B0604020202020204" pitchFamily="34" charset="0"/>
              <a:buChar char="•"/>
            </a:pPr>
            <a:r>
              <a:rPr lang="uk-UA" sz="2400" dirty="0" smtClean="0">
                <a:latin typeface="Times New Roman" panose="02020603050405020304" pitchFamily="18" charset="0"/>
                <a:cs typeface="Times New Roman" panose="02020603050405020304" pitchFamily="18" charset="0"/>
              </a:rPr>
              <a:t>відбувається, не фотографувати, триматися подалі від центру та інших місць де можна отримати травму;</a:t>
            </a:r>
          </a:p>
          <a:p>
            <a:pPr marL="342900" indent="-342900" algn="just">
              <a:buFont typeface="Arial" panose="020B0604020202020204" pitchFamily="34" charset="0"/>
              <a:buChar char="•"/>
            </a:pPr>
            <a:r>
              <a:rPr lang="uk-UA" sz="2400" dirty="0" smtClean="0">
                <a:latin typeface="Times New Roman" panose="02020603050405020304" pitchFamily="18" charset="0"/>
                <a:cs typeface="Times New Roman" panose="02020603050405020304" pitchFamily="18" charset="0"/>
              </a:rPr>
              <a:t>­ триматися подалі від агресивно настроєного натовпу, трибун, сміттєвих контейнерів, де можуть бути вибухові пристрої;</a:t>
            </a:r>
          </a:p>
          <a:p>
            <a:pPr marL="342900" indent="-342900" algn="just">
              <a:buFont typeface="Arial" panose="020B0604020202020204" pitchFamily="34" charset="0"/>
              <a:buChar char="•"/>
            </a:pPr>
            <a:r>
              <a:rPr lang="uk-UA" sz="2400" dirty="0" smtClean="0">
                <a:latin typeface="Times New Roman" panose="02020603050405020304" pitchFamily="18" charset="0"/>
                <a:cs typeface="Times New Roman" panose="02020603050405020304" pitchFamily="18" charset="0"/>
              </a:rPr>
              <a:t>­ при безпорядках та паніці намагатися втриматися на ногах, щоб не впасти, застібнути одяг на всі ґудзики, скинути галстук, шарф, щоб уникнути удушення. Людині, що впала на землю належить згорнутися клубочком на боці, захистивши голову руками;</a:t>
            </a:r>
          </a:p>
          <a:p>
            <a:pPr marL="342900" indent="-342900" algn="just">
              <a:buFont typeface="Arial" panose="020B0604020202020204" pitchFamily="34" charset="0"/>
              <a:buChar char="•"/>
            </a:pPr>
            <a:r>
              <a:rPr lang="uk-UA" sz="2400" dirty="0" smtClean="0">
                <a:latin typeface="Times New Roman" panose="02020603050405020304" pitchFamily="18" charset="0"/>
                <a:cs typeface="Times New Roman" panose="02020603050405020304" pitchFamily="18" charset="0"/>
              </a:rPr>
              <a:t>­ якщо натовп побіг і потягнув людину, треба йти в тому ж напрямку, глибоко вдихнути, зігнути руки в ліктях і спрямувати їх в сторони, щоб захистити грудну клітку від стискування, а при появі будь-якої можливості відійти в сторону;</a:t>
            </a:r>
          </a:p>
          <a:p>
            <a:pPr marL="342900" indent="-342900" algn="just">
              <a:buFont typeface="Arial" panose="020B0604020202020204" pitchFamily="34" charset="0"/>
              <a:buChar char="•"/>
            </a:pPr>
            <a:r>
              <a:rPr lang="uk-UA" sz="2400" dirty="0" smtClean="0">
                <a:latin typeface="Times New Roman" panose="02020603050405020304" pitchFamily="18" charset="0"/>
                <a:cs typeface="Times New Roman" panose="02020603050405020304" pitchFamily="18" charset="0"/>
              </a:rPr>
              <a:t>­ якщо затримає поліція не тікати, не опиратися, не доводити випадкову присутність, а всім своїм виглядом виражати байдужість та нейтралітет до даної події.</a:t>
            </a:r>
            <a:endParaRPr lang="uk-UA"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009000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451758" y="248253"/>
            <a:ext cx="10740242" cy="2115451"/>
          </a:xfrm>
          <a:prstGeom prst="rect">
            <a:avLst/>
          </a:prstGeom>
        </p:spPr>
        <p:txBody>
          <a:bodyPr wrap="square">
            <a:spAutoFit/>
          </a:bodyPr>
          <a:lstStyle/>
          <a:p>
            <a:pPr algn="just">
              <a:lnSpc>
                <a:spcPct val="120000"/>
              </a:lnSpc>
            </a:pPr>
            <a:r>
              <a:rPr lang="uk-UA" sz="2800" dirty="0" smtClean="0">
                <a:latin typeface="Times New Roman" panose="02020603050405020304" pitchFamily="18" charset="0"/>
                <a:cs typeface="Times New Roman" panose="02020603050405020304" pitchFamily="18" charset="0"/>
              </a:rPr>
              <a:t> </a:t>
            </a:r>
            <a:r>
              <a:rPr lang="uk-UA" sz="2800" b="1" dirty="0" smtClean="0">
                <a:latin typeface="Times New Roman" panose="02020603050405020304" pitchFamily="18" charset="0"/>
                <a:cs typeface="Times New Roman" panose="02020603050405020304" pitchFamily="18" charset="0"/>
              </a:rPr>
              <a:t>Тероризм</a:t>
            </a:r>
            <a:r>
              <a:rPr lang="uk-UA" sz="2800" dirty="0" smtClean="0">
                <a:latin typeface="Times New Roman" panose="02020603050405020304" pitchFamily="18" charset="0"/>
                <a:cs typeface="Times New Roman" panose="02020603050405020304" pitchFamily="18" charset="0"/>
              </a:rPr>
              <a:t> - це форма злочину проти  суспільної безпеки, що полягає в  насильстві, політичному екстремізмові, застосуванні найжорстокіших методів  насилля, включаючи фізичне знищення  людей, для досягнення певних цілей.</a:t>
            </a:r>
          </a:p>
        </p:txBody>
      </p:sp>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94138" y="4094968"/>
            <a:ext cx="4227863" cy="2787939"/>
          </a:xfrm>
          <a:prstGeom prst="rect">
            <a:avLst/>
          </a:prstGeom>
          <a:effectLst>
            <a:softEdge rad="127000"/>
          </a:effectLst>
        </p:spPr>
      </p:pic>
      <p:sp>
        <p:nvSpPr>
          <p:cNvPr id="3" name="Прямоугольник 2"/>
          <p:cNvSpPr/>
          <p:nvPr/>
        </p:nvSpPr>
        <p:spPr>
          <a:xfrm>
            <a:off x="653143" y="2413338"/>
            <a:ext cx="11538857" cy="1569660"/>
          </a:xfrm>
          <a:prstGeom prst="rect">
            <a:avLst/>
          </a:prstGeom>
        </p:spPr>
        <p:txBody>
          <a:bodyPr wrap="square">
            <a:spAutoFit/>
          </a:bodyPr>
          <a:lstStyle/>
          <a:p>
            <a:pPr algn="just"/>
            <a:r>
              <a:rPr lang="ru-RU" sz="2400" dirty="0" err="1">
                <a:latin typeface="Times New Roman" panose="02020603050405020304" pitchFamily="18" charset="0"/>
                <a:cs typeface="Times New Roman" panose="02020603050405020304" pitchFamily="18" charset="0"/>
              </a:rPr>
              <a:t>Історія</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знає</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чимало</a:t>
            </a:r>
            <a:r>
              <a:rPr lang="ru-RU" sz="2400" dirty="0">
                <a:latin typeface="Times New Roman" panose="02020603050405020304" pitchFamily="18" charset="0"/>
                <a:cs typeface="Times New Roman" panose="02020603050405020304" pitchFamily="18" charset="0"/>
              </a:rPr>
              <a:t> таких </a:t>
            </a:r>
            <a:r>
              <a:rPr lang="ru-RU" sz="2400" dirty="0" err="1">
                <a:latin typeface="Times New Roman" panose="02020603050405020304" pitchFamily="18" charset="0"/>
                <a:cs typeface="Times New Roman" panose="02020603050405020304" pitchFamily="18" charset="0"/>
              </a:rPr>
              <a:t>злочинів</a:t>
            </a:r>
            <a:r>
              <a:rPr lang="ru-RU" sz="2400" dirty="0">
                <a:latin typeface="Times New Roman" panose="02020603050405020304" pitchFamily="18" charset="0"/>
                <a:cs typeface="Times New Roman" panose="02020603050405020304" pitchFamily="18" charset="0"/>
              </a:rPr>
              <a:t>:</a:t>
            </a:r>
          </a:p>
          <a:p>
            <a:pPr algn="just"/>
            <a:r>
              <a:rPr lang="ru-RU" sz="2400" dirty="0" err="1">
                <a:latin typeface="Times New Roman" panose="02020603050405020304" pitchFamily="18" charset="0"/>
                <a:cs typeface="Times New Roman" panose="02020603050405020304" pitchFamily="18" charset="0"/>
              </a:rPr>
              <a:t>вбивство</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давньоримського</a:t>
            </a:r>
            <a:r>
              <a:rPr lang="ru-RU" sz="2400" dirty="0">
                <a:latin typeface="Times New Roman" panose="02020603050405020304" pitchFamily="18" charset="0"/>
                <a:cs typeface="Times New Roman" panose="02020603050405020304" pitchFamily="18" charset="0"/>
              </a:rPr>
              <a:t> диктатора </a:t>
            </a:r>
            <a:r>
              <a:rPr lang="ru-RU" sz="2400" dirty="0" err="1">
                <a:latin typeface="Times New Roman" panose="02020603050405020304" pitchFamily="18" charset="0"/>
                <a:cs typeface="Times New Roman" panose="02020603050405020304" pitchFamily="18" charset="0"/>
              </a:rPr>
              <a:t>Юлія</a:t>
            </a:r>
            <a:r>
              <a:rPr lang="ru-RU" sz="2400" dirty="0">
                <a:latin typeface="Times New Roman" panose="02020603050405020304" pitchFamily="18" charset="0"/>
                <a:cs typeface="Times New Roman" panose="02020603050405020304" pitchFamily="18" charset="0"/>
              </a:rPr>
              <a:t>  Цезаря,</a:t>
            </a:r>
          </a:p>
          <a:p>
            <a:pPr algn="just"/>
            <a:r>
              <a:rPr lang="ru-RU" sz="2400" dirty="0" err="1">
                <a:latin typeface="Times New Roman" panose="02020603050405020304" pitchFamily="18" charset="0"/>
                <a:cs typeface="Times New Roman" panose="02020603050405020304" pitchFamily="18" charset="0"/>
              </a:rPr>
              <a:t>президентів</a:t>
            </a:r>
            <a:r>
              <a:rPr lang="ru-RU" sz="2400" dirty="0">
                <a:latin typeface="Times New Roman" panose="02020603050405020304" pitchFamily="18" charset="0"/>
                <a:cs typeface="Times New Roman" panose="02020603050405020304" pitchFamily="18" charset="0"/>
              </a:rPr>
              <a:t> США Авраама  </a:t>
            </a:r>
            <a:r>
              <a:rPr lang="ru-RU" sz="2400" dirty="0" err="1">
                <a:latin typeface="Times New Roman" panose="02020603050405020304" pitchFamily="18" charset="0"/>
                <a:cs typeface="Times New Roman" panose="02020603050405020304" pitchFamily="18" charset="0"/>
              </a:rPr>
              <a:t>Лінкольна</a:t>
            </a:r>
            <a:r>
              <a:rPr lang="ru-RU" sz="2400" dirty="0">
                <a:latin typeface="Times New Roman" panose="02020603050405020304" pitchFamily="18" charset="0"/>
                <a:cs typeface="Times New Roman" panose="02020603050405020304" pitchFamily="18" charset="0"/>
              </a:rPr>
              <a:t> та Джона </a:t>
            </a:r>
            <a:r>
              <a:rPr lang="ru-RU" sz="2400" dirty="0" err="1">
                <a:latin typeface="Times New Roman" panose="02020603050405020304" pitchFamily="18" charset="0"/>
                <a:cs typeface="Times New Roman" panose="02020603050405020304" pitchFamily="18" charset="0"/>
              </a:rPr>
              <a:t>Кеннеді</a:t>
            </a:r>
            <a:r>
              <a:rPr lang="ru-RU" sz="2400" dirty="0">
                <a:latin typeface="Times New Roman" panose="02020603050405020304" pitchFamily="18" charset="0"/>
                <a:cs typeface="Times New Roman" panose="02020603050405020304" pitchFamily="18" charset="0"/>
              </a:rPr>
              <a:t>, </a:t>
            </a:r>
          </a:p>
          <a:p>
            <a:pPr algn="just"/>
            <a:r>
              <a:rPr lang="ru-RU" sz="2400" dirty="0" err="1">
                <a:latin typeface="Times New Roman" panose="02020603050405020304" pitchFamily="18" charset="0"/>
                <a:cs typeface="Times New Roman" panose="02020603050405020304" pitchFamily="18" charset="0"/>
              </a:rPr>
              <a:t>прем'єр</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міністра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Індії</a:t>
            </a:r>
            <a:r>
              <a:rPr lang="ru-RU" sz="2400" dirty="0">
                <a:latin typeface="Times New Roman" panose="02020603050405020304" pitchFamily="18" charset="0"/>
                <a:cs typeface="Times New Roman" panose="02020603050405020304" pitchFamily="18" charset="0"/>
              </a:rPr>
              <a:t> Р. </a:t>
            </a:r>
            <a:r>
              <a:rPr lang="ru-RU" sz="2400" dirty="0" err="1">
                <a:latin typeface="Times New Roman" panose="02020603050405020304" pitchFamily="18" charset="0"/>
                <a:cs typeface="Times New Roman" panose="02020603050405020304" pitchFamily="18" charset="0"/>
              </a:rPr>
              <a:t>Ганді</a:t>
            </a:r>
            <a:r>
              <a:rPr lang="ru-RU" sz="2400" dirty="0">
                <a:latin typeface="Times New Roman" panose="02020603050405020304" pitchFamily="18" charset="0"/>
                <a:cs typeface="Times New Roman" panose="02020603050405020304" pitchFamily="18" charset="0"/>
              </a:rPr>
              <a:t> , </a:t>
            </a:r>
            <a:r>
              <a:rPr lang="ru-RU" sz="2400" dirty="0" err="1">
                <a:latin typeface="Times New Roman" panose="02020603050405020304" pitchFamily="18" charset="0"/>
                <a:cs typeface="Times New Roman" panose="02020603050405020304" pitchFamily="18" charset="0"/>
              </a:rPr>
              <a:t>прем'єр‐міністра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Ізраїлю</a:t>
            </a:r>
            <a:r>
              <a:rPr lang="ru-RU" sz="2400" dirty="0">
                <a:latin typeface="Times New Roman" panose="02020603050405020304" pitchFamily="18" charset="0"/>
                <a:cs typeface="Times New Roman" panose="02020603050405020304" pitchFamily="18" charset="0"/>
              </a:rPr>
              <a:t> І. </a:t>
            </a:r>
            <a:r>
              <a:rPr lang="ru-RU" sz="2400" dirty="0" err="1">
                <a:latin typeface="Times New Roman" panose="02020603050405020304" pitchFamily="18" charset="0"/>
                <a:cs typeface="Times New Roman" panose="02020603050405020304" pitchFamily="18" charset="0"/>
              </a:rPr>
              <a:t>Рабіна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тощо</a:t>
            </a:r>
            <a:r>
              <a:rPr lang="ru-RU" sz="2400" dirty="0">
                <a:latin typeface="Times New Roman" panose="02020603050405020304" pitchFamily="18" charset="0"/>
                <a:cs typeface="Times New Roman" panose="02020603050405020304" pitchFamily="18" charset="0"/>
              </a:rPr>
              <a:t>.</a:t>
            </a:r>
          </a:p>
        </p:txBody>
      </p:sp>
      <p:pic>
        <p:nvPicPr>
          <p:cNvPr id="5" name="Рисунок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99971" y="4032632"/>
            <a:ext cx="4647644" cy="2763032"/>
          </a:xfrm>
          <a:prstGeom prst="rect">
            <a:avLst/>
          </a:prstGeom>
          <a:effectLst>
            <a:softEdge rad="317500"/>
          </a:effectLst>
        </p:spPr>
      </p:pic>
    </p:spTree>
    <p:extLst>
      <p:ext uri="{BB962C8B-B14F-4D97-AF65-F5344CB8AC3E}">
        <p14:creationId xmlns:p14="http://schemas.microsoft.com/office/powerpoint/2010/main" val="9455085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1436915" y="0"/>
            <a:ext cx="10343407" cy="4893647"/>
          </a:xfrm>
          <a:prstGeom prst="rect">
            <a:avLst/>
          </a:prstGeom>
        </p:spPr>
        <p:txBody>
          <a:bodyPr wrap="square">
            <a:spAutoFit/>
          </a:bodyPr>
          <a:lstStyle/>
          <a:p>
            <a:pPr indent="450215" algn="just">
              <a:lnSpc>
                <a:spcPct val="120000"/>
              </a:lnSpc>
              <a:spcAft>
                <a:spcPts val="0"/>
              </a:spcAft>
            </a:pPr>
            <a:r>
              <a:rPr lang="uk-UA" sz="2600" dirty="0" smtClean="0">
                <a:latin typeface="Times New Roman" panose="02020603050405020304" pitchFamily="18" charset="0"/>
                <a:cs typeface="Times New Roman" panose="02020603050405020304" pitchFamily="18" charset="0"/>
              </a:rPr>
              <a:t>Сьогодні тероризм набув міжнародного  характеру, тобто такого, що порушує  міжнародний правопорядок.</a:t>
            </a:r>
          </a:p>
          <a:p>
            <a:pPr indent="450215" algn="just">
              <a:lnSpc>
                <a:spcPct val="120000"/>
              </a:lnSpc>
              <a:spcAft>
                <a:spcPts val="0"/>
              </a:spcAft>
            </a:pPr>
            <a:r>
              <a:rPr lang="uk-UA" sz="2600" dirty="0" smtClean="0">
                <a:latin typeface="Times New Roman" panose="02020603050405020304" pitchFamily="18" charset="0"/>
                <a:cs typeface="Times New Roman" panose="02020603050405020304" pitchFamily="18" charset="0"/>
              </a:rPr>
              <a:t> Статистика свідчить, що кількість  міжнародних терористичних актів у світі  зростає з року в рік. Так, у 2003 році  зафіксовано 190 актів міжнародного  тероризму. Це найменша кількість терактів, починаючи з 1969 року. </a:t>
            </a:r>
          </a:p>
          <a:p>
            <a:pPr indent="450215" algn="just">
              <a:lnSpc>
                <a:spcPct val="120000"/>
              </a:lnSpc>
              <a:spcAft>
                <a:spcPts val="0"/>
              </a:spcAft>
            </a:pPr>
            <a:r>
              <a:rPr lang="uk-UA" sz="2600" dirty="0" smtClean="0">
                <a:latin typeface="Times New Roman" panose="02020603050405020304" pitchFamily="18" charset="0"/>
                <a:cs typeface="Times New Roman" panose="02020603050405020304" pitchFamily="18" charset="0"/>
              </a:rPr>
              <a:t>Для порівняння: у  2002 році було зафіксовано 198 атак, у 2001році -346.  Зокрема від нападів 2003 року  загинуло 307 осіб. В останні роки рівень  тероризму в усьому світі зростає досить  стрімко.</a:t>
            </a:r>
            <a:endParaRPr lang="uk-UA" sz="2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775477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187533" y="1209759"/>
            <a:ext cx="9452759" cy="4745915"/>
          </a:xfrm>
          <a:prstGeom prst="rect">
            <a:avLst/>
          </a:prstGeom>
        </p:spPr>
        <p:txBody>
          <a:bodyPr wrap="square">
            <a:spAutoFit/>
          </a:bodyPr>
          <a:lstStyle/>
          <a:p>
            <a:pPr indent="450215" algn="just">
              <a:lnSpc>
                <a:spcPct val="120000"/>
              </a:lnSpc>
              <a:spcAft>
                <a:spcPts val="0"/>
              </a:spcAft>
            </a:pPr>
            <a:r>
              <a:rPr lang="uk-UA" sz="2800" b="1" dirty="0">
                <a:latin typeface="Times New Roman" panose="02020603050405020304" pitchFamily="18" charset="0"/>
                <a:cs typeface="Times New Roman" panose="02020603050405020304" pitchFamily="18" charset="0"/>
              </a:rPr>
              <a:t>Війна</a:t>
            </a:r>
            <a:r>
              <a:rPr lang="uk-UA" sz="2800" dirty="0">
                <a:latin typeface="Times New Roman" panose="02020603050405020304" pitchFamily="18" charset="0"/>
                <a:cs typeface="Times New Roman" panose="02020603050405020304" pitchFamily="18" charset="0"/>
              </a:rPr>
              <a:t> є крайнім ступенем політичної боротьби, наслідком прояву вкрай загострених, ворожих відносин між потужними політичними силами. Для війни характерна збройна боротьба між державами або іншими великими спільнотами людей. </a:t>
            </a:r>
          </a:p>
          <a:p>
            <a:pPr indent="450215" algn="just">
              <a:lnSpc>
                <a:spcPct val="120000"/>
              </a:lnSpc>
              <a:spcAft>
                <a:spcPts val="0"/>
              </a:spcAft>
            </a:pPr>
            <a:r>
              <a:rPr lang="uk-UA" sz="2800" dirty="0">
                <a:latin typeface="Times New Roman" panose="02020603050405020304" pitchFamily="18" charset="0"/>
                <a:cs typeface="Times New Roman" panose="02020603050405020304" pitchFamily="18" charset="0"/>
              </a:rPr>
              <a:t>За підрахунками вчених, протягом 4 тис. років відомої історії лише 500 років були абсолютно мирними, а решта 3700 років супроводжувалися війнами різного масштабу, які забрали життя близько 4 млрд. людей.</a:t>
            </a:r>
          </a:p>
        </p:txBody>
      </p:sp>
    </p:spTree>
    <p:extLst>
      <p:ext uri="{BB962C8B-B14F-4D97-AF65-F5344CB8AC3E}">
        <p14:creationId xmlns:p14="http://schemas.microsoft.com/office/powerpoint/2010/main" val="34030912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520042" y="285008"/>
            <a:ext cx="10379034" cy="3970318"/>
          </a:xfrm>
          <a:prstGeom prst="rect">
            <a:avLst/>
          </a:prstGeom>
        </p:spPr>
        <p:txBody>
          <a:bodyPr wrap="square">
            <a:spAutoFit/>
          </a:bodyPr>
          <a:lstStyle/>
          <a:p>
            <a:pPr algn="just"/>
            <a:r>
              <a:rPr lang="uk-UA" sz="2800" dirty="0" smtClean="0">
                <a:latin typeface="Times New Roman" panose="02020603050405020304" pitchFamily="18" charset="0"/>
                <a:cs typeface="Times New Roman" panose="02020603050405020304" pitchFamily="18" charset="0"/>
              </a:rPr>
              <a:t>Для захисту населення від небезпек війни був створений </a:t>
            </a:r>
            <a:r>
              <a:rPr lang="uk-UA" sz="2800" b="1" i="1" dirty="0" smtClean="0">
                <a:latin typeface="Times New Roman" panose="02020603050405020304" pitchFamily="18" charset="0"/>
                <a:cs typeface="Times New Roman" panose="02020603050405020304" pitchFamily="18" charset="0"/>
              </a:rPr>
              <a:t>Міжнародний комітет Червоного Хреста</a:t>
            </a:r>
            <a:r>
              <a:rPr lang="uk-UA" sz="2800" dirty="0" smtClean="0">
                <a:latin typeface="Times New Roman" panose="02020603050405020304" pitchFamily="18" charset="0"/>
                <a:cs typeface="Times New Roman" panose="02020603050405020304" pitchFamily="18" charset="0"/>
              </a:rPr>
              <a:t>. </a:t>
            </a:r>
          </a:p>
          <a:p>
            <a:pPr algn="just"/>
            <a:r>
              <a:rPr lang="uk-UA" sz="2800" b="1" dirty="0" smtClean="0">
                <a:latin typeface="Times New Roman" panose="02020603050405020304" pitchFamily="18" charset="0"/>
                <a:cs typeface="Times New Roman" panose="02020603050405020304" pitchFamily="18" charset="0"/>
              </a:rPr>
              <a:t>Червоний Хрест </a:t>
            </a:r>
            <a:r>
              <a:rPr lang="uk-UA" sz="2800" dirty="0" smtClean="0">
                <a:latin typeface="Times New Roman" panose="02020603050405020304" pitchFamily="18" charset="0"/>
                <a:cs typeface="Times New Roman" panose="02020603050405020304" pitchFamily="18" charset="0"/>
              </a:rPr>
              <a:t>– добровільне товариство допомоги військовополоненим, хворим і пораненим воїнам – було засноване 17 лютого 1863 р., як Міжнародний комітет допомоги пораненим (ініціатор створення – майбутній Нобелівський лауреат 1901 р. швейцарець Анрі </a:t>
            </a:r>
            <a:r>
              <a:rPr lang="uk-UA" sz="2800" dirty="0" err="1" smtClean="0">
                <a:latin typeface="Times New Roman" panose="02020603050405020304" pitchFamily="18" charset="0"/>
                <a:cs typeface="Times New Roman" panose="02020603050405020304" pitchFamily="18" charset="0"/>
              </a:rPr>
              <a:t>Дюнан</a:t>
            </a:r>
            <a:r>
              <a:rPr lang="uk-UA" sz="2800" dirty="0" smtClean="0">
                <a:latin typeface="Times New Roman" panose="02020603050405020304" pitchFamily="18" charset="0"/>
                <a:cs typeface="Times New Roman" panose="02020603050405020304" pitchFamily="18" charset="0"/>
              </a:rPr>
              <a:t>, свідок жахливої битви італійського населення із військами Австро-Угорської імперії 24 червні 1859 року). </a:t>
            </a:r>
            <a:endParaRPr lang="uk-UA" sz="2800" dirty="0">
              <a:latin typeface="Times New Roman" panose="02020603050405020304" pitchFamily="18" charset="0"/>
              <a:cs typeface="Times New Roman" panose="02020603050405020304" pitchFamily="18" charset="0"/>
            </a:endParaRPr>
          </a:p>
        </p:txBody>
      </p:sp>
      <p:pic>
        <p:nvPicPr>
          <p:cNvPr id="3" name="Рисунок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87532" y="4516865"/>
            <a:ext cx="3277589" cy="2341135"/>
          </a:xfrm>
          <a:prstGeom prst="rect">
            <a:avLst/>
          </a:prstGeom>
          <a:effectLst>
            <a:softEdge rad="127000"/>
          </a:effectLst>
        </p:spPr>
      </p:pic>
      <p:pic>
        <p:nvPicPr>
          <p:cNvPr id="4" name="Рисунок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66706" y="4215043"/>
            <a:ext cx="2511631" cy="2522844"/>
          </a:xfrm>
          <a:prstGeom prst="rect">
            <a:avLst/>
          </a:prstGeom>
          <a:effectLst>
            <a:softEdge rad="127000"/>
          </a:effectLst>
        </p:spPr>
      </p:pic>
      <p:pic>
        <p:nvPicPr>
          <p:cNvPr id="5" name="Рисунок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930245" y="4144335"/>
            <a:ext cx="2595562" cy="2584026"/>
          </a:xfrm>
          <a:prstGeom prst="rect">
            <a:avLst/>
          </a:prstGeom>
          <a:effectLst>
            <a:softEdge rad="127000"/>
          </a:effectLst>
        </p:spPr>
      </p:pic>
    </p:spTree>
    <p:extLst>
      <p:ext uri="{BB962C8B-B14F-4D97-AF65-F5344CB8AC3E}">
        <p14:creationId xmlns:p14="http://schemas.microsoft.com/office/powerpoint/2010/main" val="31486082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69423" y="641268"/>
            <a:ext cx="10284032" cy="4183709"/>
          </a:xfrm>
          <a:prstGeom prst="rect">
            <a:avLst/>
          </a:prstGeom>
        </p:spPr>
        <p:txBody>
          <a:bodyPr wrap="square">
            <a:spAutoFit/>
          </a:bodyPr>
          <a:lstStyle/>
          <a:p>
            <a:pPr algn="just">
              <a:lnSpc>
                <a:spcPct val="120000"/>
              </a:lnSpc>
            </a:pPr>
            <a:r>
              <a:rPr lang="uk-UA" sz="2800" dirty="0" smtClean="0">
                <a:latin typeface="Times New Roman" panose="02020603050405020304" pitchFamily="18" charset="0"/>
                <a:cs typeface="Times New Roman" panose="02020603050405020304" pitchFamily="18" charset="0"/>
              </a:rPr>
              <a:t>У мирний час Червоний Хрест надає допомогу постраждалим від стихійних лих, здійснює заходи щодо запобігання масовим захворюванням під час епідемій тощо. </a:t>
            </a:r>
          </a:p>
          <a:p>
            <a:pPr algn="just">
              <a:lnSpc>
                <a:spcPct val="120000"/>
              </a:lnSpc>
            </a:pPr>
            <a:r>
              <a:rPr lang="uk-UA" sz="2800" dirty="0" smtClean="0">
                <a:latin typeface="Times New Roman" panose="02020603050405020304" pitchFamily="18" charset="0"/>
                <a:cs typeface="Times New Roman" panose="02020603050405020304" pitchFamily="18" charset="0"/>
              </a:rPr>
              <a:t>Міжнародний Червоний Хрест об'єднує понад 120 національних товариств і охоплює близько 250 млн. населення. </a:t>
            </a:r>
          </a:p>
          <a:p>
            <a:pPr algn="just">
              <a:lnSpc>
                <a:spcPct val="120000"/>
              </a:lnSpc>
            </a:pPr>
            <a:r>
              <a:rPr lang="uk-UA" sz="2800" dirty="0" smtClean="0">
                <a:latin typeface="Times New Roman" panose="02020603050405020304" pitchFamily="18" charset="0"/>
                <a:cs typeface="Times New Roman" panose="02020603050405020304" pitchFamily="18" charset="0"/>
              </a:rPr>
              <a:t>В Україні організація Червоного Хреста була створена у 1923 році. Емблемами Червоного Хреста є. Червоний Хрест, Червоний Півмісяць, Червоний Ромб.</a:t>
            </a:r>
            <a:endParaRPr lang="uk-UA" sz="2800" dirty="0">
              <a:latin typeface="Times New Roman" panose="02020603050405020304" pitchFamily="18" charset="0"/>
              <a:cs typeface="Times New Roman" panose="02020603050405020304" pitchFamily="18" charset="0"/>
            </a:endParaRPr>
          </a:p>
        </p:txBody>
      </p:sp>
      <p:sp>
        <p:nvSpPr>
          <p:cNvPr id="3" name="Прямоугольник 2"/>
          <p:cNvSpPr/>
          <p:nvPr/>
        </p:nvSpPr>
        <p:spPr>
          <a:xfrm>
            <a:off x="1769423" y="4911022"/>
            <a:ext cx="10284032" cy="1384995"/>
          </a:xfrm>
          <a:prstGeom prst="rect">
            <a:avLst/>
          </a:prstGeom>
        </p:spPr>
        <p:txBody>
          <a:bodyPr wrap="square">
            <a:spAutoFit/>
          </a:bodyPr>
          <a:lstStyle/>
          <a:p>
            <a:pPr algn="just"/>
            <a:r>
              <a:rPr lang="uk-UA" sz="2800" dirty="0" smtClean="0">
                <a:latin typeface="Times New Roman" panose="02020603050405020304" pitchFamily="18" charset="0"/>
                <a:cs typeface="Times New Roman" panose="02020603050405020304" pitchFamily="18" charset="0"/>
              </a:rPr>
              <a:t>У 1931 р. у Парижі заснована Міжнародна організація із захисту цивільного населення у воєнний час, пізніше (у 1958 р.) перейменована у Міжнародну організацію Цивільної оборони</a:t>
            </a:r>
            <a:endParaRPr lang="uk-UA"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451358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План </a:t>
            </a:r>
            <a:r>
              <a:rPr lang="ru-RU" dirty="0" err="1" smtClean="0"/>
              <a:t>лекц</a:t>
            </a:r>
            <a:r>
              <a:rPr lang="uk-UA" dirty="0" err="1" smtClean="0"/>
              <a:t>ії</a:t>
            </a:r>
            <a:endParaRPr lang="ru-RU" dirty="0"/>
          </a:p>
        </p:txBody>
      </p:sp>
      <p:sp>
        <p:nvSpPr>
          <p:cNvPr id="3" name="Объект 2"/>
          <p:cNvSpPr>
            <a:spLocks noGrp="1"/>
          </p:cNvSpPr>
          <p:nvPr>
            <p:ph idx="1"/>
          </p:nvPr>
        </p:nvSpPr>
        <p:spPr/>
        <p:txBody>
          <a:bodyPr>
            <a:normAutofit/>
          </a:bodyPr>
          <a:lstStyle/>
          <a:p>
            <a:r>
              <a:rPr lang="uk-UA" b="1" dirty="0" smtClean="0"/>
              <a:t>2.1. </a:t>
            </a:r>
            <a:r>
              <a:rPr lang="ru-RU" dirty="0" err="1"/>
              <a:t>Класифікація</a:t>
            </a:r>
            <a:r>
              <a:rPr lang="ru-RU" dirty="0"/>
              <a:t> </a:t>
            </a:r>
            <a:r>
              <a:rPr lang="ru-RU" dirty="0" err="1"/>
              <a:t>соціально-політичних</a:t>
            </a:r>
            <a:r>
              <a:rPr lang="ru-RU" dirty="0"/>
              <a:t> </a:t>
            </a:r>
            <a:r>
              <a:rPr lang="ru-RU" dirty="0" err="1"/>
              <a:t>небезпек</a:t>
            </a:r>
            <a:r>
              <a:rPr lang="ru-RU" dirty="0" smtClean="0"/>
              <a:t>.</a:t>
            </a:r>
          </a:p>
          <a:p>
            <a:r>
              <a:rPr lang="ru-RU" b="1" dirty="0" smtClean="0"/>
              <a:t>2.2. </a:t>
            </a:r>
            <a:r>
              <a:rPr lang="ru-RU" dirty="0" err="1"/>
              <a:t>Соціально-політичні</a:t>
            </a:r>
            <a:r>
              <a:rPr lang="ru-RU" dirty="0"/>
              <a:t> </a:t>
            </a:r>
            <a:r>
              <a:rPr lang="ru-RU" dirty="0" err="1" smtClean="0"/>
              <a:t>конфлікти</a:t>
            </a:r>
            <a:r>
              <a:rPr lang="ru-RU" dirty="0" smtClean="0"/>
              <a:t>.</a:t>
            </a:r>
          </a:p>
          <a:p>
            <a:r>
              <a:rPr lang="ru-RU" b="1" dirty="0" smtClean="0"/>
              <a:t>2.3. </a:t>
            </a:r>
            <a:r>
              <a:rPr lang="ru-RU" dirty="0" err="1"/>
              <a:t>Види</a:t>
            </a:r>
            <a:r>
              <a:rPr lang="ru-RU" dirty="0"/>
              <a:t> </a:t>
            </a:r>
            <a:r>
              <a:rPr lang="ru-RU" dirty="0" err="1"/>
              <a:t>тероризму</a:t>
            </a:r>
            <a:r>
              <a:rPr lang="ru-RU" dirty="0"/>
              <a:t>, </a:t>
            </a:r>
            <a:r>
              <a:rPr lang="ru-RU" dirty="0" err="1"/>
              <a:t>його</a:t>
            </a:r>
            <a:r>
              <a:rPr lang="ru-RU" dirty="0"/>
              <a:t> </a:t>
            </a:r>
            <a:r>
              <a:rPr lang="ru-RU" dirty="0" err="1"/>
              <a:t>уражаючи</a:t>
            </a:r>
            <a:r>
              <a:rPr lang="ru-RU" dirty="0"/>
              <a:t> </a:t>
            </a:r>
            <a:r>
              <a:rPr lang="ru-RU" dirty="0" err="1" smtClean="0"/>
              <a:t>фактори</a:t>
            </a:r>
            <a:r>
              <a:rPr lang="ru-RU" dirty="0" smtClean="0"/>
              <a:t>.</a:t>
            </a:r>
          </a:p>
          <a:p>
            <a:r>
              <a:rPr lang="ru-RU" b="1" dirty="0" smtClean="0"/>
              <a:t>2.4. </a:t>
            </a:r>
            <a:r>
              <a:rPr lang="ru-RU" dirty="0" err="1" smtClean="0"/>
              <a:t>Дії</a:t>
            </a:r>
            <a:r>
              <a:rPr lang="ru-RU" dirty="0" smtClean="0"/>
              <a:t> </a:t>
            </a:r>
            <a:r>
              <a:rPr lang="ru-RU" dirty="0" err="1" smtClean="0"/>
              <a:t>населення</a:t>
            </a:r>
            <a:r>
              <a:rPr lang="ru-RU" dirty="0" smtClean="0"/>
              <a:t> в </a:t>
            </a:r>
            <a:r>
              <a:rPr lang="ru-RU" dirty="0" err="1" smtClean="0"/>
              <a:t>умовах</a:t>
            </a:r>
            <a:r>
              <a:rPr lang="ru-RU" dirty="0" smtClean="0"/>
              <a:t> </a:t>
            </a:r>
            <a:r>
              <a:rPr lang="ru-RU" dirty="0" err="1" smtClean="0"/>
              <a:t>надзвичайних</a:t>
            </a:r>
            <a:r>
              <a:rPr lang="ru-RU" dirty="0" smtClean="0"/>
              <a:t> </a:t>
            </a:r>
            <a:r>
              <a:rPr lang="ru-RU" dirty="0" err="1" smtClean="0"/>
              <a:t>ситуацій</a:t>
            </a:r>
            <a:r>
              <a:rPr lang="ru-RU" dirty="0" smtClean="0"/>
              <a:t> </a:t>
            </a:r>
            <a:r>
              <a:rPr lang="ru-RU" dirty="0" err="1" smtClean="0"/>
              <a:t>воєнного</a:t>
            </a:r>
            <a:r>
              <a:rPr lang="ru-RU" dirty="0" smtClean="0"/>
              <a:t> </a:t>
            </a:r>
            <a:r>
              <a:rPr lang="ru-RU" dirty="0" err="1" smtClean="0"/>
              <a:t>харатеру</a:t>
            </a:r>
            <a:endParaRPr lang="ru-RU" dirty="0"/>
          </a:p>
        </p:txBody>
      </p:sp>
    </p:spTree>
    <p:extLst>
      <p:ext uri="{BB962C8B-B14F-4D97-AF65-F5344CB8AC3E}">
        <p14:creationId xmlns:p14="http://schemas.microsoft.com/office/powerpoint/2010/main" val="15068581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508167" y="0"/>
            <a:ext cx="10272156" cy="6814173"/>
          </a:xfrm>
          <a:prstGeom prst="rect">
            <a:avLst/>
          </a:prstGeom>
        </p:spPr>
        <p:txBody>
          <a:bodyPr wrap="square">
            <a:spAutoFit/>
          </a:bodyPr>
          <a:lstStyle/>
          <a:p>
            <a:pPr algn="just">
              <a:lnSpc>
                <a:spcPct val="120000"/>
              </a:lnSpc>
            </a:pPr>
            <a:r>
              <a:rPr lang="ru-RU" sz="2800" dirty="0" smtClean="0">
                <a:latin typeface="Times New Roman" panose="02020603050405020304" pitchFamily="18" charset="0"/>
                <a:cs typeface="Times New Roman" panose="02020603050405020304" pitchFamily="18" charset="0"/>
              </a:rPr>
              <a:t>При</a:t>
            </a:r>
            <a:r>
              <a:rPr lang="uk-UA" sz="2800" dirty="0" smtClean="0">
                <a:latin typeface="Times New Roman" panose="02020603050405020304" pitchFamily="18" charset="0"/>
                <a:cs typeface="Times New Roman" panose="02020603050405020304" pitchFamily="18" charset="0"/>
              </a:rPr>
              <a:t> веденні воєн світова спільнота через ООН у Женевських Конвенціях, прийнятих 1949 року, зобов'язала держави, що ведуть війну, дотримуватися норм гуманізму і загальних правил поводження з військовополоненими: </a:t>
            </a:r>
          </a:p>
          <a:p>
            <a:pPr algn="just">
              <a:lnSpc>
                <a:spcPct val="120000"/>
              </a:lnSpc>
            </a:pPr>
            <a:r>
              <a:rPr lang="uk-UA" sz="2800" dirty="0" smtClean="0">
                <a:latin typeface="Times New Roman" panose="02020603050405020304" pitchFamily="18" charset="0"/>
                <a:cs typeface="Times New Roman" panose="02020603050405020304" pitchFamily="18" charset="0"/>
              </a:rPr>
              <a:t>– перша Женевська Конвенція має назву „ Про поліпшення становища поранених і хворих у діючих арміях"; </a:t>
            </a:r>
          </a:p>
          <a:p>
            <a:pPr algn="just">
              <a:lnSpc>
                <a:spcPct val="120000"/>
              </a:lnSpc>
            </a:pPr>
            <a:r>
              <a:rPr lang="uk-UA" sz="2800" dirty="0" smtClean="0">
                <a:latin typeface="Times New Roman" panose="02020603050405020304" pitchFamily="18" charset="0"/>
                <a:cs typeface="Times New Roman" panose="02020603050405020304" pitchFamily="18" charset="0"/>
              </a:rPr>
              <a:t>– друга Женевська Конвенція - „ Про поліпшення становища поранених, хворих та осіб зі складу збройних сил, що зазнали аварії корабля";</a:t>
            </a:r>
          </a:p>
          <a:p>
            <a:pPr algn="just">
              <a:lnSpc>
                <a:spcPct val="120000"/>
              </a:lnSpc>
            </a:pPr>
            <a:r>
              <a:rPr lang="uk-UA" sz="2800" dirty="0" smtClean="0">
                <a:latin typeface="Times New Roman" panose="02020603050405020304" pitchFamily="18" charset="0"/>
                <a:cs typeface="Times New Roman" panose="02020603050405020304" pitchFamily="18" charset="0"/>
              </a:rPr>
              <a:t> – третя Женевська Конвенція - „ Про поводження з військовополоненими"; </a:t>
            </a:r>
          </a:p>
          <a:p>
            <a:pPr algn="just">
              <a:lnSpc>
                <a:spcPct val="120000"/>
              </a:lnSpc>
            </a:pPr>
            <a:r>
              <a:rPr lang="uk-UA" sz="2800" dirty="0" smtClean="0">
                <a:latin typeface="Times New Roman" panose="02020603050405020304" pitchFamily="18" charset="0"/>
                <a:cs typeface="Times New Roman" panose="02020603050405020304" pitchFamily="18" charset="0"/>
              </a:rPr>
              <a:t>– четверта Женевська Конвенція - „ Про захист цивільного населення під час війни".</a:t>
            </a:r>
            <a:endParaRPr lang="uk-UA"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536990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81299" y="570016"/>
            <a:ext cx="10129652" cy="2837187"/>
          </a:xfrm>
          <a:prstGeom prst="rect">
            <a:avLst/>
          </a:prstGeom>
        </p:spPr>
        <p:txBody>
          <a:bodyPr wrap="square">
            <a:spAutoFit/>
          </a:bodyPr>
          <a:lstStyle/>
          <a:p>
            <a:pPr algn="just">
              <a:lnSpc>
                <a:spcPct val="130000"/>
              </a:lnSpc>
            </a:pPr>
            <a:r>
              <a:rPr lang="ru-RU" sz="2800" dirty="0" smtClean="0">
                <a:latin typeface="Times New Roman" panose="02020603050405020304" pitchFamily="18" charset="0"/>
                <a:cs typeface="Times New Roman" panose="02020603050405020304" pitchFamily="18" charset="0"/>
              </a:rPr>
              <a:t>В</a:t>
            </a:r>
            <a:r>
              <a:rPr lang="uk-UA" sz="2800" dirty="0" smtClean="0">
                <a:latin typeface="Times New Roman" panose="02020603050405020304" pitchFamily="18" charset="0"/>
                <a:cs typeface="Times New Roman" panose="02020603050405020304" pitchFamily="18" charset="0"/>
              </a:rPr>
              <a:t> Україні публічні заклики до агресивної війни, або до розв'язування воєнного конфлікту караються виправними роботами на строк до двох років, або арештом на строк до шести місяців, або позбавленням волі на строк до трьох років (ст.436 Кримінального кодексу України).</a:t>
            </a:r>
            <a:endParaRPr lang="uk-UA"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777607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698171" y="415635"/>
            <a:ext cx="10390910" cy="5521512"/>
          </a:xfrm>
          <a:prstGeom prst="rect">
            <a:avLst/>
          </a:prstGeom>
        </p:spPr>
        <p:txBody>
          <a:bodyPr wrap="square">
            <a:spAutoFit/>
          </a:bodyPr>
          <a:lstStyle/>
          <a:p>
            <a:pPr algn="ctr" fontAlgn="base"/>
            <a:r>
              <a:rPr lang="ru-RU" sz="2800" cap="all" dirty="0">
                <a:solidFill>
                  <a:srgbClr val="000000"/>
                </a:solidFill>
                <a:latin typeface="Times New Roman" panose="02020603050405020304" pitchFamily="18" charset="0"/>
                <a:cs typeface="Times New Roman" panose="02020603050405020304" pitchFamily="18" charset="0"/>
              </a:rPr>
              <a:t>ДІЇ НАСЕЛЕННЯ В УМОВАХ НАДЗВИЧАЙНИХ СИТУАЦІЙ ВОЄННОГО </a:t>
            </a:r>
            <a:r>
              <a:rPr lang="ru-RU" sz="2800" cap="all" dirty="0" smtClean="0">
                <a:solidFill>
                  <a:srgbClr val="000000"/>
                </a:solidFill>
                <a:latin typeface="Times New Roman" panose="02020603050405020304" pitchFamily="18" charset="0"/>
                <a:cs typeface="Times New Roman" panose="02020603050405020304" pitchFamily="18" charset="0"/>
              </a:rPr>
              <a:t>ХАРАКТЕРУ</a:t>
            </a:r>
          </a:p>
          <a:p>
            <a:pPr fontAlgn="base"/>
            <a:endParaRPr lang="ru-RU" sz="2800" cap="all" dirty="0">
              <a:solidFill>
                <a:srgbClr val="000000"/>
              </a:solidFill>
              <a:latin typeface="Times New Roman" panose="02020603050405020304" pitchFamily="18" charset="0"/>
              <a:cs typeface="Times New Roman" panose="02020603050405020304" pitchFamily="18" charset="0"/>
            </a:endParaRPr>
          </a:p>
          <a:p>
            <a:pPr algn="just" fontAlgn="base">
              <a:lnSpc>
                <a:spcPct val="120000"/>
              </a:lnSpc>
            </a:pPr>
            <a:r>
              <a:rPr lang="uk-UA" sz="2800" dirty="0" smtClean="0">
                <a:solidFill>
                  <a:srgbClr val="333333"/>
                </a:solidFill>
                <a:latin typeface="Times New Roman" panose="02020603050405020304" pitchFamily="18" charset="0"/>
                <a:cs typeface="Times New Roman" panose="02020603050405020304" pitchFamily="18" charset="0"/>
              </a:rPr>
              <a:t>При першій можливості покиньте разом із сім’єю небезпечну зону. У разі неможливості виїхати особисто, </a:t>
            </a:r>
            <a:r>
              <a:rPr lang="uk-UA" sz="2800" dirty="0" err="1" smtClean="0">
                <a:solidFill>
                  <a:srgbClr val="333333"/>
                </a:solidFill>
                <a:latin typeface="Times New Roman" panose="02020603050405020304" pitchFamily="18" charset="0"/>
                <a:cs typeface="Times New Roman" panose="02020603050405020304" pitchFamily="18" charset="0"/>
              </a:rPr>
              <a:t>відправте</a:t>
            </a:r>
            <a:r>
              <a:rPr lang="uk-UA" sz="2800" dirty="0" smtClean="0">
                <a:solidFill>
                  <a:srgbClr val="333333"/>
                </a:solidFill>
                <a:latin typeface="Times New Roman" panose="02020603050405020304" pitchFamily="18" charset="0"/>
                <a:cs typeface="Times New Roman" panose="02020603050405020304" pitchFamily="18" charset="0"/>
              </a:rPr>
              <a:t> дітей і родичів похилого віку до родичів, знайомих. Необхідно взяти із собою всі документи, коштовні речі і цінні папери.</a:t>
            </a:r>
          </a:p>
          <a:p>
            <a:pPr algn="just" fontAlgn="base">
              <a:lnSpc>
                <a:spcPct val="120000"/>
              </a:lnSpc>
            </a:pPr>
            <a:r>
              <a:rPr lang="uk-UA" sz="2800" dirty="0" smtClean="0">
                <a:solidFill>
                  <a:srgbClr val="333333"/>
                </a:solidFill>
                <a:latin typeface="Times New Roman" panose="02020603050405020304" pitchFamily="18" charset="0"/>
                <a:cs typeface="Times New Roman" panose="02020603050405020304" pitchFamily="18" charset="0"/>
              </a:rPr>
              <a:t>Підготовку до можливого перебування у зоні надзвичайної ситуації доцільно починати завчасно. Необхідно підготувати "екстрену валізку" з речами, які можуть знадобитись при знаходженні у зоні НС або при евакуації у безпечні райони.</a:t>
            </a:r>
            <a:endParaRPr lang="uk-UA" sz="2800" b="0" i="0" dirty="0">
              <a:solidFill>
                <a:srgbClr val="333333"/>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197760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638795" y="296883"/>
            <a:ext cx="10553205" cy="5927777"/>
          </a:xfrm>
          <a:prstGeom prst="rect">
            <a:avLst/>
          </a:prstGeom>
        </p:spPr>
        <p:txBody>
          <a:bodyPr wrap="square">
            <a:spAutoFit/>
          </a:bodyPr>
          <a:lstStyle/>
          <a:p>
            <a:pPr fontAlgn="base">
              <a:lnSpc>
                <a:spcPct val="120000"/>
              </a:lnSpc>
            </a:pPr>
            <a:r>
              <a:rPr lang="uk-UA" sz="2800" b="1" dirty="0" smtClean="0">
                <a:solidFill>
                  <a:srgbClr val="333333"/>
                </a:solidFill>
                <a:latin typeface="Times New Roman" panose="02020603050405020304" pitchFamily="18" charset="0"/>
                <a:cs typeface="Times New Roman" panose="02020603050405020304" pitchFamily="18" charset="0"/>
              </a:rPr>
              <a:t>Підготовка оселі</a:t>
            </a:r>
            <a:endParaRPr lang="uk-UA" sz="2800" dirty="0" smtClean="0">
              <a:solidFill>
                <a:srgbClr val="333333"/>
              </a:solidFill>
              <a:latin typeface="Times New Roman" panose="02020603050405020304" pitchFamily="18" charset="0"/>
              <a:cs typeface="Times New Roman" panose="02020603050405020304" pitchFamily="18" charset="0"/>
            </a:endParaRPr>
          </a:p>
          <a:p>
            <a:pPr fontAlgn="base">
              <a:lnSpc>
                <a:spcPct val="120000"/>
              </a:lnSpc>
              <a:buFont typeface="Arial" panose="020B0604020202020204" pitchFamily="34" charset="0"/>
              <a:buChar char="•"/>
            </a:pPr>
            <a:r>
              <a:rPr lang="uk-UA" sz="2400" dirty="0" smtClean="0">
                <a:solidFill>
                  <a:srgbClr val="333333"/>
                </a:solidFill>
                <a:latin typeface="Times New Roman" panose="02020603050405020304" pitchFamily="18" charset="0"/>
                <a:cs typeface="Times New Roman" panose="02020603050405020304" pitchFamily="18" charset="0"/>
              </a:rPr>
              <a:t>нанести захисні смуги зі скочу (паперу, тканини) на віконне скло для підвищення його стійкості до вибухової хвилі та зменшення кількості уламків і уникнення травмування у разі його пошкодження;</a:t>
            </a:r>
          </a:p>
          <a:p>
            <a:pPr fontAlgn="base">
              <a:lnSpc>
                <a:spcPct val="120000"/>
              </a:lnSpc>
              <a:buFont typeface="Arial" panose="020B0604020202020204" pitchFamily="34" charset="0"/>
              <a:buChar char="•"/>
            </a:pPr>
            <a:r>
              <a:rPr lang="uk-UA" sz="2400" dirty="0" smtClean="0">
                <a:solidFill>
                  <a:srgbClr val="333333"/>
                </a:solidFill>
                <a:latin typeface="Times New Roman" panose="02020603050405020304" pitchFamily="18" charset="0"/>
                <a:cs typeface="Times New Roman" panose="02020603050405020304" pitchFamily="18" charset="0"/>
              </a:rPr>
              <a:t>по можливості обладнайте укриття у підвалі, </a:t>
            </a:r>
            <a:r>
              <a:rPr lang="uk-UA" sz="2400" dirty="0" err="1" smtClean="0">
                <a:solidFill>
                  <a:srgbClr val="333333"/>
                </a:solidFill>
                <a:latin typeface="Times New Roman" panose="02020603050405020304" pitchFamily="18" charset="0"/>
                <a:cs typeface="Times New Roman" panose="02020603050405020304" pitchFamily="18" charset="0"/>
              </a:rPr>
              <a:t>захистіть</a:t>
            </a:r>
            <a:r>
              <a:rPr lang="uk-UA" sz="2400" dirty="0" smtClean="0">
                <a:solidFill>
                  <a:srgbClr val="333333"/>
                </a:solidFill>
                <a:latin typeface="Times New Roman" panose="02020603050405020304" pitchFamily="18" charset="0"/>
                <a:cs typeface="Times New Roman" panose="02020603050405020304" pitchFamily="18" charset="0"/>
              </a:rPr>
              <a:t> його мішками з піском, передбачте наявність аварійного виходу;</a:t>
            </a:r>
          </a:p>
          <a:p>
            <a:pPr fontAlgn="base">
              <a:lnSpc>
                <a:spcPct val="120000"/>
              </a:lnSpc>
              <a:buFont typeface="Arial" panose="020B0604020202020204" pitchFamily="34" charset="0"/>
              <a:buChar char="•"/>
            </a:pPr>
            <a:r>
              <a:rPr lang="uk-UA" sz="2400" dirty="0" smtClean="0">
                <a:solidFill>
                  <a:srgbClr val="333333"/>
                </a:solidFill>
                <a:latin typeface="Times New Roman" panose="02020603050405020304" pitchFamily="18" charset="0"/>
                <a:cs typeface="Times New Roman" panose="02020603050405020304" pitchFamily="18" charset="0"/>
              </a:rPr>
              <a:t>при наявності земельної ділянки, обладнайте укриття на такій відстані від будинку, яка  більша його висоти;</a:t>
            </a:r>
          </a:p>
          <a:p>
            <a:pPr fontAlgn="base">
              <a:lnSpc>
                <a:spcPct val="120000"/>
              </a:lnSpc>
              <a:buFont typeface="Arial" panose="020B0604020202020204" pitchFamily="34" charset="0"/>
              <a:buChar char="•"/>
            </a:pPr>
            <a:r>
              <a:rPr lang="uk-UA" sz="2400" dirty="0" smtClean="0">
                <a:solidFill>
                  <a:srgbClr val="333333"/>
                </a:solidFill>
                <a:latin typeface="Times New Roman" panose="02020603050405020304" pitchFamily="18" charset="0"/>
                <a:cs typeface="Times New Roman" panose="02020603050405020304" pitchFamily="18" charset="0"/>
              </a:rPr>
              <a:t>зробити вдома запаси питної та технічної води;</a:t>
            </a:r>
          </a:p>
          <a:p>
            <a:pPr fontAlgn="base">
              <a:lnSpc>
                <a:spcPct val="120000"/>
              </a:lnSpc>
              <a:buFont typeface="Arial" panose="020B0604020202020204" pitchFamily="34" charset="0"/>
              <a:buChar char="•"/>
            </a:pPr>
            <a:r>
              <a:rPr lang="uk-UA" sz="2400" dirty="0" smtClean="0">
                <a:solidFill>
                  <a:srgbClr val="333333"/>
                </a:solidFill>
                <a:latin typeface="Times New Roman" panose="02020603050405020304" pitchFamily="18" charset="0"/>
                <a:cs typeface="Times New Roman" panose="02020603050405020304" pitchFamily="18" charset="0"/>
              </a:rPr>
              <a:t>зробити запас продуктів тривалого зберігання;</a:t>
            </a:r>
          </a:p>
          <a:p>
            <a:pPr fontAlgn="base">
              <a:lnSpc>
                <a:spcPct val="120000"/>
              </a:lnSpc>
              <a:buFont typeface="Arial" panose="020B0604020202020204" pitchFamily="34" charset="0"/>
              <a:buChar char="•"/>
            </a:pPr>
            <a:r>
              <a:rPr lang="uk-UA" sz="2400" dirty="0" smtClean="0">
                <a:solidFill>
                  <a:srgbClr val="333333"/>
                </a:solidFill>
                <a:latin typeface="Times New Roman" panose="02020603050405020304" pitchFamily="18" charset="0"/>
                <a:cs typeface="Times New Roman" panose="02020603050405020304" pitchFamily="18" charset="0"/>
              </a:rPr>
              <a:t>додатково укомплектувати домашню аптечку засобами надання </a:t>
            </a:r>
            <a:r>
              <a:rPr lang="uk-UA" sz="2400" dirty="0" err="1" smtClean="0">
                <a:solidFill>
                  <a:srgbClr val="333333"/>
                </a:solidFill>
                <a:latin typeface="Times New Roman" panose="02020603050405020304" pitchFamily="18" charset="0"/>
                <a:cs typeface="Times New Roman" panose="02020603050405020304" pitchFamily="18" charset="0"/>
              </a:rPr>
              <a:t>домедичної</a:t>
            </a:r>
            <a:r>
              <a:rPr lang="uk-UA" sz="2400" dirty="0" smtClean="0">
                <a:solidFill>
                  <a:srgbClr val="333333"/>
                </a:solidFill>
                <a:latin typeface="Times New Roman" panose="02020603050405020304" pitchFamily="18" charset="0"/>
                <a:cs typeface="Times New Roman" panose="02020603050405020304" pitchFamily="18" charset="0"/>
              </a:rPr>
              <a:t> допомоги;</a:t>
            </a:r>
          </a:p>
          <a:p>
            <a:pPr fontAlgn="base">
              <a:lnSpc>
                <a:spcPct val="120000"/>
              </a:lnSpc>
              <a:buFont typeface="Arial" panose="020B0604020202020204" pitchFamily="34" charset="0"/>
              <a:buChar char="•"/>
            </a:pPr>
            <a:r>
              <a:rPr lang="uk-UA" sz="2400" dirty="0" smtClean="0">
                <a:solidFill>
                  <a:srgbClr val="333333"/>
                </a:solidFill>
                <a:latin typeface="Times New Roman" panose="02020603050405020304" pitchFamily="18" charset="0"/>
                <a:cs typeface="Times New Roman" panose="02020603050405020304" pitchFamily="18" charset="0"/>
              </a:rPr>
              <a:t>підготувати (закупити) засоби первинного пожежогасіння;</a:t>
            </a:r>
            <a:endParaRPr lang="uk-UA" sz="2400" b="0" i="0" dirty="0">
              <a:solidFill>
                <a:srgbClr val="333333"/>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138697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591293" y="415635"/>
            <a:ext cx="10497787" cy="6251968"/>
          </a:xfrm>
          <a:prstGeom prst="rect">
            <a:avLst/>
          </a:prstGeom>
        </p:spPr>
        <p:txBody>
          <a:bodyPr wrap="square">
            <a:spAutoFit/>
          </a:bodyPr>
          <a:lstStyle/>
          <a:p>
            <a:pPr algn="just" fontAlgn="base">
              <a:lnSpc>
                <a:spcPct val="120000"/>
              </a:lnSpc>
              <a:buFont typeface="Arial" panose="020B0604020202020204" pitchFamily="34" charset="0"/>
              <a:buChar char="•"/>
            </a:pPr>
            <a:r>
              <a:rPr lang="uk-UA" sz="2800" dirty="0" smtClean="0">
                <a:solidFill>
                  <a:srgbClr val="333333"/>
                </a:solidFill>
                <a:latin typeface="Times New Roman" panose="02020603050405020304" pitchFamily="18" charset="0"/>
                <a:cs typeface="Times New Roman" panose="02020603050405020304" pitchFamily="18" charset="0"/>
              </a:rPr>
              <a:t>підготувати ліхтарики (комплекти запасних елементів живлення), гасові лампи та свічки на випадок відключення енергопостачання;</a:t>
            </a:r>
          </a:p>
          <a:p>
            <a:pPr algn="just" fontAlgn="base">
              <a:lnSpc>
                <a:spcPct val="120000"/>
              </a:lnSpc>
              <a:buFont typeface="Arial" panose="020B0604020202020204" pitchFamily="34" charset="0"/>
              <a:buChar char="•"/>
            </a:pPr>
            <a:r>
              <a:rPr lang="uk-UA" sz="2800" dirty="0" smtClean="0">
                <a:solidFill>
                  <a:srgbClr val="333333"/>
                </a:solidFill>
                <a:latin typeface="Times New Roman" panose="02020603050405020304" pitchFamily="18" charset="0"/>
                <a:cs typeface="Times New Roman" panose="02020603050405020304" pitchFamily="18" charset="0"/>
              </a:rPr>
              <a:t>підготувати (закупити)  прилади (примус) для приготування їжі у разі відсутності газу і електропостачання;</a:t>
            </a:r>
          </a:p>
          <a:p>
            <a:pPr algn="just" fontAlgn="base">
              <a:lnSpc>
                <a:spcPct val="120000"/>
              </a:lnSpc>
              <a:buFont typeface="Arial" panose="020B0604020202020204" pitchFamily="34" charset="0"/>
              <a:buChar char="•"/>
            </a:pPr>
            <a:r>
              <a:rPr lang="uk-UA" sz="2800" dirty="0" smtClean="0">
                <a:solidFill>
                  <a:srgbClr val="333333"/>
                </a:solidFill>
                <a:latin typeface="Times New Roman" panose="02020603050405020304" pitchFamily="18" charset="0"/>
                <a:cs typeface="Times New Roman" panose="02020603050405020304" pitchFamily="18" charset="0"/>
              </a:rPr>
              <a:t>підготувати необхідні речі та документи на випадок термінової евакуації або переходу до захисних споруд цивільної оборони або інших сховищ (підвалів, погребів тощо);</a:t>
            </a:r>
          </a:p>
          <a:p>
            <a:pPr algn="just" fontAlgn="base">
              <a:lnSpc>
                <a:spcPct val="120000"/>
              </a:lnSpc>
              <a:buFont typeface="Arial" panose="020B0604020202020204" pitchFamily="34" charset="0"/>
              <a:buChar char="•"/>
            </a:pPr>
            <a:r>
              <a:rPr lang="uk-UA" sz="2800" dirty="0" smtClean="0">
                <a:solidFill>
                  <a:srgbClr val="333333"/>
                </a:solidFill>
                <a:latin typeface="Times New Roman" panose="02020603050405020304" pitchFamily="18" charset="0"/>
                <a:cs typeface="Times New Roman" panose="02020603050405020304" pitchFamily="18" charset="0"/>
              </a:rPr>
              <a:t>особистий транспорт завжди мати у справному стані із запасом палива для виїзду у небезпечний район;</a:t>
            </a:r>
          </a:p>
          <a:p>
            <a:pPr algn="just" fontAlgn="base">
              <a:lnSpc>
                <a:spcPct val="120000"/>
              </a:lnSpc>
              <a:buFont typeface="Arial" panose="020B0604020202020204" pitchFamily="34" charset="0"/>
              <a:buChar char="•"/>
            </a:pPr>
            <a:r>
              <a:rPr lang="uk-UA" sz="2800" dirty="0" smtClean="0">
                <a:solidFill>
                  <a:srgbClr val="333333"/>
                </a:solidFill>
                <a:latin typeface="Times New Roman" panose="02020603050405020304" pitchFamily="18" charset="0"/>
                <a:cs typeface="Times New Roman" panose="02020603050405020304" pitchFamily="18" charset="0"/>
              </a:rPr>
              <a:t>при наближенні зимового періоду необхідно продумати питання щодо обігріву оселі у випадку відключення централізованого опалення.</a:t>
            </a:r>
            <a:endParaRPr lang="uk-UA" sz="2800" b="0" i="0" dirty="0">
              <a:solidFill>
                <a:srgbClr val="333333"/>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0969023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76894" y="363915"/>
            <a:ext cx="11602192" cy="6494085"/>
          </a:xfrm>
          <a:prstGeom prst="rect">
            <a:avLst/>
          </a:prstGeom>
        </p:spPr>
        <p:txBody>
          <a:bodyPr wrap="square">
            <a:spAutoFit/>
          </a:bodyPr>
          <a:lstStyle/>
          <a:p>
            <a:pPr algn="ctr"/>
            <a:r>
              <a:rPr lang="uk-UA" sz="2400" b="1" dirty="0" smtClean="0">
                <a:latin typeface="Times New Roman" panose="02020603050405020304" pitchFamily="18" charset="0"/>
                <a:cs typeface="Times New Roman" panose="02020603050405020304" pitchFamily="18" charset="0"/>
              </a:rPr>
              <a:t>Правила поведінки  в умовах надзвичайних ситуації воєнного характеру</a:t>
            </a:r>
          </a:p>
          <a:p>
            <a:pPr algn="ctr"/>
            <a:endParaRPr lang="uk-UA" sz="800" dirty="0" smtClean="0">
              <a:latin typeface="Times New Roman" panose="02020603050405020304" pitchFamily="18" charset="0"/>
              <a:cs typeface="Times New Roman" panose="02020603050405020304" pitchFamily="18" charset="0"/>
            </a:endParaRPr>
          </a:p>
          <a:p>
            <a:pPr algn="ctr"/>
            <a:r>
              <a:rPr lang="uk-UA" sz="2400" b="1" i="1" dirty="0" smtClean="0">
                <a:latin typeface="Times New Roman" panose="02020603050405020304" pitchFamily="18" charset="0"/>
                <a:cs typeface="Times New Roman" panose="02020603050405020304" pitchFamily="18" charset="0"/>
              </a:rPr>
              <a:t>Необхідно:</a:t>
            </a:r>
            <a:endParaRPr lang="uk-UA" sz="2400" dirty="0" smtClean="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uk-UA" sz="2400" dirty="0" smtClean="0">
                <a:latin typeface="Times New Roman" panose="02020603050405020304" pitchFamily="18" charset="0"/>
                <a:cs typeface="Times New Roman" panose="02020603050405020304" pitchFamily="18" charset="0"/>
              </a:rPr>
              <a:t>зберігати особистий спокій, не реагувати на провокації;</a:t>
            </a:r>
          </a:p>
          <a:p>
            <a:pPr marL="342900" indent="-342900" algn="just">
              <a:buFont typeface="Arial" panose="020B0604020202020204" pitchFamily="34" charset="0"/>
              <a:buChar char="•"/>
            </a:pPr>
            <a:r>
              <a:rPr lang="uk-UA" sz="2400" dirty="0" smtClean="0">
                <a:latin typeface="Times New Roman" panose="02020603050405020304" pitchFamily="18" charset="0"/>
                <a:cs typeface="Times New Roman" panose="02020603050405020304" pitchFamily="18" charset="0"/>
              </a:rPr>
              <a:t>не сповіщати про свої майбутні дії (плани) малознайомих людей, а також знайомих з ненадійною репутацією;</a:t>
            </a:r>
          </a:p>
          <a:p>
            <a:pPr marL="342900" indent="-342900" algn="just">
              <a:buFont typeface="Arial" panose="020B0604020202020204" pitchFamily="34" charset="0"/>
              <a:buChar char="•"/>
            </a:pPr>
            <a:r>
              <a:rPr lang="uk-UA" sz="2400" dirty="0" smtClean="0">
                <a:latin typeface="Times New Roman" panose="02020603050405020304" pitchFamily="18" charset="0"/>
                <a:cs typeface="Times New Roman" panose="02020603050405020304" pitchFamily="18" charset="0"/>
              </a:rPr>
              <a:t>завжди мати при собі документ (паспорт), що засвідчує особу, відомості про групу крові свою та близьких родичів, можливі проблеми зі здоров’ям (алергію на медичні препарати тощо);</a:t>
            </a:r>
          </a:p>
          <a:p>
            <a:pPr marL="342900" indent="-342900" algn="just">
              <a:buFont typeface="Arial" panose="020B0604020202020204" pitchFamily="34" charset="0"/>
              <a:buChar char="•"/>
            </a:pPr>
            <a:r>
              <a:rPr lang="uk-UA" sz="2400" dirty="0" smtClean="0">
                <a:latin typeface="Times New Roman" panose="02020603050405020304" pitchFamily="18" charset="0"/>
                <a:cs typeface="Times New Roman" panose="02020603050405020304" pitchFamily="18" charset="0"/>
              </a:rPr>
              <a:t>знати місце розташування захисних споруд цивільної оборони поблизу місця проживання, роботи, місцях частого відвідування (магазини, базар, дорога до роботи, медичні заклади тощо). Без необхідності старатися якнайменше знаходитись поза місцем проживання, роботи та малознайомих місцях;</a:t>
            </a:r>
          </a:p>
          <a:p>
            <a:pPr marL="342900" indent="-342900" algn="just">
              <a:buFont typeface="Arial" panose="020B0604020202020204" pitchFamily="34" charset="0"/>
              <a:buChar char="•"/>
            </a:pPr>
            <a:r>
              <a:rPr lang="uk-UA" sz="2400" dirty="0" smtClean="0">
                <a:latin typeface="Times New Roman" panose="02020603050405020304" pitchFamily="18" charset="0"/>
                <a:cs typeface="Times New Roman" panose="02020603050405020304" pitchFamily="18" charset="0"/>
              </a:rPr>
              <a:t>при виході із приміщень, пересуванні сходинами багатоповерхівок або до споруди цивільної оборони (сховища) дотримуватись правила правої руки (як при русі автомобільного транспорту) з метою уникнення тисняви. Пропускати вперед та надавати допомогу жінкам, дітям, перестарілим людям та інвалідам, що значно скоротить терміни зайняття укриття;</a:t>
            </a:r>
            <a:endParaRPr lang="uk-UA"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813618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199407" y="938151"/>
            <a:ext cx="10782795" cy="5262979"/>
          </a:xfrm>
          <a:prstGeom prst="rect">
            <a:avLst/>
          </a:prstGeom>
        </p:spPr>
        <p:txBody>
          <a:bodyPr wrap="square">
            <a:spAutoFit/>
          </a:bodyPr>
          <a:lstStyle/>
          <a:p>
            <a:pPr marL="285750" indent="-285750" algn="just">
              <a:buFont typeface="Arial" panose="020B0604020202020204" pitchFamily="34" charset="0"/>
              <a:buChar char="•"/>
            </a:pPr>
            <a:r>
              <a:rPr lang="uk-UA" sz="2400" dirty="0" smtClean="0">
                <a:latin typeface="Times New Roman" panose="02020603050405020304" pitchFamily="18" charset="0"/>
                <a:cs typeface="Times New Roman" panose="02020603050405020304" pitchFamily="18" charset="0"/>
              </a:rPr>
              <a:t>уникати місць скупчення людей;</a:t>
            </a:r>
          </a:p>
          <a:p>
            <a:pPr marL="285750" indent="-285750" algn="just">
              <a:buFont typeface="Arial" panose="020B0604020202020204" pitchFamily="34" charset="0"/>
              <a:buChar char="•"/>
            </a:pPr>
            <a:r>
              <a:rPr lang="uk-UA" sz="2400" dirty="0" smtClean="0">
                <a:latin typeface="Times New Roman" panose="02020603050405020304" pitchFamily="18" charset="0"/>
                <a:cs typeface="Times New Roman" panose="02020603050405020304" pitchFamily="18" charset="0"/>
              </a:rPr>
              <a:t>не вступати у суперечки з незнайомими людьми, уникати можливих провокацій;</a:t>
            </a:r>
          </a:p>
          <a:p>
            <a:pPr marL="285750" indent="-285750" algn="just">
              <a:buFont typeface="Arial" panose="020B0604020202020204" pitchFamily="34" charset="0"/>
              <a:buChar char="•"/>
            </a:pPr>
            <a:r>
              <a:rPr lang="uk-UA" sz="2400" dirty="0" smtClean="0">
                <a:latin typeface="Times New Roman" panose="02020603050405020304" pitchFamily="18" charset="0"/>
                <a:cs typeface="Times New Roman" panose="02020603050405020304" pitchFamily="18" charset="0"/>
              </a:rPr>
              <a:t>у разі отримання будь-якої інформації від органів державної влади про можливу небезпеку або заходи щодо підвищення безпеки передати її іншим людям (за місцем проживання, роботи тощо);</a:t>
            </a:r>
          </a:p>
          <a:p>
            <a:pPr marL="285750" indent="-285750" algn="just">
              <a:buFont typeface="Arial" panose="020B0604020202020204" pitchFamily="34" charset="0"/>
              <a:buChar char="•"/>
            </a:pPr>
            <a:r>
              <a:rPr lang="uk-UA" sz="2400" dirty="0" smtClean="0">
                <a:latin typeface="Times New Roman" panose="02020603050405020304" pitchFamily="18" charset="0"/>
                <a:cs typeface="Times New Roman" panose="02020603050405020304" pitchFamily="18" charset="0"/>
              </a:rPr>
              <a:t>при появі озброєних людей, військової техніки, заворушень, негайно покидати цей район;</a:t>
            </a:r>
          </a:p>
          <a:p>
            <a:pPr marL="285750" indent="-285750" algn="just">
              <a:buFont typeface="Arial" panose="020B0604020202020204" pitchFamily="34" charset="0"/>
              <a:buChar char="•"/>
            </a:pPr>
            <a:r>
              <a:rPr lang="uk-UA" sz="2400" dirty="0" smtClean="0">
                <a:latin typeface="Times New Roman" panose="02020603050405020304" pitchFamily="18" charset="0"/>
                <a:cs typeface="Times New Roman" panose="02020603050405020304" pitchFamily="18" charset="0"/>
              </a:rPr>
              <a:t>посилювати увагу і за можливості, також залишити цей район, у разі появи засобів масової інформації сторони-агресора;</a:t>
            </a:r>
          </a:p>
          <a:p>
            <a:pPr marL="285750" indent="-285750" algn="just">
              <a:buFont typeface="Arial" panose="020B0604020202020204" pitchFamily="34" charset="0"/>
              <a:buChar char="•"/>
            </a:pPr>
            <a:r>
              <a:rPr lang="uk-UA" sz="2400" dirty="0" smtClean="0">
                <a:latin typeface="Times New Roman" panose="02020603050405020304" pitchFamily="18" charset="0"/>
                <a:cs typeface="Times New Roman" panose="02020603050405020304" pitchFamily="18" charset="0"/>
              </a:rPr>
              <a:t>у разі появи підозрілих людей (не орієнтуються на місцевості, розмовляють з акцентом, нехарактерна зовнішність, протиправні і провокативні дії, проведення незрозумілих робіт тощо), негайно інформувати органи правопорядку, місцевої влади, військових;</a:t>
            </a:r>
          </a:p>
        </p:txBody>
      </p:sp>
    </p:spTree>
    <p:extLst>
      <p:ext uri="{BB962C8B-B14F-4D97-AF65-F5344CB8AC3E}">
        <p14:creationId xmlns:p14="http://schemas.microsoft.com/office/powerpoint/2010/main" val="258444593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555667" y="210026"/>
            <a:ext cx="10438411" cy="6647974"/>
          </a:xfrm>
          <a:prstGeom prst="rect">
            <a:avLst/>
          </a:prstGeom>
        </p:spPr>
        <p:txBody>
          <a:bodyPr wrap="square">
            <a:spAutoFit/>
          </a:bodyPr>
          <a:lstStyle/>
          <a:p>
            <a:pPr marL="285750" indent="-285750" algn="just">
              <a:buFont typeface="Arial" panose="020B0604020202020204" pitchFamily="34" charset="0"/>
              <a:buChar char="•"/>
            </a:pPr>
            <a:r>
              <a:rPr lang="uk-UA" sz="2400" dirty="0" smtClean="0">
                <a:latin typeface="Times New Roman" panose="02020603050405020304" pitchFamily="18" charset="0"/>
                <a:cs typeface="Times New Roman" panose="02020603050405020304" pitchFamily="18" charset="0"/>
              </a:rPr>
              <a:t>у разі потрапляння у район обстрілу, сховатись у найближчу захисну споруду цивільної оборони, сховище (укриття). У разі відсутності пристосованих сховищ, для укриття використовувати нерівності рельєфу (канави, окопи, заглиблення від вибухів тощо). У разі раптового обстрілу та відсутності поблизу споруд цивільного захисту, сховища і укриття − лягти на землю головою в сторону, протилежну вибухам. Голову прикрити руками (за наявності, для прикриття голови використовувати валізу або інші речі). Не виходьте з укриття до кінця обстрілу;</a:t>
            </a:r>
          </a:p>
          <a:p>
            <a:pPr marL="285750" indent="-285750" algn="just" fontAlgn="base">
              <a:buFont typeface="Arial" panose="020B0604020202020204" pitchFamily="34" charset="0"/>
              <a:buChar char="•"/>
            </a:pPr>
            <a:r>
              <a:rPr lang="uk-UA" sz="2400" dirty="0" smtClean="0">
                <a:latin typeface="Times New Roman" panose="02020603050405020304" pitchFamily="18" charset="0"/>
                <a:cs typeface="Times New Roman" panose="02020603050405020304" pitchFamily="18" charset="0"/>
              </a:rPr>
              <a:t>надавати </a:t>
            </a:r>
            <a:r>
              <a:rPr lang="uk-UA" sz="2400" dirty="0" err="1" smtClean="0">
                <a:latin typeface="Times New Roman" panose="02020603050405020304" pitchFamily="18" charset="0"/>
                <a:cs typeface="Times New Roman" panose="02020603050405020304" pitchFamily="18" charset="0"/>
              </a:rPr>
              <a:t>домедичну</a:t>
            </a:r>
            <a:r>
              <a:rPr lang="uk-UA" sz="2400" dirty="0" smtClean="0">
                <a:latin typeface="Times New Roman" panose="02020603050405020304" pitchFamily="18" charset="0"/>
                <a:cs typeface="Times New Roman" panose="02020603050405020304" pitchFamily="18" charset="0"/>
              </a:rPr>
              <a:t> допомогу іншим людям у разі їх поранення. Викликати швидку допомогу, представників ДСНС України, органів правопорядку за необхідності - військових;</a:t>
            </a:r>
          </a:p>
          <a:p>
            <a:pPr marL="285750" indent="-285750" algn="just" fontAlgn="base">
              <a:buFont typeface="Arial" panose="020B0604020202020204" pitchFamily="34" charset="0"/>
              <a:buChar char="•"/>
            </a:pPr>
            <a:r>
              <a:rPr lang="uk-UA" sz="2400" dirty="0" smtClean="0">
                <a:latin typeface="Times New Roman" panose="02020603050405020304" pitchFamily="18" charset="0"/>
                <a:cs typeface="Times New Roman" panose="02020603050405020304" pitchFamily="18" charset="0"/>
              </a:rPr>
              <a:t>у разі, якщо Ви стали свідком поранення або смерті людей, протиправних до них дій (арешт, викрадення, побиття тощо), постаратися з’ясувати та зберегти якнайбільше інформації про них та обставини події для надання допомоги, пошуку, встановлення особи тощо. Необхідно пам’ятати, що Ви самі або близькі Вам люди, також можуть опинитись у скрутному становищі і будуть потребувати допомоги.</a:t>
            </a:r>
          </a:p>
          <a:p>
            <a:pPr marL="285750" indent="-285750" algn="just">
              <a:buFont typeface="Arial" panose="020B0604020202020204" pitchFamily="34" charset="0"/>
              <a:buChar char="•"/>
            </a:pPr>
            <a:endParaRPr lang="uk-UA" dirty="0"/>
          </a:p>
        </p:txBody>
      </p:sp>
    </p:spTree>
    <p:extLst>
      <p:ext uri="{BB962C8B-B14F-4D97-AF65-F5344CB8AC3E}">
        <p14:creationId xmlns:p14="http://schemas.microsoft.com/office/powerpoint/2010/main" val="36415824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698171" y="249382"/>
            <a:ext cx="10189029" cy="4659737"/>
          </a:xfrm>
          <a:prstGeom prst="rect">
            <a:avLst/>
          </a:prstGeom>
        </p:spPr>
        <p:txBody>
          <a:bodyPr wrap="square">
            <a:spAutoFit/>
          </a:bodyPr>
          <a:lstStyle/>
          <a:p>
            <a:pPr algn="ctr"/>
            <a:r>
              <a:rPr lang="uk-UA" sz="2800" b="1" dirty="0" smtClean="0">
                <a:latin typeface="Times New Roman" panose="02020603050405020304" pitchFamily="18" charset="0"/>
                <a:cs typeface="Times New Roman" panose="02020603050405020304" pitchFamily="18" charset="0"/>
              </a:rPr>
              <a:t>Не рекомендується:</a:t>
            </a:r>
          </a:p>
          <a:p>
            <a:pPr algn="just">
              <a:lnSpc>
                <a:spcPct val="120000"/>
              </a:lnSpc>
            </a:pPr>
            <a:endParaRPr lang="uk-UA" sz="2800" dirty="0" smtClean="0">
              <a:latin typeface="Times New Roman" panose="02020603050405020304" pitchFamily="18" charset="0"/>
              <a:cs typeface="Times New Roman" panose="02020603050405020304" pitchFamily="18" charset="0"/>
            </a:endParaRPr>
          </a:p>
          <a:p>
            <a:pPr marL="457200" indent="-457200" algn="just">
              <a:lnSpc>
                <a:spcPct val="120000"/>
              </a:lnSpc>
              <a:buFont typeface="Arial" panose="020B0604020202020204" pitchFamily="34" charset="0"/>
              <a:buChar char="•"/>
            </a:pPr>
            <a:r>
              <a:rPr lang="uk-UA" sz="2800" dirty="0" smtClean="0">
                <a:latin typeface="Times New Roman" panose="02020603050405020304" pitchFamily="18" charset="0"/>
                <a:cs typeface="Times New Roman" panose="02020603050405020304" pitchFamily="18" charset="0"/>
              </a:rPr>
              <a:t>підходити до вікон, якщо почуєте постріли;</a:t>
            </a:r>
          </a:p>
          <a:p>
            <a:pPr marL="457200" indent="-457200" algn="just">
              <a:lnSpc>
                <a:spcPct val="120000"/>
              </a:lnSpc>
              <a:buFont typeface="Arial" panose="020B0604020202020204" pitchFamily="34" charset="0"/>
              <a:buChar char="•"/>
            </a:pPr>
            <a:r>
              <a:rPr lang="uk-UA" sz="2800" dirty="0" smtClean="0">
                <a:latin typeface="Times New Roman" panose="02020603050405020304" pitchFamily="18" charset="0"/>
                <a:cs typeface="Times New Roman" panose="02020603050405020304" pitchFamily="18" charset="0"/>
              </a:rPr>
              <a:t>спостерігати за ходом бойових дій;</a:t>
            </a:r>
          </a:p>
          <a:p>
            <a:pPr marL="457200" indent="-457200" algn="just">
              <a:lnSpc>
                <a:spcPct val="120000"/>
              </a:lnSpc>
              <a:buFont typeface="Arial" panose="020B0604020202020204" pitchFamily="34" charset="0"/>
              <a:buChar char="•"/>
            </a:pPr>
            <a:r>
              <a:rPr lang="uk-UA" sz="2800" dirty="0" smtClean="0">
                <a:latin typeface="Times New Roman" panose="02020603050405020304" pitchFamily="18" charset="0"/>
                <a:cs typeface="Times New Roman" panose="02020603050405020304" pitchFamily="18" charset="0"/>
              </a:rPr>
              <a:t>стояти чи перебігати під обстрілом;</a:t>
            </a:r>
          </a:p>
          <a:p>
            <a:pPr marL="457200" indent="-457200" algn="just">
              <a:lnSpc>
                <a:spcPct val="120000"/>
              </a:lnSpc>
              <a:buFont typeface="Arial" panose="020B0604020202020204" pitchFamily="34" charset="0"/>
              <a:buChar char="•"/>
            </a:pPr>
            <a:r>
              <a:rPr lang="uk-UA" sz="2800" dirty="0" smtClean="0">
                <a:latin typeface="Times New Roman" panose="02020603050405020304" pitchFamily="18" charset="0"/>
                <a:cs typeface="Times New Roman" panose="02020603050405020304" pitchFamily="18" charset="0"/>
              </a:rPr>
              <a:t>конфліктувати з озброєними людьми;</a:t>
            </a:r>
          </a:p>
          <a:p>
            <a:pPr marL="457200" indent="-457200" algn="just">
              <a:lnSpc>
                <a:spcPct val="120000"/>
              </a:lnSpc>
              <a:buFont typeface="Arial" panose="020B0604020202020204" pitchFamily="34" charset="0"/>
              <a:buChar char="•"/>
            </a:pPr>
            <a:r>
              <a:rPr lang="uk-UA" sz="2800" dirty="0" smtClean="0">
                <a:latin typeface="Times New Roman" panose="02020603050405020304" pitchFamily="18" charset="0"/>
                <a:cs typeface="Times New Roman" panose="02020603050405020304" pitchFamily="18" charset="0"/>
              </a:rPr>
              <a:t>носити армійську форму або камуфльований одяг;</a:t>
            </a:r>
          </a:p>
          <a:p>
            <a:pPr marL="457200" indent="-457200" algn="just">
              <a:lnSpc>
                <a:spcPct val="120000"/>
              </a:lnSpc>
              <a:buFont typeface="Arial" panose="020B0604020202020204" pitchFamily="34" charset="0"/>
              <a:buChar char="•"/>
            </a:pPr>
            <a:r>
              <a:rPr lang="uk-UA" sz="2800" dirty="0" smtClean="0">
                <a:latin typeface="Times New Roman" panose="02020603050405020304" pitchFamily="18" charset="0"/>
                <a:cs typeface="Times New Roman" panose="02020603050405020304" pitchFamily="18" charset="0"/>
              </a:rPr>
              <a:t>демонструвати зброю або предмети, схожі на неї;</a:t>
            </a:r>
          </a:p>
          <a:p>
            <a:pPr marL="457200" indent="-457200" algn="just">
              <a:lnSpc>
                <a:spcPct val="120000"/>
              </a:lnSpc>
              <a:buFont typeface="Arial" panose="020B0604020202020204" pitchFamily="34" charset="0"/>
              <a:buChar char="•"/>
            </a:pPr>
            <a:r>
              <a:rPr lang="uk-UA" sz="2800" dirty="0" smtClean="0">
                <a:latin typeface="Times New Roman" panose="02020603050405020304" pitchFamily="18" charset="0"/>
                <a:cs typeface="Times New Roman" panose="02020603050405020304" pitchFamily="18" charset="0"/>
              </a:rPr>
              <a:t>підбирати покинуті зброю та боєприпаси.</a:t>
            </a:r>
            <a:endParaRPr lang="uk-UA"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253283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650670" y="201881"/>
            <a:ext cx="10165278" cy="6286144"/>
          </a:xfrm>
          <a:prstGeom prst="rect">
            <a:avLst/>
          </a:prstGeom>
        </p:spPr>
        <p:txBody>
          <a:bodyPr wrap="square">
            <a:spAutoFit/>
          </a:bodyPr>
          <a:lstStyle/>
          <a:p>
            <a:pPr algn="just">
              <a:lnSpc>
                <a:spcPct val="130000"/>
              </a:lnSpc>
            </a:pPr>
            <a:r>
              <a:rPr lang="uk-UA" sz="2400" dirty="0" smtClean="0">
                <a:latin typeface="Times New Roman" panose="02020603050405020304" pitchFamily="18" charset="0"/>
                <a:cs typeface="Times New Roman" panose="02020603050405020304" pitchFamily="18" charset="0"/>
              </a:rPr>
              <a:t>При виявленні вибухонебезпечних предметів забороняється:</a:t>
            </a:r>
          </a:p>
          <a:p>
            <a:pPr algn="just">
              <a:lnSpc>
                <a:spcPct val="130000"/>
              </a:lnSpc>
            </a:pPr>
            <a:r>
              <a:rPr lang="uk-UA" sz="2400" dirty="0" smtClean="0">
                <a:latin typeface="Times New Roman" panose="02020603050405020304" pitchFamily="18" charset="0"/>
                <a:cs typeface="Times New Roman" panose="02020603050405020304" pitchFamily="18" charset="0"/>
              </a:rPr>
              <a:t> </a:t>
            </a:r>
          </a:p>
          <a:p>
            <a:pPr marL="342900" indent="-342900" algn="just">
              <a:lnSpc>
                <a:spcPct val="130000"/>
              </a:lnSpc>
              <a:buFont typeface="Arial" panose="020B0604020202020204" pitchFamily="34" charset="0"/>
              <a:buChar char="•"/>
            </a:pPr>
            <a:endParaRPr lang="uk-UA" sz="2400" dirty="0" smtClean="0">
              <a:latin typeface="Times New Roman" panose="02020603050405020304" pitchFamily="18" charset="0"/>
              <a:cs typeface="Times New Roman" panose="02020603050405020304" pitchFamily="18" charset="0"/>
            </a:endParaRPr>
          </a:p>
          <a:p>
            <a:pPr marL="342900" indent="-342900" algn="just">
              <a:lnSpc>
                <a:spcPct val="130000"/>
              </a:lnSpc>
              <a:buFont typeface="Arial" panose="020B0604020202020204" pitchFamily="34" charset="0"/>
              <a:buChar char="•"/>
            </a:pPr>
            <a:r>
              <a:rPr lang="uk-UA" sz="2400" dirty="0" smtClean="0">
                <a:latin typeface="Times New Roman" panose="02020603050405020304" pitchFamily="18" charset="0"/>
                <a:cs typeface="Times New Roman" panose="02020603050405020304" pitchFamily="18" charset="0"/>
              </a:rPr>
              <a:t>перекладати, перекочувати з одного місця на інше;</a:t>
            </a:r>
          </a:p>
          <a:p>
            <a:pPr marL="342900" indent="-342900" algn="just">
              <a:lnSpc>
                <a:spcPct val="130000"/>
              </a:lnSpc>
              <a:buFont typeface="Arial" panose="020B0604020202020204" pitchFamily="34" charset="0"/>
              <a:buChar char="•"/>
            </a:pPr>
            <a:r>
              <a:rPr lang="uk-UA" sz="2400" dirty="0" smtClean="0">
                <a:latin typeface="Times New Roman" panose="02020603050405020304" pitchFamily="18" charset="0"/>
                <a:cs typeface="Times New Roman" panose="02020603050405020304" pitchFamily="18" charset="0"/>
              </a:rPr>
              <a:t>збирати і зберігати, нагрівати і ударяти;</a:t>
            </a:r>
          </a:p>
          <a:p>
            <a:pPr marL="342900" indent="-342900" algn="just">
              <a:lnSpc>
                <a:spcPct val="130000"/>
              </a:lnSpc>
              <a:buFont typeface="Arial" panose="020B0604020202020204" pitchFamily="34" charset="0"/>
              <a:buChar char="•"/>
            </a:pPr>
            <a:r>
              <a:rPr lang="uk-UA" sz="2400" dirty="0" smtClean="0">
                <a:latin typeface="Times New Roman" panose="02020603050405020304" pitchFamily="18" charset="0"/>
                <a:cs typeface="Times New Roman" panose="02020603050405020304" pitchFamily="18" charset="0"/>
              </a:rPr>
              <a:t>намагатися розряджати і розбирати;</a:t>
            </a:r>
          </a:p>
          <a:p>
            <a:pPr marL="342900" indent="-342900" algn="just">
              <a:lnSpc>
                <a:spcPct val="130000"/>
              </a:lnSpc>
              <a:buFont typeface="Arial" panose="020B0604020202020204" pitchFamily="34" charset="0"/>
              <a:buChar char="•"/>
            </a:pPr>
            <a:r>
              <a:rPr lang="uk-UA" sz="2400" dirty="0" smtClean="0">
                <a:latin typeface="Times New Roman" panose="02020603050405020304" pitchFamily="18" charset="0"/>
                <a:cs typeface="Times New Roman" panose="02020603050405020304" pitchFamily="18" charset="0"/>
              </a:rPr>
              <a:t>виготовляти різні предмети;</a:t>
            </a:r>
          </a:p>
          <a:p>
            <a:pPr marL="342900" indent="-342900" algn="just">
              <a:lnSpc>
                <a:spcPct val="130000"/>
              </a:lnSpc>
              <a:buFont typeface="Arial" panose="020B0604020202020204" pitchFamily="34" charset="0"/>
              <a:buChar char="•"/>
            </a:pPr>
            <a:r>
              <a:rPr lang="uk-UA" sz="2400" dirty="0" smtClean="0">
                <a:latin typeface="Times New Roman" panose="02020603050405020304" pitchFamily="18" charset="0"/>
                <a:cs typeface="Times New Roman" panose="02020603050405020304" pitchFamily="18" charset="0"/>
              </a:rPr>
              <a:t>використовувати заряди для розведення вогню і освітлення;</a:t>
            </a:r>
          </a:p>
          <a:p>
            <a:pPr marL="342900" indent="-342900" algn="just">
              <a:lnSpc>
                <a:spcPct val="130000"/>
              </a:lnSpc>
              <a:buFont typeface="Arial" panose="020B0604020202020204" pitchFamily="34" charset="0"/>
              <a:buChar char="•"/>
            </a:pPr>
            <a:r>
              <a:rPr lang="uk-UA" sz="2400" dirty="0" smtClean="0">
                <a:latin typeface="Times New Roman" panose="02020603050405020304" pitchFamily="18" charset="0"/>
                <a:cs typeface="Times New Roman" panose="02020603050405020304" pitchFamily="18" charset="0"/>
              </a:rPr>
              <a:t>приносити в приміщення, закопувати в землю, кидати в колодязь чи річку.</a:t>
            </a:r>
          </a:p>
          <a:p>
            <a:pPr algn="just">
              <a:lnSpc>
                <a:spcPct val="130000"/>
              </a:lnSpc>
            </a:pPr>
            <a:r>
              <a:rPr lang="uk-UA" sz="2400" dirty="0" smtClean="0">
                <a:latin typeface="Times New Roman" panose="02020603050405020304" pitchFamily="18" charset="0"/>
                <a:cs typeface="Times New Roman" panose="02020603050405020304" pitchFamily="18" charset="0"/>
              </a:rPr>
              <a:t>Виявивши вибухонебезпечні предмети, вживайте заходів з означення, огородження і охороні їх на місці виявлення. Негайно </a:t>
            </a:r>
            <a:r>
              <a:rPr lang="uk-UA" sz="2400" dirty="0" err="1" smtClean="0">
                <a:latin typeface="Times New Roman" panose="02020603050405020304" pitchFamily="18" charset="0"/>
                <a:cs typeface="Times New Roman" panose="02020603050405020304" pitchFamily="18" charset="0"/>
              </a:rPr>
              <a:t>повідомте</a:t>
            </a:r>
            <a:r>
              <a:rPr lang="uk-UA" sz="2400" dirty="0" smtClean="0">
                <a:latin typeface="Times New Roman" panose="02020603050405020304" pitchFamily="18" charset="0"/>
                <a:cs typeface="Times New Roman" panose="02020603050405020304" pitchFamily="18" charset="0"/>
              </a:rPr>
              <a:t> про це територіальні органи ДСНС та МВС.</a:t>
            </a:r>
            <a:endParaRPr lang="uk-UA"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099698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1561605" y="117693"/>
            <a:ext cx="10515600" cy="1826462"/>
          </a:xfrm>
          <a:prstGeom prst="rect">
            <a:avLst/>
          </a:prstGeom>
        </p:spPr>
        <p:txBody>
          <a:bodyPr wrap="square">
            <a:spAutoFit/>
          </a:bodyPr>
          <a:lstStyle/>
          <a:p>
            <a:pPr algn="just">
              <a:lnSpc>
                <a:spcPct val="120000"/>
              </a:lnSpc>
              <a:spcBef>
                <a:spcPts val="600"/>
              </a:spcBef>
              <a:spcAft>
                <a:spcPts val="600"/>
              </a:spcAft>
            </a:pPr>
            <a:r>
              <a:rPr lang="uk-UA" sz="2400" dirty="0" smtClean="0">
                <a:latin typeface="Times New Roman" panose="02020603050405020304" pitchFamily="18" charset="0"/>
                <a:cs typeface="Times New Roman" panose="02020603050405020304" pitchFamily="18" charset="0"/>
              </a:rPr>
              <a:t>Особливе місце в безпеці людини займають соціально-політичні чинники, такі, як рівень добробуту, загальної культури, культури обслуговування, побутові умови, звичаї, поведінкові переваги, моральні та емоційні характеристики. Величезне значення для її безпеки має і соціально-політичне середовище. </a:t>
            </a:r>
          </a:p>
        </p:txBody>
      </p:sp>
      <p:sp>
        <p:nvSpPr>
          <p:cNvPr id="2" name="Прямоугольник 1"/>
          <p:cNvSpPr/>
          <p:nvPr/>
        </p:nvSpPr>
        <p:spPr>
          <a:xfrm>
            <a:off x="950026" y="2056685"/>
            <a:ext cx="11127179" cy="4893647"/>
          </a:xfrm>
          <a:prstGeom prst="rect">
            <a:avLst/>
          </a:prstGeom>
        </p:spPr>
        <p:txBody>
          <a:bodyPr wrap="square">
            <a:spAutoFit/>
          </a:bodyPr>
          <a:lstStyle/>
          <a:p>
            <a:r>
              <a:rPr lang="uk-UA" sz="2400" b="1" dirty="0" smtClean="0">
                <a:latin typeface="Times New Roman" panose="02020603050405020304" pitchFamily="18" charset="0"/>
                <a:cs typeface="Times New Roman" panose="02020603050405020304" pitchFamily="18" charset="0"/>
              </a:rPr>
              <a:t>Загрозами безпеці особистості виступають: </a:t>
            </a:r>
          </a:p>
          <a:p>
            <a:r>
              <a:rPr lang="uk-UA" sz="2400" dirty="0" smtClean="0">
                <a:latin typeface="Times New Roman" panose="02020603050405020304" pitchFamily="18" charset="0"/>
                <a:cs typeface="Times New Roman" panose="02020603050405020304" pitchFamily="18" charset="0"/>
              </a:rPr>
              <a:t>– позбавлення життя, здоров'я, дієздатності, гідності;</a:t>
            </a:r>
          </a:p>
          <a:p>
            <a:r>
              <a:rPr lang="uk-UA" sz="2400" dirty="0" smtClean="0">
                <a:latin typeface="Times New Roman" panose="02020603050405020304" pitchFamily="18" charset="0"/>
                <a:cs typeface="Times New Roman" panose="02020603050405020304" pitchFamily="18" charset="0"/>
              </a:rPr>
              <a:t>– насильство, пов'язане з руйнуванням сформованого і нав'язуванням чужої світогляду; </a:t>
            </a:r>
          </a:p>
          <a:p>
            <a:r>
              <a:rPr lang="uk-UA" sz="2400" dirty="0" smtClean="0">
                <a:latin typeface="Times New Roman" panose="02020603050405020304" pitchFamily="18" charset="0"/>
                <a:cs typeface="Times New Roman" panose="02020603050405020304" pitchFamily="18" charset="0"/>
              </a:rPr>
              <a:t>– маніпулювання свідомістю і поведінкою; </a:t>
            </a:r>
          </a:p>
          <a:p>
            <a:r>
              <a:rPr lang="uk-UA" sz="2400" dirty="0" smtClean="0">
                <a:latin typeface="Times New Roman" panose="02020603050405020304" pitchFamily="18" charset="0"/>
                <a:cs typeface="Times New Roman" panose="02020603050405020304" pitchFamily="18" charset="0"/>
              </a:rPr>
              <a:t>– моральне розбещення і фізична розтління; </a:t>
            </a:r>
          </a:p>
          <a:p>
            <a:r>
              <a:rPr lang="uk-UA" sz="2400" dirty="0" smtClean="0">
                <a:latin typeface="Times New Roman" panose="02020603050405020304" pitchFamily="18" charset="0"/>
                <a:cs typeface="Times New Roman" panose="02020603050405020304" pitchFamily="18" charset="0"/>
              </a:rPr>
              <a:t>– обмеження або позбавлення загальнолюдських прав і свобод; </a:t>
            </a:r>
          </a:p>
          <a:p>
            <a:r>
              <a:rPr lang="uk-UA" sz="2400" dirty="0" smtClean="0">
                <a:latin typeface="Times New Roman" panose="02020603050405020304" pitchFamily="18" charset="0"/>
                <a:cs typeface="Times New Roman" panose="02020603050405020304" pitchFamily="18" charset="0"/>
              </a:rPr>
              <a:t>– грабежі та крадіжки особистого майна, матеріальних цінностей і документів; </a:t>
            </a:r>
          </a:p>
          <a:p>
            <a:r>
              <a:rPr lang="uk-UA" sz="2400" dirty="0" smtClean="0">
                <a:latin typeface="Times New Roman" panose="02020603050405020304" pitchFamily="18" charset="0"/>
                <a:cs typeface="Times New Roman" panose="02020603050405020304" pitchFamily="18" charset="0"/>
              </a:rPr>
              <a:t>– фізичний і психологічний терор з використанням інформаційно-психологічних (засоби масової комунікації) та психофізіологічних (гіпноз, психотропні та </a:t>
            </a:r>
            <a:r>
              <a:rPr lang="uk-UA" sz="2400" dirty="0" err="1" smtClean="0">
                <a:latin typeface="Times New Roman" panose="02020603050405020304" pitchFamily="18" charset="0"/>
                <a:cs typeface="Times New Roman" panose="02020603050405020304" pitchFamily="18" charset="0"/>
              </a:rPr>
              <a:t>психотронні</a:t>
            </a:r>
            <a:r>
              <a:rPr lang="uk-UA" sz="2400" dirty="0" smtClean="0">
                <a:latin typeface="Times New Roman" panose="02020603050405020304" pitchFamily="18" charset="0"/>
                <a:cs typeface="Times New Roman" panose="02020603050405020304" pitchFamily="18" charset="0"/>
              </a:rPr>
              <a:t> засоби) форм впливу; </a:t>
            </a:r>
          </a:p>
          <a:p>
            <a:r>
              <a:rPr lang="uk-UA" sz="2400" dirty="0" smtClean="0">
                <a:latin typeface="Times New Roman" panose="02020603050405020304" pitchFamily="18" charset="0"/>
                <a:cs typeface="Times New Roman" panose="02020603050405020304" pitchFamily="18" charset="0"/>
              </a:rPr>
              <a:t>– насильницьке підкорення злочинним цілям та угрупованням; </a:t>
            </a:r>
          </a:p>
          <a:p>
            <a:r>
              <a:rPr lang="uk-UA" sz="2400" dirty="0" smtClean="0">
                <a:latin typeface="Times New Roman" panose="02020603050405020304" pitchFamily="18" charset="0"/>
                <a:cs typeface="Times New Roman" panose="02020603050405020304" pitchFamily="18" charset="0"/>
              </a:rPr>
              <a:t>– використання людини як засобу збагачення і т. п.</a:t>
            </a:r>
            <a:endParaRPr lang="uk-UA"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782027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1480458" y="480951"/>
            <a:ext cx="10711542" cy="5372048"/>
          </a:xfrm>
          <a:prstGeom prst="rect">
            <a:avLst/>
          </a:prstGeom>
        </p:spPr>
        <p:txBody>
          <a:bodyPr wrap="square">
            <a:spAutoFit/>
          </a:bodyPr>
          <a:lstStyle/>
          <a:p>
            <a:pPr algn="just">
              <a:lnSpc>
                <a:spcPct val="120000"/>
              </a:lnSpc>
            </a:pPr>
            <a:r>
              <a:rPr lang="uk-UA" sz="2400" b="1" dirty="0" smtClean="0">
                <a:latin typeface="Times New Roman" panose="02020603050405020304" pitchFamily="18" charset="0"/>
                <a:cs typeface="Times New Roman" panose="02020603050405020304" pitchFamily="18" charset="0"/>
              </a:rPr>
              <a:t>Суб'єкти безпеки особистості </a:t>
            </a:r>
            <a:r>
              <a:rPr lang="uk-UA" sz="2400" dirty="0" smtClean="0">
                <a:latin typeface="Times New Roman" panose="02020603050405020304" pitchFamily="18" charset="0"/>
                <a:cs typeface="Times New Roman" panose="02020603050405020304" pitchFamily="18" charset="0"/>
              </a:rPr>
              <a:t>– держава та її інститути (органи законодавчої, виконавчої та судової влади, державні установи, відомства і т. п.), громадські структури (політичні партії та об'єднання, громадські організації і т. п .), сім'я, громадяни. Всі їх дії мають відповідати існуючим законам та ґрунтуватися на балансі інтересів особи, суспільства і держави, а також їх взаємної відповідальності за забезпечення безпеки.</a:t>
            </a:r>
          </a:p>
          <a:p>
            <a:pPr algn="just">
              <a:lnSpc>
                <a:spcPct val="120000"/>
              </a:lnSpc>
            </a:pPr>
            <a:endParaRPr lang="uk-UA" sz="2400" dirty="0">
              <a:latin typeface="Times New Roman" panose="02020603050405020304" pitchFamily="18" charset="0"/>
              <a:cs typeface="Times New Roman" panose="02020603050405020304" pitchFamily="18" charset="0"/>
            </a:endParaRPr>
          </a:p>
          <a:p>
            <a:pPr algn="just">
              <a:lnSpc>
                <a:spcPct val="120000"/>
              </a:lnSpc>
            </a:pPr>
            <a:r>
              <a:rPr lang="uk-UA" sz="2400" dirty="0" smtClean="0">
                <a:latin typeface="Times New Roman" panose="02020603050405020304" pitchFamily="18" charset="0"/>
                <a:cs typeface="Times New Roman" panose="02020603050405020304" pitchFamily="18" charset="0"/>
              </a:rPr>
              <a:t>Причини соціально-політичних небезпек криються в процесах, що протікають в суспільстві. </a:t>
            </a:r>
            <a:r>
              <a:rPr lang="uk-UA" sz="2400" i="1" dirty="0" smtClean="0">
                <a:latin typeface="Times New Roman" panose="02020603050405020304" pitchFamily="18" charset="0"/>
                <a:cs typeface="Times New Roman" panose="02020603050405020304" pitchFamily="18" charset="0"/>
              </a:rPr>
              <a:t>Їх головна передумова </a:t>
            </a:r>
            <a:r>
              <a:rPr lang="uk-UA" sz="2400" dirty="0" smtClean="0">
                <a:latin typeface="Times New Roman" panose="02020603050405020304" pitchFamily="18" charset="0"/>
                <a:cs typeface="Times New Roman" panose="02020603050405020304" pitchFamily="18" charset="0"/>
              </a:rPr>
              <a:t>– недосконалість людської природи, тому наявність розвиненої системи організації державної влади і громадянського суспільства, адекватної правової системи є найважливішою умовою попередження соціально-політичних небезпек та надійним захистом від них.</a:t>
            </a:r>
            <a:endParaRPr lang="uk-UA"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754576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1753588" y="0"/>
            <a:ext cx="10438412" cy="6740307"/>
          </a:xfrm>
          <a:prstGeom prst="rect">
            <a:avLst/>
          </a:prstGeom>
        </p:spPr>
        <p:txBody>
          <a:bodyPr wrap="square">
            <a:spAutoFit/>
          </a:bodyPr>
          <a:lstStyle/>
          <a:p>
            <a:pPr algn="ctr">
              <a:lnSpc>
                <a:spcPct val="120000"/>
              </a:lnSpc>
            </a:pPr>
            <a:r>
              <a:rPr lang="uk-UA" sz="2400" b="1" dirty="0" smtClean="0">
                <a:latin typeface="Times New Roman" panose="02020603050405020304" pitchFamily="18" charset="0"/>
                <a:cs typeface="Times New Roman" panose="02020603050405020304" pitchFamily="18" charset="0"/>
              </a:rPr>
              <a:t>Класифікація соціально-політичних небезпек. </a:t>
            </a:r>
            <a:endParaRPr lang="uk-UA" sz="2400" dirty="0" smtClean="0">
              <a:latin typeface="Times New Roman" panose="02020603050405020304" pitchFamily="18" charset="0"/>
              <a:cs typeface="Times New Roman" panose="02020603050405020304" pitchFamily="18" charset="0"/>
            </a:endParaRPr>
          </a:p>
          <a:p>
            <a:pPr algn="just">
              <a:lnSpc>
                <a:spcPct val="120000"/>
              </a:lnSpc>
            </a:pPr>
            <a:r>
              <a:rPr lang="uk-UA" sz="2400" dirty="0" smtClean="0">
                <a:latin typeface="Times New Roman" panose="02020603050405020304" pitchFamily="18" charset="0"/>
                <a:cs typeface="Times New Roman" panose="02020603050405020304" pitchFamily="18" charset="0"/>
              </a:rPr>
              <a:t>Соціально-політичні небезпеки можуть бути класифіковані за певними ознаками: </a:t>
            </a:r>
          </a:p>
          <a:p>
            <a:pPr algn="just">
              <a:lnSpc>
                <a:spcPct val="120000"/>
              </a:lnSpc>
            </a:pPr>
            <a:r>
              <a:rPr lang="uk-UA" sz="2400" b="1" i="1" dirty="0" smtClean="0">
                <a:latin typeface="Times New Roman" panose="02020603050405020304" pitchFamily="18" charset="0"/>
                <a:cs typeface="Times New Roman" panose="02020603050405020304" pitchFamily="18" charset="0"/>
              </a:rPr>
              <a:t>За об'єктом впливу </a:t>
            </a:r>
            <a:r>
              <a:rPr lang="uk-UA" sz="2400" dirty="0" smtClean="0">
                <a:latin typeface="Times New Roman" panose="02020603050405020304" pitchFamily="18" charset="0"/>
                <a:cs typeface="Times New Roman" panose="02020603050405020304" pitchFamily="18" charset="0"/>
              </a:rPr>
              <a:t>– людина, суспільство, держава, а також середовище проживання соціуму. </a:t>
            </a:r>
          </a:p>
          <a:p>
            <a:pPr algn="just">
              <a:lnSpc>
                <a:spcPct val="120000"/>
              </a:lnSpc>
            </a:pPr>
            <a:r>
              <a:rPr lang="uk-UA" sz="2400" b="1" i="1" dirty="0" smtClean="0">
                <a:latin typeface="Times New Roman" panose="02020603050405020304" pitchFamily="18" charset="0"/>
                <a:cs typeface="Times New Roman" panose="02020603050405020304" pitchFamily="18" charset="0"/>
              </a:rPr>
              <a:t>За природою</a:t>
            </a:r>
            <a:r>
              <a:rPr lang="uk-UA" sz="2400" dirty="0" smtClean="0">
                <a:latin typeface="Times New Roman" panose="02020603050405020304" pitchFamily="18" charset="0"/>
                <a:cs typeface="Times New Roman" panose="02020603050405020304" pitchFamily="18" charset="0"/>
              </a:rPr>
              <a:t>, пов'язані: </a:t>
            </a:r>
          </a:p>
          <a:p>
            <a:pPr algn="just">
              <a:lnSpc>
                <a:spcPct val="120000"/>
              </a:lnSpc>
            </a:pPr>
            <a:r>
              <a:rPr lang="uk-UA" sz="2400" dirty="0" smtClean="0">
                <a:latin typeface="Times New Roman" panose="02020603050405020304" pitchFamily="18" charset="0"/>
                <a:cs typeface="Times New Roman" panose="02020603050405020304" pitchFamily="18" charset="0"/>
              </a:rPr>
              <a:t>– з психічним впливом на людину (шантаж, шахрайство, крадіжки, шарлатанство і т. п.); </a:t>
            </a:r>
          </a:p>
          <a:p>
            <a:pPr algn="just">
              <a:lnSpc>
                <a:spcPct val="120000"/>
              </a:lnSpc>
            </a:pPr>
            <a:r>
              <a:rPr lang="uk-UA" sz="2400" dirty="0" smtClean="0">
                <a:latin typeface="Times New Roman" panose="02020603050405020304" pitchFamily="18" charset="0"/>
                <a:cs typeface="Times New Roman" panose="02020603050405020304" pitchFamily="18" charset="0"/>
              </a:rPr>
              <a:t>– з фізичним насильством (війни, збройні конфлікти, масові заворушення, розбій, бандитизм, тероризм, захоплення заручників тощо); </a:t>
            </a:r>
          </a:p>
          <a:p>
            <a:pPr algn="just">
              <a:lnSpc>
                <a:spcPct val="120000"/>
              </a:lnSpc>
            </a:pPr>
            <a:r>
              <a:rPr lang="uk-UA" sz="2400" dirty="0" smtClean="0">
                <a:latin typeface="Times New Roman" panose="02020603050405020304" pitchFamily="18" charset="0"/>
                <a:cs typeface="Times New Roman" panose="02020603050405020304" pitchFamily="18" charset="0"/>
              </a:rPr>
              <a:t>– з вживанням речовин, які негативно діють на психічний і фізичний стан організму людини (наркоманія, алкоголізм, паління); </a:t>
            </a:r>
          </a:p>
          <a:p>
            <a:pPr algn="just">
              <a:lnSpc>
                <a:spcPct val="120000"/>
              </a:lnSpc>
            </a:pPr>
            <a:r>
              <a:rPr lang="uk-UA" sz="2400" dirty="0" smtClean="0">
                <a:latin typeface="Times New Roman" panose="02020603050405020304" pitchFamily="18" charset="0"/>
                <a:cs typeface="Times New Roman" panose="02020603050405020304" pitchFamily="18" charset="0"/>
              </a:rPr>
              <a:t>– з масовими захворюваннями (СНІД, венеричні захворювання, інфекційні захворювання і т. п.); </a:t>
            </a:r>
          </a:p>
          <a:p>
            <a:pPr algn="just">
              <a:lnSpc>
                <a:spcPct val="120000"/>
              </a:lnSpc>
            </a:pPr>
            <a:r>
              <a:rPr lang="uk-UA" sz="2400" dirty="0" smtClean="0">
                <a:latin typeface="Times New Roman" panose="02020603050405020304" pitchFamily="18" charset="0"/>
                <a:cs typeface="Times New Roman" panose="02020603050405020304" pitchFamily="18" charset="0"/>
              </a:rPr>
              <a:t>– з суїцидами.</a:t>
            </a:r>
            <a:endParaRPr lang="uk-UA"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500519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65018" y="1223158"/>
            <a:ext cx="11311246" cy="3411383"/>
          </a:xfrm>
          <a:prstGeom prst="rect">
            <a:avLst/>
          </a:prstGeom>
        </p:spPr>
        <p:txBody>
          <a:bodyPr wrap="square">
            <a:spAutoFit/>
          </a:bodyPr>
          <a:lstStyle/>
          <a:p>
            <a:pPr algn="just">
              <a:lnSpc>
                <a:spcPct val="120000"/>
              </a:lnSpc>
            </a:pPr>
            <a:r>
              <a:rPr lang="uk-UA" sz="2600" b="1" i="1" dirty="0" smtClean="0">
                <a:latin typeface="Times New Roman" panose="02020603050405020304" pitchFamily="18" charset="0"/>
                <a:cs typeface="Times New Roman" panose="02020603050405020304" pitchFamily="18" charset="0"/>
              </a:rPr>
              <a:t>За масштабами подій</a:t>
            </a:r>
            <a:r>
              <a:rPr lang="uk-UA" sz="2600" dirty="0" smtClean="0">
                <a:latin typeface="Times New Roman" panose="02020603050405020304" pitchFamily="18" charset="0"/>
                <a:cs typeface="Times New Roman" panose="02020603050405020304" pitchFamily="18" charset="0"/>
              </a:rPr>
              <a:t>: локальні, регіональні, національні, глобальні. </a:t>
            </a:r>
          </a:p>
          <a:p>
            <a:pPr algn="just">
              <a:lnSpc>
                <a:spcPct val="120000"/>
              </a:lnSpc>
            </a:pPr>
            <a:r>
              <a:rPr lang="uk-UA" sz="2600" b="1" i="1" dirty="0" smtClean="0">
                <a:latin typeface="Times New Roman" panose="02020603050405020304" pitchFamily="18" charset="0"/>
                <a:cs typeface="Times New Roman" panose="02020603050405020304" pitchFamily="18" charset="0"/>
              </a:rPr>
              <a:t>За організацією</a:t>
            </a:r>
            <a:r>
              <a:rPr lang="uk-UA" sz="2600" dirty="0" smtClean="0">
                <a:latin typeface="Times New Roman" panose="02020603050405020304" pitchFamily="18" charset="0"/>
                <a:cs typeface="Times New Roman" panose="02020603050405020304" pitchFamily="18" charset="0"/>
              </a:rPr>
              <a:t>: випадкові, навмисні. </a:t>
            </a:r>
          </a:p>
          <a:p>
            <a:pPr algn="just">
              <a:lnSpc>
                <a:spcPct val="120000"/>
              </a:lnSpc>
            </a:pPr>
            <a:r>
              <a:rPr lang="uk-UA" sz="2600" b="1" i="1" dirty="0" smtClean="0">
                <a:latin typeface="Times New Roman" panose="02020603050405020304" pitchFamily="18" charset="0"/>
                <a:cs typeface="Times New Roman" panose="02020603050405020304" pitchFamily="18" charset="0"/>
              </a:rPr>
              <a:t>За статево-віковими ознаками</a:t>
            </a:r>
            <a:r>
              <a:rPr lang="uk-UA" sz="2600" dirty="0" smtClean="0">
                <a:latin typeface="Times New Roman" panose="02020603050405020304" pitchFamily="18" charset="0"/>
                <a:cs typeface="Times New Roman" panose="02020603050405020304" pitchFamily="18" charset="0"/>
              </a:rPr>
              <a:t>: характерні для дітей, молоді, жінок, літніх людей тощо </a:t>
            </a:r>
          </a:p>
          <a:p>
            <a:pPr algn="just">
              <a:lnSpc>
                <a:spcPct val="120000"/>
              </a:lnSpc>
            </a:pPr>
            <a:r>
              <a:rPr lang="uk-UA" sz="2600" b="1" i="1" dirty="0" smtClean="0">
                <a:latin typeface="Times New Roman" panose="02020603050405020304" pitchFamily="18" charset="0"/>
                <a:cs typeface="Times New Roman" panose="02020603050405020304" pitchFamily="18" charset="0"/>
              </a:rPr>
              <a:t>За збитком </a:t>
            </a:r>
            <a:r>
              <a:rPr lang="uk-UA" sz="2600" dirty="0" smtClean="0">
                <a:latin typeface="Times New Roman" panose="02020603050405020304" pitchFamily="18" charset="0"/>
                <a:cs typeface="Times New Roman" panose="02020603050405020304" pitchFamily="18" charset="0"/>
              </a:rPr>
              <a:t>– матеріальний, моральний. </a:t>
            </a:r>
          </a:p>
          <a:p>
            <a:pPr algn="just">
              <a:lnSpc>
                <a:spcPct val="120000"/>
              </a:lnSpc>
            </a:pPr>
            <a:r>
              <a:rPr lang="uk-UA" sz="2600" b="1" i="1" dirty="0" smtClean="0">
                <a:latin typeface="Times New Roman" panose="02020603050405020304" pitchFamily="18" charset="0"/>
                <a:cs typeface="Times New Roman" panose="02020603050405020304" pitchFamily="18" charset="0"/>
              </a:rPr>
              <a:t>За величиною збитку </a:t>
            </a:r>
            <a:r>
              <a:rPr lang="uk-UA" sz="2600" dirty="0" smtClean="0">
                <a:latin typeface="Times New Roman" panose="02020603050405020304" pitchFamily="18" charset="0"/>
                <a:cs typeface="Times New Roman" panose="02020603050405020304" pitchFamily="18" charset="0"/>
              </a:rPr>
              <a:t>– граничний, значний, незначний. </a:t>
            </a:r>
          </a:p>
          <a:p>
            <a:pPr algn="just">
              <a:lnSpc>
                <a:spcPct val="120000"/>
              </a:lnSpc>
            </a:pPr>
            <a:r>
              <a:rPr lang="uk-UA" sz="2600" b="1" i="1" dirty="0" smtClean="0">
                <a:latin typeface="Times New Roman" panose="02020603050405020304" pitchFamily="18" charset="0"/>
                <a:cs typeface="Times New Roman" panose="02020603050405020304" pitchFamily="18" charset="0"/>
              </a:rPr>
              <a:t>За характером впливу </a:t>
            </a:r>
            <a:r>
              <a:rPr lang="uk-UA" sz="2600" dirty="0" smtClean="0">
                <a:latin typeface="Times New Roman" panose="02020603050405020304" pitchFamily="18" charset="0"/>
                <a:cs typeface="Times New Roman" panose="02020603050405020304" pitchFamily="18" charset="0"/>
              </a:rPr>
              <a:t>– активні, пасивні та ін.</a:t>
            </a:r>
            <a:endParaRPr lang="uk-UA" sz="2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981939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258785" y="1737825"/>
            <a:ext cx="10331534" cy="3149580"/>
          </a:xfrm>
          <a:prstGeom prst="rect">
            <a:avLst/>
          </a:prstGeom>
        </p:spPr>
        <p:txBody>
          <a:bodyPr wrap="square">
            <a:spAutoFit/>
          </a:bodyPr>
          <a:lstStyle/>
          <a:p>
            <a:pPr algn="just">
              <a:lnSpc>
                <a:spcPct val="120000"/>
              </a:lnSpc>
            </a:pPr>
            <a:r>
              <a:rPr lang="uk-UA" sz="2800" dirty="0" smtClean="0">
                <a:latin typeface="Times New Roman" panose="02020603050405020304" pitchFamily="18" charset="0"/>
                <a:cs typeface="Times New Roman" panose="02020603050405020304" pitchFamily="18" charset="0"/>
              </a:rPr>
              <a:t>Джерелами соціальних небезпек є люди – соціальне оточення особи (груп осіб).</a:t>
            </a:r>
          </a:p>
          <a:p>
            <a:pPr algn="just">
              <a:lnSpc>
                <a:spcPct val="120000"/>
              </a:lnSpc>
            </a:pPr>
            <a:r>
              <a:rPr lang="uk-UA" sz="2800" b="1" dirty="0" smtClean="0">
                <a:latin typeface="Times New Roman" panose="02020603050405020304" pitchFamily="18" charset="0"/>
                <a:cs typeface="Times New Roman" panose="02020603050405020304" pitchFamily="18" charset="0"/>
              </a:rPr>
              <a:t>Конфлікт</a:t>
            </a:r>
            <a:r>
              <a:rPr lang="ru-RU" sz="2800" dirty="0" smtClean="0">
                <a:latin typeface="Times New Roman" panose="02020603050405020304" pitchFamily="18" charset="0"/>
                <a:cs typeface="Times New Roman" panose="02020603050405020304" pitchFamily="18" charset="0"/>
              </a:rPr>
              <a:t> </a:t>
            </a:r>
            <a:r>
              <a:rPr lang="ru-RU" sz="2800" dirty="0">
                <a:latin typeface="Times New Roman" panose="02020603050405020304" pitchFamily="18" charset="0"/>
                <a:cs typeface="Times New Roman" panose="02020603050405020304" pitchFamily="18" charset="0"/>
              </a:rPr>
              <a:t>(</a:t>
            </a:r>
            <a:r>
              <a:rPr lang="ru-RU" sz="2800" dirty="0" err="1">
                <a:latin typeface="Times New Roman" panose="02020603050405020304" pitchFamily="18" charset="0"/>
                <a:cs typeface="Times New Roman" panose="02020603050405020304" pitchFamily="18" charset="0"/>
              </a:rPr>
              <a:t>від</a:t>
            </a:r>
            <a:r>
              <a:rPr lang="ru-RU" sz="2800" dirty="0">
                <a:latin typeface="Times New Roman" panose="02020603050405020304" pitchFamily="18" charset="0"/>
                <a:cs typeface="Times New Roman" panose="02020603050405020304" pitchFamily="18" charset="0"/>
              </a:rPr>
              <a:t> </a:t>
            </a:r>
            <a:r>
              <a:rPr lang="ru-RU" sz="2800" dirty="0" smtClean="0">
                <a:latin typeface="Times New Roman" panose="02020603050405020304" pitchFamily="18" charset="0"/>
                <a:cs typeface="Times New Roman" panose="02020603050405020304" pitchFamily="18" charset="0"/>
              </a:rPr>
              <a:t>лат. </a:t>
            </a:r>
            <a:r>
              <a:rPr lang="en-US" sz="2800" dirty="0" err="1">
                <a:latin typeface="Times New Roman" panose="02020603050405020304" pitchFamily="18" charset="0"/>
                <a:cs typeface="Times New Roman" panose="02020603050405020304" pitchFamily="18" charset="0"/>
              </a:rPr>
              <a:t>conflictum</a:t>
            </a:r>
            <a:r>
              <a:rPr lang="en-US" sz="2800" dirty="0">
                <a:latin typeface="Times New Roman" panose="02020603050405020304" pitchFamily="18" charset="0"/>
                <a:cs typeface="Times New Roman" panose="02020603050405020304" pitchFamily="18" charset="0"/>
              </a:rPr>
              <a:t> – </a:t>
            </a:r>
            <a:r>
              <a:rPr lang="uk-UA" sz="2800" dirty="0" smtClean="0">
                <a:latin typeface="Times New Roman" panose="02020603050405020304" pitchFamily="18" charset="0"/>
                <a:cs typeface="Times New Roman" panose="02020603050405020304" pitchFamily="18" charset="0"/>
              </a:rPr>
              <a:t>зіткнення</a:t>
            </a:r>
            <a:r>
              <a:rPr lang="ru-RU" sz="2800" dirty="0" smtClean="0">
                <a:latin typeface="Times New Roman" panose="02020603050405020304" pitchFamily="18" charset="0"/>
                <a:cs typeface="Times New Roman" panose="02020603050405020304" pitchFamily="18" charset="0"/>
              </a:rPr>
              <a:t>) </a:t>
            </a:r>
            <a:r>
              <a:rPr lang="ru-RU" sz="2800" dirty="0">
                <a:latin typeface="Times New Roman" panose="02020603050405020304" pitchFamily="18" charset="0"/>
                <a:cs typeface="Times New Roman" panose="02020603050405020304" pitchFamily="18" charset="0"/>
              </a:rPr>
              <a:t>– </a:t>
            </a:r>
            <a:r>
              <a:rPr lang="uk-UA" sz="2800" dirty="0" smtClean="0">
                <a:latin typeface="Times New Roman" panose="02020603050405020304" pitchFamily="18" charset="0"/>
                <a:cs typeface="Times New Roman" panose="02020603050405020304" pitchFamily="18" charset="0"/>
              </a:rPr>
              <a:t>це зіткнення протилежних інтересів, або поглядів, при якому члени суспільства (що є учасниками конфлікту) намагаються реалізувати свої інтереси в умовах протидії</a:t>
            </a:r>
            <a:r>
              <a:rPr lang="ru-RU" sz="2800" dirty="0" smtClean="0">
                <a:latin typeface="Times New Roman" panose="02020603050405020304" pitchFamily="18" charset="0"/>
                <a:cs typeface="Times New Roman" panose="02020603050405020304" pitchFamily="18" charset="0"/>
              </a:rPr>
              <a:t>.</a:t>
            </a:r>
            <a:endParaRPr lang="ru-RU"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065684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65412" y="422230"/>
            <a:ext cx="8911687" cy="765302"/>
          </a:xfrm>
        </p:spPr>
        <p:txBody>
          <a:bodyPr/>
          <a:lstStyle/>
          <a:p>
            <a:pPr algn="ctr"/>
            <a:r>
              <a:rPr lang="uk-UA" b="1" dirty="0" smtClean="0">
                <a:latin typeface="Times New Roman" panose="02020603050405020304" pitchFamily="18" charset="0"/>
                <a:cs typeface="Times New Roman" panose="02020603050405020304" pitchFamily="18" charset="0"/>
              </a:rPr>
              <a:t>Класифікація конфліктів</a:t>
            </a:r>
            <a:endParaRPr lang="ru-RU" b="1" dirty="0">
              <a:latin typeface="Times New Roman" panose="02020603050405020304" pitchFamily="18" charset="0"/>
              <a:cs typeface="Times New Roman" panose="02020603050405020304" pitchFamily="18" charset="0"/>
            </a:endParaRPr>
          </a:p>
        </p:txBody>
      </p:sp>
      <p:pic>
        <p:nvPicPr>
          <p:cNvPr id="3" name="Рисунок 2"/>
          <p:cNvPicPr>
            <a:picLocks noChangeAspect="1"/>
          </p:cNvPicPr>
          <p:nvPr/>
        </p:nvPicPr>
        <p:blipFill>
          <a:blip r:embed="rId2"/>
          <a:stretch>
            <a:fillRect/>
          </a:stretch>
        </p:blipFill>
        <p:spPr>
          <a:xfrm>
            <a:off x="1745673" y="1905000"/>
            <a:ext cx="9230158" cy="4703730"/>
          </a:xfrm>
          <a:prstGeom prst="rect">
            <a:avLst/>
          </a:prstGeom>
        </p:spPr>
      </p:pic>
    </p:spTree>
    <p:extLst>
      <p:ext uri="{BB962C8B-B14F-4D97-AF65-F5344CB8AC3E}">
        <p14:creationId xmlns:p14="http://schemas.microsoft.com/office/powerpoint/2010/main" val="35854414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1466603" y="302359"/>
            <a:ext cx="10725397" cy="6555641"/>
          </a:xfrm>
          <a:prstGeom prst="rect">
            <a:avLst/>
          </a:prstGeom>
        </p:spPr>
        <p:txBody>
          <a:bodyPr wrap="square">
            <a:spAutoFit/>
          </a:bodyPr>
          <a:lstStyle/>
          <a:p>
            <a:pPr lvl="0" algn="just"/>
            <a:r>
              <a:rPr lang="uk-UA" sz="2800" b="1" i="1" dirty="0" smtClean="0">
                <a:solidFill>
                  <a:prstClr val="black"/>
                </a:solidFill>
                <a:latin typeface="Times New Roman" panose="02020603050405020304" pitchFamily="18" charset="0"/>
                <a:cs typeface="Times New Roman" panose="02020603050405020304" pitchFamily="18" charset="0"/>
              </a:rPr>
              <a:t>Соціальний конфлікт </a:t>
            </a:r>
            <a:r>
              <a:rPr lang="uk-UA" sz="2800" dirty="0" smtClean="0">
                <a:solidFill>
                  <a:prstClr val="black"/>
                </a:solidFill>
                <a:latin typeface="Times New Roman" panose="02020603050405020304" pitchFamily="18" charset="0"/>
                <a:cs typeface="Times New Roman" panose="02020603050405020304" pitchFamily="18" charset="0"/>
              </a:rPr>
              <a:t>є зіткненням між окремими соціальними групами.</a:t>
            </a:r>
          </a:p>
          <a:p>
            <a:pPr lvl="0" algn="just"/>
            <a:r>
              <a:rPr lang="uk-UA" sz="2800" b="1" i="1" dirty="0">
                <a:latin typeface="Times New Roman" panose="02020603050405020304" pitchFamily="18" charset="0"/>
                <a:cs typeface="Times New Roman" panose="02020603050405020304" pitchFamily="18" charset="0"/>
              </a:rPr>
              <a:t>Соціально – політичні конфлікти </a:t>
            </a:r>
            <a:r>
              <a:rPr lang="uk-UA" sz="2800" dirty="0">
                <a:latin typeface="Times New Roman" panose="02020603050405020304" pitchFamily="18" charset="0"/>
                <a:cs typeface="Times New Roman" panose="02020603050405020304" pitchFamily="18" charset="0"/>
              </a:rPr>
              <a:t>- це гостра форма вирішення будь-якого протиріччя між державами, або в самій державі шляхом застосування сучасних засобів ураження. Вирішення будь-якого протиріччя глобального, регіонального, міжнаціонального, релігійного характеру з позиції сили супроводжується насильством</a:t>
            </a:r>
            <a:r>
              <a:rPr lang="uk-UA" sz="2800" dirty="0" smtClean="0">
                <a:latin typeface="Times New Roman" panose="02020603050405020304" pitchFamily="18" charset="0"/>
                <a:cs typeface="Times New Roman" panose="02020603050405020304" pitchFamily="18" charset="0"/>
              </a:rPr>
              <a:t>.</a:t>
            </a:r>
          </a:p>
          <a:p>
            <a:pPr lvl="0" algn="just"/>
            <a:endParaRPr lang="uk-UA" sz="2800" dirty="0">
              <a:solidFill>
                <a:prstClr val="black"/>
              </a:solidFill>
              <a:latin typeface="Times New Roman" panose="02020603050405020304" pitchFamily="18" charset="0"/>
              <a:cs typeface="Times New Roman" panose="02020603050405020304" pitchFamily="18" charset="0"/>
            </a:endParaRPr>
          </a:p>
          <a:p>
            <a:pPr lvl="0" algn="just"/>
            <a:r>
              <a:rPr lang="uk-UA" sz="2800" dirty="0" smtClean="0">
                <a:solidFill>
                  <a:prstClr val="black"/>
                </a:solidFill>
                <a:latin typeface="Times New Roman" panose="02020603050405020304" pitchFamily="18" charset="0"/>
                <a:cs typeface="Times New Roman" panose="02020603050405020304" pitchFamily="18" charset="0"/>
              </a:rPr>
              <a:t>Конфлікт є </a:t>
            </a:r>
            <a:r>
              <a:rPr lang="uk-UA" sz="2800" b="1" i="1" dirty="0" smtClean="0">
                <a:solidFill>
                  <a:prstClr val="black"/>
                </a:solidFill>
                <a:latin typeface="Times New Roman" panose="02020603050405020304" pitchFamily="18" charset="0"/>
                <a:cs typeface="Times New Roman" panose="02020603050405020304" pitchFamily="18" charset="0"/>
              </a:rPr>
              <a:t>соціально-політичним</a:t>
            </a:r>
            <a:r>
              <a:rPr lang="uk-UA" sz="2800" dirty="0" smtClean="0">
                <a:solidFill>
                  <a:prstClr val="black"/>
                </a:solidFill>
                <a:latin typeface="Times New Roman" panose="02020603050405020304" pitchFamily="18" charset="0"/>
                <a:cs typeface="Times New Roman" panose="02020603050405020304" pitchFamily="18" charset="0"/>
              </a:rPr>
              <a:t>, якщо серед інтересів, що їх відстоюють учасники конфлікту, чільне місце посідає питання про владу.</a:t>
            </a:r>
          </a:p>
          <a:p>
            <a:pPr lvl="0" algn="just"/>
            <a:r>
              <a:rPr lang="uk-UA" sz="2800" dirty="0" smtClean="0">
                <a:solidFill>
                  <a:prstClr val="black"/>
                </a:solidFill>
                <a:latin typeface="Times New Roman" panose="02020603050405020304" pitchFamily="18" charset="0"/>
                <a:cs typeface="Times New Roman" panose="02020603050405020304" pitchFamily="18" charset="0"/>
              </a:rPr>
              <a:t>Для </a:t>
            </a:r>
            <a:r>
              <a:rPr lang="uk-UA" sz="2800" i="1" dirty="0" smtClean="0">
                <a:solidFill>
                  <a:prstClr val="black"/>
                </a:solidFill>
                <a:latin typeface="Times New Roman" panose="02020603050405020304" pitchFamily="18" charset="0"/>
                <a:cs typeface="Times New Roman" panose="02020603050405020304" pitchFamily="18" charset="0"/>
              </a:rPr>
              <a:t>соціально-політичного</a:t>
            </a:r>
            <a:r>
              <a:rPr lang="uk-UA" sz="2800" dirty="0" smtClean="0">
                <a:solidFill>
                  <a:prstClr val="black"/>
                </a:solidFill>
                <a:latin typeface="Times New Roman" panose="02020603050405020304" pitchFamily="18" charset="0"/>
                <a:cs typeface="Times New Roman" panose="02020603050405020304" pitchFamily="18" charset="0"/>
              </a:rPr>
              <a:t> конфлікту характерним є висування політичних вимог, які є концентрованим вираженням класових, етнічних, національних, релігійних та інших інтересів великих соціальних груп</a:t>
            </a:r>
            <a:endParaRPr lang="uk-UA" sz="2800" dirty="0">
              <a:solidFill>
                <a:prstClr val="black"/>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67549046"/>
      </p:ext>
    </p:extLst>
  </p:cSld>
  <p:clrMapOvr>
    <a:masterClrMapping/>
  </p:clrMapOvr>
</p:sld>
</file>

<file path=ppt/theme/theme1.xml><?xml version="1.0" encoding="utf-8"?>
<a:theme xmlns:a="http://schemas.openxmlformats.org/drawingml/2006/main" name="Легкий дым">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677</TotalTime>
  <Words>2314</Words>
  <Application>Microsoft Office PowerPoint</Application>
  <PresentationFormat>Широкоэкранный</PresentationFormat>
  <Paragraphs>147</Paragraphs>
  <Slides>29</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29</vt:i4>
      </vt:variant>
    </vt:vector>
  </HeadingPairs>
  <TitlesOfParts>
    <vt:vector size="34" baseType="lpstr">
      <vt:lpstr>Arial</vt:lpstr>
      <vt:lpstr>Century Gothic</vt:lpstr>
      <vt:lpstr>Times New Roman</vt:lpstr>
      <vt:lpstr>Wingdings 3</vt:lpstr>
      <vt:lpstr>Легкий дым</vt:lpstr>
      <vt:lpstr>Тема 3.Соціально-політичні небезпеки, їхні види та характеристики. Соціальні та психологічні фактори ризику. Поведінкові реакції населення у НС </vt:lpstr>
      <vt:lpstr>План лекції</vt:lpstr>
      <vt:lpstr>Презентация PowerPoint</vt:lpstr>
      <vt:lpstr>Презентация PowerPoint</vt:lpstr>
      <vt:lpstr>Презентация PowerPoint</vt:lpstr>
      <vt:lpstr>Презентация PowerPoint</vt:lpstr>
      <vt:lpstr>Презентация PowerPoint</vt:lpstr>
      <vt:lpstr>Класифікація конфліктів</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SPecialiST RePack</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Лекція №1</dc:title>
  <dc:creator>Пользователь</dc:creator>
  <cp:lastModifiedBy>Герасимчук Олена Леонтіївна</cp:lastModifiedBy>
  <cp:revision>52</cp:revision>
  <dcterms:created xsi:type="dcterms:W3CDTF">2021-02-09T21:27:09Z</dcterms:created>
  <dcterms:modified xsi:type="dcterms:W3CDTF">2022-10-17T09:16:01Z</dcterms:modified>
</cp:coreProperties>
</file>