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58" r:id="rId6"/>
    <p:sldId id="260" r:id="rId7"/>
    <p:sldId id="259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EEFF0C-3C0D-46C8-A7CC-EBD49AE0E44D}">
          <p14:sldIdLst>
            <p14:sldId id="256"/>
            <p14:sldId id="257"/>
            <p14:sldId id="265"/>
            <p14:sldId id="266"/>
            <p14:sldId id="258"/>
            <p14:sldId id="260"/>
            <p14:sldId id="259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AC260-DFED-45D4-A89F-FB66C1A6A68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08854-C163-4709-9C92-77DF03D8A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0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8854-C163-4709-9C92-77DF03D8AF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839816"/>
          </a:xfrm>
        </p:spPr>
        <p:txBody>
          <a:bodyPr/>
          <a:lstStyle/>
          <a:p>
            <a:r>
              <a:rPr lang="uk-UA" dirty="0"/>
              <a:t>Передача висотної відмітки за допомогою довгої шахтної стрічки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589240"/>
            <a:ext cx="5114778" cy="1101248"/>
          </a:xfrm>
        </p:spPr>
        <p:txBody>
          <a:bodyPr/>
          <a:lstStyle/>
          <a:p>
            <a:r>
              <a:rPr lang="uk-UA" dirty="0"/>
              <a:t>Балтійська система висот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6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Визначення поправок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35896" y="1196752"/>
                <a:ext cx="4063352" cy="554461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uk-UA" sz="2200" dirty="0" smtClean="0"/>
                  <a:t>Δ</a:t>
                </a:r>
                <a:r>
                  <a:rPr lang="uk-UA" sz="2200" i="1" dirty="0" err="1"/>
                  <a:t>h'</a:t>
                </a:r>
                <a:r>
                  <a:rPr lang="uk-UA" sz="2200" i="1" baseline="-25000" dirty="0" err="1"/>
                  <a:t>Р</a:t>
                </a:r>
                <a:r>
                  <a:rPr lang="uk-UA" sz="2200" dirty="0"/>
                  <a:t> – </a:t>
                </a:r>
                <a:r>
                  <a:rPr lang="uk-UA" sz="2200" dirty="0">
                    <a:solidFill>
                      <a:srgbClr val="FF0000"/>
                    </a:solidFill>
                  </a:rPr>
                  <a:t>поправка за розтяг шахтної стрічки від власної ваги</a:t>
                </a:r>
                <a:r>
                  <a:rPr lang="uk-UA" sz="2200" dirty="0"/>
                  <a:t>, визначається за формулою </a:t>
                </a:r>
                <a:endParaRPr lang="ru-RU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2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200" i="1">
                              <a:latin typeface="Cambria Math"/>
                            </a:rPr>
                            <m:t>h</m:t>
                          </m:r>
                          <m:r>
                            <a:rPr lang="uk-UA" sz="2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uk-UA" sz="22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uk-UA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2200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uk-UA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2200" i="1">
                              <a:latin typeface="Cambria Math"/>
                            </a:rPr>
                            <m:t>𝛾</m:t>
                          </m:r>
                          <m:r>
                            <a:rPr lang="uk-UA" sz="2200" i="1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uk-UA" sz="2200" i="1">
                              <a:latin typeface="Cambria Math"/>
                            </a:rPr>
                            <m:t>2</m:t>
                          </m:r>
                          <m:r>
                            <a:rPr lang="uk-UA" sz="2200" i="1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uk-UA" sz="22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200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uk-UA" sz="2200" i="1" dirty="0"/>
                  <a:t>γ</a:t>
                </a:r>
                <a:r>
                  <a:rPr lang="uk-UA" sz="2200" dirty="0"/>
                  <a:t> – питома вага матеріалу стрічки, для сталі </a:t>
                </a:r>
                <a:r>
                  <a:rPr lang="uk-UA" sz="2200" i="1" dirty="0"/>
                  <a:t>γ =</a:t>
                </a:r>
                <a:r>
                  <a:rPr lang="uk-UA" sz="2200" dirty="0"/>
                  <a:t>7850 </a:t>
                </a:r>
                <a:r>
                  <a:rPr lang="uk-UA" sz="2200" i="1" dirty="0" smtClean="0"/>
                  <a:t>кг/м</a:t>
                </a:r>
                <a:r>
                  <a:rPr lang="uk-UA" sz="2200" i="1" baseline="30000" dirty="0" smtClean="0"/>
                  <a:t>3</a:t>
                </a:r>
              </a:p>
              <a:p>
                <a:pPr marL="0" indent="0">
                  <a:buNone/>
                </a:pPr>
                <a:r>
                  <a:rPr lang="uk-UA" sz="2200" dirty="0" err="1"/>
                  <a:t>Δ</a:t>
                </a:r>
                <a:r>
                  <a:rPr lang="uk-UA" sz="2200" i="1" dirty="0" err="1"/>
                  <a:t>h</a:t>
                </a:r>
                <a:r>
                  <a:rPr lang="uk-UA" sz="2200" i="1" baseline="-25000" dirty="0" err="1"/>
                  <a:t>t</a:t>
                </a:r>
                <a:r>
                  <a:rPr lang="uk-UA" sz="2200" dirty="0"/>
                  <a:t> – </a:t>
                </a:r>
                <a:r>
                  <a:rPr lang="uk-UA" sz="2200" dirty="0">
                    <a:solidFill>
                      <a:srgbClr val="FF0000"/>
                    </a:solidFill>
                  </a:rPr>
                  <a:t>поправка за різницю температури </a:t>
                </a:r>
                <a:r>
                  <a:rPr lang="uk-UA" sz="2200" dirty="0"/>
                  <a:t>шахтної стрічки під час компарування і під час передачі </a:t>
                </a:r>
                <a:r>
                  <a:rPr lang="uk-UA" sz="2200" dirty="0" smtClean="0"/>
                  <a:t>відмітки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2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uk-UA" sz="2200" i="1">
                          <a:latin typeface="Cambria Math"/>
                        </a:rPr>
                        <m:t>=</m:t>
                      </m:r>
                      <m:r>
                        <a:rPr lang="uk-UA" sz="2200" i="1">
                          <a:latin typeface="Cambria Math"/>
                        </a:rPr>
                        <m:t>𝐻</m:t>
                      </m:r>
                      <m:r>
                        <a:rPr lang="uk-UA" sz="220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2200" i="1">
                              <a:latin typeface="Cambria Math"/>
                            </a:rPr>
                            <m:t>𝑡</m:t>
                          </m:r>
                          <m:r>
                            <a:rPr lang="uk-UA" sz="2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22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e>
                      </m:d>
                      <m:r>
                        <a:rPr lang="uk-UA" sz="22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200" i="1" dirty="0" smtClean="0">
                  <a:solidFill>
                    <a:srgbClr val="FF0000"/>
                  </a:solidFill>
                </a:endParaRPr>
              </a:p>
              <a:p>
                <a:r>
                  <a:rPr lang="uk-UA" sz="2200" dirty="0"/>
                  <a:t>де, </a:t>
                </a:r>
                <a:r>
                  <a:rPr lang="uk-UA" sz="2200" i="1" dirty="0"/>
                  <a:t>α</a:t>
                </a:r>
                <a:r>
                  <a:rPr lang="uk-UA" sz="2200" dirty="0"/>
                  <a:t> – температурний коефіцієнт лінійного розширення матеріалу, з якого виготовлена стрічка (для сталі </a:t>
                </a:r>
                <a:r>
                  <a:rPr lang="uk-UA" sz="2200" i="1" dirty="0"/>
                  <a:t>α </a:t>
                </a:r>
                <a:r>
                  <a:rPr lang="uk-UA" sz="2200" dirty="0"/>
                  <a:t>= 0,000012); </a:t>
                </a:r>
                <a:endParaRPr lang="ru-RU" sz="2200" dirty="0"/>
              </a:p>
              <a:p>
                <a:r>
                  <a:rPr lang="uk-UA" sz="2200" i="1" dirty="0"/>
                  <a:t>t – </a:t>
                </a:r>
                <a:r>
                  <a:rPr lang="uk-UA" sz="2200" dirty="0"/>
                  <a:t>середня температура повітря в шахтному стволі, </a:t>
                </a:r>
                <a:r>
                  <a:rPr lang="uk-UA" sz="2200" i="1" dirty="0"/>
                  <a:t>град</a:t>
                </a:r>
                <a:r>
                  <a:rPr lang="uk-UA" sz="2200" dirty="0"/>
                  <a:t>., в стволах з висхідним струменем повітря визначається як середнє з вимірів в усті ствола (на поверхні) і на горизонті </a:t>
                </a:r>
                <a:r>
                  <a:rPr lang="uk-UA" sz="2200" dirty="0" err="1"/>
                  <a:t>приствольного</a:t>
                </a:r>
                <a:r>
                  <a:rPr lang="uk-UA" sz="2200" dirty="0"/>
                  <a:t> двору; </a:t>
                </a:r>
                <a:endParaRPr lang="uk-UA" sz="2200" dirty="0" smtClean="0"/>
              </a:p>
              <a:p>
                <a:r>
                  <a:rPr lang="uk-UA" sz="2200" i="1" dirty="0"/>
                  <a:t>t</a:t>
                </a:r>
                <a:r>
                  <a:rPr lang="uk-UA" sz="2200" i="1" baseline="-25000" dirty="0"/>
                  <a:t>0</a:t>
                </a:r>
                <a:r>
                  <a:rPr lang="uk-UA" sz="2200" dirty="0"/>
                  <a:t> – температура стрічки під час компарування (за паспортом), </a:t>
                </a:r>
                <a:r>
                  <a:rPr lang="uk-UA" sz="2200" i="1" dirty="0"/>
                  <a:t>град</a:t>
                </a:r>
                <a:r>
                  <a:rPr lang="uk-UA" sz="2200" i="1" dirty="0" smtClean="0"/>
                  <a:t>.</a:t>
                </a:r>
              </a:p>
              <a:p>
                <a:pPr marL="0" indent="0">
                  <a:buNone/>
                </a:pPr>
                <a:r>
                  <a:rPr lang="uk-UA" sz="2200" dirty="0" err="1"/>
                  <a:t>Δ</a:t>
                </a:r>
                <a:r>
                  <a:rPr lang="uk-UA" sz="2200" i="1" dirty="0" err="1"/>
                  <a:t>h</a:t>
                </a:r>
                <a:r>
                  <a:rPr lang="uk-UA" sz="2200" i="1" baseline="-25000" dirty="0" err="1"/>
                  <a:t>к</a:t>
                </a:r>
                <a:r>
                  <a:rPr lang="uk-UA" sz="2200" dirty="0"/>
                  <a:t> – </a:t>
                </a:r>
                <a:r>
                  <a:rPr lang="uk-UA" sz="2200" dirty="0">
                    <a:solidFill>
                      <a:srgbClr val="FF0000"/>
                    </a:solidFill>
                  </a:rPr>
                  <a:t>поправка за компарування шахтної </a:t>
                </a:r>
                <a:r>
                  <a:rPr lang="uk-UA" sz="2200" dirty="0" smtClean="0">
                    <a:solidFill>
                      <a:srgbClr val="FF0000"/>
                    </a:solidFill>
                  </a:rPr>
                  <a:t>стрічки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2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uk-UA" sz="2200" i="1">
                          <a:latin typeface="Cambria Math"/>
                        </a:rPr>
                        <m:t>=</m:t>
                      </m:r>
                      <m:r>
                        <a:rPr lang="uk-UA" sz="2200" i="1">
                          <a:latin typeface="Cambria Math"/>
                        </a:rPr>
                        <m:t>𝐻</m:t>
                      </m:r>
                      <m:r>
                        <a:rPr lang="uk-UA" sz="2200" i="1">
                          <a:latin typeface="Cambria Math"/>
                        </a:rPr>
                        <m:t>∙</m:t>
                      </m:r>
                      <m:r>
                        <a:rPr lang="uk-UA" sz="2200" i="1">
                          <a:latin typeface="Cambria Math"/>
                        </a:rPr>
                        <m:t>𝑘</m:t>
                      </m:r>
                      <m:r>
                        <a:rPr lang="uk-UA" sz="22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200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uk-UA" sz="2200" i="1" dirty="0" smtClean="0"/>
                  <a:t> </a:t>
                </a:r>
                <a:r>
                  <a:rPr lang="uk-UA" sz="2200" i="1" dirty="0"/>
                  <a:t>k</a:t>
                </a:r>
                <a:r>
                  <a:rPr lang="uk-UA" sz="2200" dirty="0"/>
                  <a:t> – поправка на 1 м стрічки, </a:t>
                </a:r>
                <a:r>
                  <a:rPr lang="uk-UA" sz="2200" i="1" dirty="0"/>
                  <a:t>м/м</a:t>
                </a:r>
                <a:endParaRPr lang="ru-RU" sz="2200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35896" y="1196752"/>
                <a:ext cx="4063352" cy="5544616"/>
              </a:xfrm>
              <a:blipFill rotWithShape="1">
                <a:blip r:embed="rId2"/>
                <a:stretch>
                  <a:fillRect l="-300" t="-989" r="-17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00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Поправка за розтяг шахтної стрічки від підвішеного вантажу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35896" y="1196752"/>
                <a:ext cx="4063352" cy="55446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sz="2400" dirty="0"/>
                  <a:t>Якщо фактична похибка </a:t>
                </a:r>
                <a:endParaRPr lang="uk-UA" sz="2400" dirty="0" smtClean="0"/>
              </a:p>
              <a:p>
                <a:pPr marL="0" indent="0">
                  <a:buNone/>
                </a:pPr>
                <a:r>
                  <a:rPr lang="uk-UA" sz="2400" dirty="0" smtClean="0"/>
                  <a:t>Δ</a:t>
                </a:r>
                <a:r>
                  <a:rPr lang="uk-UA" sz="2400" i="1" dirty="0" smtClean="0"/>
                  <a:t>Z</a:t>
                </a:r>
                <a:r>
                  <a:rPr lang="uk-UA" sz="2400" i="1" baseline="-25000" dirty="0" smtClean="0"/>
                  <a:t>Ф</a:t>
                </a:r>
                <a:r>
                  <a:rPr lang="uk-UA" sz="2400" dirty="0" smtClean="0"/>
                  <a:t> </a:t>
                </a:r>
                <a:r>
                  <a:rPr lang="uk-UA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⃓</m:t>
                        </m:r>
                        <m:r>
                          <a:rPr lang="uk-UA" sz="2400" i="1"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</a:rPr>
                              <m:t>ш1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− </m:t>
                        </m:r>
                        <m:r>
                          <a:rPr lang="uk-UA" sz="2400" i="1"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</a:rPr>
                              <m:t>ш2</m:t>
                            </m:r>
                          </m:sub>
                        </m:sSub>
                      </m:sub>
                    </m:sSub>
                    <m:r>
                      <a:rPr lang="uk-UA" sz="2400" i="1">
                        <a:latin typeface="Cambria Math"/>
                      </a:rPr>
                      <m:t>⃓</m:t>
                    </m:r>
                  </m:oMath>
                </a14:m>
                <a:r>
                  <a:rPr lang="uk-UA" sz="2400" dirty="0"/>
                  <a:t> </a:t>
                </a:r>
                <a:endParaRPr lang="uk-UA" sz="2400" dirty="0" smtClean="0"/>
              </a:p>
              <a:p>
                <a:pPr marL="0" indent="0">
                  <a:buNone/>
                </a:pPr>
                <a:r>
                  <a:rPr lang="uk-UA" sz="1700" i="1" dirty="0" smtClean="0"/>
                  <a:t>(</a:t>
                </a:r>
                <a:r>
                  <a:rPr lang="uk-UA" sz="1700" i="1" dirty="0"/>
                  <a:t>фактична розбіжність двох значень висотної відмітки початкового репера підземної зйомки) </a:t>
                </a:r>
                <a:r>
                  <a:rPr lang="uk-UA" sz="2400" dirty="0"/>
                  <a:t>не перевищує допустиму похибку </a:t>
                </a:r>
                <a:r>
                  <a:rPr lang="uk-UA" sz="2400" dirty="0" smtClean="0"/>
                  <a:t>Δ</a:t>
                </a:r>
                <a:r>
                  <a:rPr lang="uk-UA" sz="2400" i="1" dirty="0" smtClean="0"/>
                  <a:t>Z</a:t>
                </a:r>
                <a:r>
                  <a:rPr lang="uk-UA" sz="2400" i="1" baseline="-25000" dirty="0" smtClean="0"/>
                  <a:t>Д </a:t>
                </a:r>
                <a:r>
                  <a:rPr lang="uk-UA" sz="2400" dirty="0" smtClean="0"/>
                  <a:t>, (слайд 6)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uk-UA" sz="2400" i="1">
                          <a:latin typeface="Cambria Math"/>
                        </a:rPr>
                        <m:t>=0,01+0,0002</m:t>
                      </m:r>
                      <m:r>
                        <a:rPr lang="uk-UA" sz="2400" i="1">
                          <a:latin typeface="Cambria Math"/>
                        </a:rPr>
                        <m:t>h</m:t>
                      </m:r>
                      <m:r>
                        <a:rPr lang="uk-UA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uk-UA" sz="2400" dirty="0" smtClean="0"/>
              </a:p>
              <a:p>
                <a:pPr marL="0" indent="0">
                  <a:buNone/>
                </a:pPr>
                <a:r>
                  <a:rPr lang="uk-UA" sz="2400" dirty="0" smtClean="0"/>
                  <a:t>то </a:t>
                </a:r>
                <a:r>
                  <a:rPr lang="uk-UA" sz="2400" dirty="0"/>
                  <a:t>передача висотної відмітки виконана з потрібною точністю. Значення висотної відмітки приймається як середнє з двох вимірів </a:t>
                </a:r>
                <a:endParaRPr 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/>
                                </a:rPr>
                                <m:t>ш</m:t>
                              </m:r>
                            </m:sub>
                          </m:sSub>
                        </m:sub>
                      </m:sSub>
                      <m:r>
                        <a:rPr lang="uk-UA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latin typeface="Cambria Math"/>
                                    </a:rPr>
                                    <m:t>ш1</m:t>
                                  </m:r>
                                </m:sub>
                              </m:sSub>
                            </m:sub>
                          </m:sSub>
                          <m:r>
                            <a:rPr lang="uk-UA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latin typeface="Cambria Math"/>
                                    </a:rPr>
                                    <m:t>ш2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uk-UA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uk-UA" sz="2400" i="1">
                          <a:latin typeface="Cambria Math"/>
                        </a:rPr>
                        <m:t>,м</m:t>
                      </m:r>
                    </m:oMath>
                  </m:oMathPara>
                </a14:m>
                <a:endParaRPr lang="ru-RU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35896" y="1196752"/>
                <a:ext cx="4063352" cy="5544616"/>
              </a:xfrm>
              <a:blipFill rotWithShape="1">
                <a:blip r:embed="rId2"/>
                <a:stretch>
                  <a:fillRect l="-2249" t="-1538" r="-1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2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Балтійська система висот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dirty="0"/>
              <a:t>Вертикальні з’єднувальні зйомки виконують для забезпечення виконання вертикальних зйомок на поверхні і в підземних гірничих виробках в єдиній системі висот (для території України – </a:t>
            </a:r>
            <a:r>
              <a:rPr lang="uk-UA" i="1" dirty="0"/>
              <a:t>Балтійська система висот 1977 </a:t>
            </a:r>
            <a:r>
              <a:rPr lang="uk-UA" i="1" dirty="0" smtClean="0"/>
              <a:t>р</a:t>
            </a:r>
            <a:r>
              <a:rPr lang="uk-UA" dirty="0" smtClean="0"/>
              <a:t>).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Балтійська</a:t>
            </a:r>
            <a:r>
              <a:rPr lang="ru-RU" b="1" dirty="0">
                <a:solidFill>
                  <a:srgbClr val="FF0000"/>
                </a:solidFill>
              </a:rPr>
              <a:t> система </a:t>
            </a:r>
            <a:r>
              <a:rPr lang="ru-RU" b="1" dirty="0" err="1">
                <a:solidFill>
                  <a:srgbClr val="FF0000"/>
                </a:solidFill>
              </a:rPr>
              <a:t>висот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(БСВ)</a:t>
            </a:r>
            <a:r>
              <a:rPr lang="ru-RU" dirty="0"/>
              <a:t> — </a:t>
            </a:r>
            <a:r>
              <a:rPr lang="ru-RU" dirty="0" err="1"/>
              <a:t>прийнята</a:t>
            </a:r>
            <a:r>
              <a:rPr lang="ru-RU" dirty="0"/>
              <a:t> в СРСР у 1977 </a:t>
            </a:r>
            <a:r>
              <a:rPr lang="ru-RU" dirty="0" err="1"/>
              <a:t>році</a:t>
            </a:r>
            <a:r>
              <a:rPr lang="ru-RU" dirty="0"/>
              <a:t> система </a:t>
            </a:r>
            <a:r>
              <a:rPr lang="ru-RU" dirty="0" err="1"/>
              <a:t>абсолютних</a:t>
            </a:r>
            <a:r>
              <a:rPr lang="ru-RU" dirty="0"/>
              <a:t> </a:t>
            </a:r>
            <a:r>
              <a:rPr lang="ru-RU" dirty="0" err="1"/>
              <a:t>висот</a:t>
            </a:r>
            <a:r>
              <a:rPr lang="ru-RU" dirty="0"/>
              <a:t>, </a:t>
            </a:r>
            <a:r>
              <a:rPr lang="ru-RU" dirty="0" err="1"/>
              <a:t>відлік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/>
              <a:t> </a:t>
            </a:r>
            <a:r>
              <a:rPr lang="ru-RU" dirty="0" smtClean="0"/>
              <a:t>нуля</a:t>
            </a:r>
            <a:r>
              <a:rPr lang="ru-RU" dirty="0"/>
              <a:t> </a:t>
            </a:r>
            <a:r>
              <a:rPr lang="ru-RU" dirty="0" err="1"/>
              <a:t>кронштадтського</a:t>
            </a:r>
            <a:r>
              <a:rPr lang="ru-RU" dirty="0"/>
              <a:t> футштока.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позначки</a:t>
            </a:r>
            <a:r>
              <a:rPr lang="ru-RU" dirty="0"/>
              <a:t> </a:t>
            </a:r>
            <a:r>
              <a:rPr lang="ru-RU" dirty="0" err="1" smtClean="0"/>
              <a:t>відрах</a:t>
            </a:r>
            <a:r>
              <a:rPr lang="uk-UA" dirty="0"/>
              <a:t>о</a:t>
            </a:r>
            <a:r>
              <a:rPr lang="ru-RU" dirty="0" err="1" smtClean="0"/>
              <a:t>вані</a:t>
            </a:r>
            <a:r>
              <a:rPr lang="ru-RU" dirty="0" smtClean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опорних</a:t>
            </a:r>
            <a:r>
              <a:rPr lang="ru-RU" dirty="0"/>
              <a:t> </a:t>
            </a:r>
            <a:r>
              <a:rPr lang="ru-RU" dirty="0" err="1"/>
              <a:t>геодезичних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позначені</a:t>
            </a:r>
            <a:r>
              <a:rPr lang="ru-RU" dirty="0"/>
              <a:t> на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геодезичними</a:t>
            </a:r>
            <a:r>
              <a:rPr lang="ru-RU" dirty="0"/>
              <a:t> знаками та </a:t>
            </a:r>
            <a:r>
              <a:rPr lang="ru-RU" dirty="0" err="1"/>
              <a:t>нанесені</a:t>
            </a:r>
            <a:r>
              <a:rPr lang="ru-RU" dirty="0"/>
              <a:t> на </a:t>
            </a:r>
            <a:r>
              <a:rPr lang="ru-RU" dirty="0" err="1"/>
              <a:t>карти</a:t>
            </a:r>
            <a:r>
              <a:rPr lang="ru-RU" dirty="0"/>
              <a:t>.</a:t>
            </a:r>
          </a:p>
          <a:p>
            <a:r>
              <a:rPr lang="ru-RU" dirty="0" err="1"/>
              <a:t>Наразі</a:t>
            </a:r>
            <a:r>
              <a:rPr lang="ru-RU" dirty="0"/>
              <a:t> БСВ </a:t>
            </a:r>
            <a:r>
              <a:rPr lang="ru-RU" dirty="0" err="1"/>
              <a:t>використовується</a:t>
            </a:r>
            <a:r>
              <a:rPr lang="ru-RU" dirty="0"/>
              <a:t> в </a:t>
            </a:r>
            <a:r>
              <a:rPr lang="ru-RU" dirty="0" err="1"/>
              <a:t>Росії</a:t>
            </a:r>
            <a:r>
              <a:rPr lang="ru-RU" dirty="0"/>
              <a:t> і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 СНД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/>
              <a:t>Для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є </a:t>
            </a:r>
            <a:r>
              <a:rPr lang="ru-RU" dirty="0" err="1">
                <a:solidFill>
                  <a:srgbClr val="FF0000"/>
                </a:solidFill>
              </a:rPr>
              <a:t>кронштадтський</a:t>
            </a:r>
            <a:r>
              <a:rPr lang="ru-RU" dirty="0">
                <a:solidFill>
                  <a:srgbClr val="FF0000"/>
                </a:solidFill>
              </a:rPr>
              <a:t> футшток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Балтійського</a:t>
            </a:r>
            <a:r>
              <a:rPr lang="ru-RU" dirty="0"/>
              <a:t> моря.</a:t>
            </a:r>
            <a:endParaRPr lang="uk-UA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3" y="1600200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2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uk-UA" sz="2400" dirty="0"/>
              <a:t>Кронштадтський футшток – вихідний пункт </a:t>
            </a:r>
            <a:r>
              <a:rPr lang="uk-UA" sz="2400" dirty="0" smtClean="0"/>
              <a:t>нівелірної мережі</a:t>
            </a: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178808" y="1268760"/>
            <a:ext cx="3520440" cy="48574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 err="1"/>
              <a:t>Від</a:t>
            </a:r>
            <a:r>
              <a:rPr lang="ru-RU" sz="3800" dirty="0"/>
              <a:t> </a:t>
            </a:r>
            <a:r>
              <a:rPr lang="ru-RU" sz="3800" dirty="0" err="1"/>
              <a:t>цієї</a:t>
            </a:r>
            <a:r>
              <a:rPr lang="ru-RU" sz="3800" dirty="0"/>
              <a:t> </a:t>
            </a:r>
            <a:r>
              <a:rPr lang="ru-RU" sz="3800" dirty="0" err="1"/>
              <a:t>позначки</a:t>
            </a:r>
            <a:r>
              <a:rPr lang="ru-RU" sz="3800" dirty="0"/>
              <a:t> </a:t>
            </a:r>
            <a:r>
              <a:rPr lang="ru-RU" sz="3800" dirty="0" err="1"/>
              <a:t>відраховані</a:t>
            </a:r>
            <a:r>
              <a:rPr lang="ru-RU" sz="3800" dirty="0"/>
              <a:t> </a:t>
            </a:r>
            <a:r>
              <a:rPr lang="ru-RU" sz="3800" dirty="0" err="1"/>
              <a:t>висоти</a:t>
            </a:r>
            <a:r>
              <a:rPr lang="ru-RU" sz="3800" dirty="0"/>
              <a:t> </a:t>
            </a:r>
            <a:r>
              <a:rPr lang="ru-RU" sz="3800" dirty="0" err="1"/>
              <a:t>опорних</a:t>
            </a:r>
            <a:r>
              <a:rPr lang="ru-RU" sz="3800" dirty="0"/>
              <a:t> </a:t>
            </a:r>
            <a:r>
              <a:rPr lang="ru-RU" sz="3800" dirty="0" err="1"/>
              <a:t>геодезичних</a:t>
            </a:r>
            <a:r>
              <a:rPr lang="ru-RU" sz="3800" dirty="0"/>
              <a:t> </a:t>
            </a:r>
            <a:r>
              <a:rPr lang="ru-RU" sz="3800" dirty="0" err="1"/>
              <a:t>пунктів</a:t>
            </a:r>
            <a:r>
              <a:rPr lang="ru-RU" sz="3800" dirty="0"/>
              <a:t>, </a:t>
            </a:r>
            <a:r>
              <a:rPr lang="ru-RU" sz="3800" dirty="0" err="1"/>
              <a:t>які</a:t>
            </a:r>
            <a:r>
              <a:rPr lang="ru-RU" sz="3800" dirty="0"/>
              <a:t> </a:t>
            </a:r>
            <a:r>
              <a:rPr lang="ru-RU" sz="3800" dirty="0" err="1"/>
              <a:t>закріплені</a:t>
            </a:r>
            <a:r>
              <a:rPr lang="ru-RU" sz="3800" dirty="0"/>
              <a:t> на </a:t>
            </a:r>
            <a:r>
              <a:rPr lang="ru-RU" sz="3800" dirty="0" err="1"/>
              <a:t>місцевості</a:t>
            </a:r>
            <a:r>
              <a:rPr lang="ru-RU" sz="3800" dirty="0"/>
              <a:t> </a:t>
            </a:r>
            <a:r>
              <a:rPr lang="ru-RU" sz="3800" dirty="0" err="1"/>
              <a:t>різними</a:t>
            </a:r>
            <a:r>
              <a:rPr lang="ru-RU" sz="3800" dirty="0"/>
              <a:t> реперами і </a:t>
            </a:r>
            <a:r>
              <a:rPr lang="ru-RU" sz="3800" dirty="0" err="1"/>
              <a:t>нанесені</a:t>
            </a:r>
            <a:r>
              <a:rPr lang="ru-RU" sz="3800" dirty="0"/>
              <a:t> на </a:t>
            </a:r>
            <a:r>
              <a:rPr lang="ru-RU" sz="3800" dirty="0" err="1"/>
              <a:t>карти</a:t>
            </a:r>
            <a:r>
              <a:rPr lang="ru-RU" sz="3800" dirty="0"/>
              <a:t>. Система </a:t>
            </a:r>
            <a:r>
              <a:rPr lang="ru-RU" sz="3800" dirty="0" err="1"/>
              <a:t>була</a:t>
            </a:r>
            <a:r>
              <a:rPr lang="ru-RU" sz="3800" dirty="0"/>
              <a:t> </a:t>
            </a:r>
            <a:r>
              <a:rPr lang="ru-RU" sz="3800" dirty="0" err="1"/>
              <a:t>закріплена</a:t>
            </a:r>
            <a:r>
              <a:rPr lang="ru-RU" sz="3800" dirty="0"/>
              <a:t> реперами,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мають</a:t>
            </a:r>
            <a:r>
              <a:rPr lang="ru-RU" sz="3800" dirty="0"/>
              <a:t> 1 </a:t>
            </a:r>
            <a:r>
              <a:rPr lang="ru-RU" sz="3800" dirty="0" err="1"/>
              <a:t>клас</a:t>
            </a:r>
            <a:r>
              <a:rPr lang="ru-RU" sz="3800" dirty="0"/>
              <a:t> </a:t>
            </a:r>
            <a:r>
              <a:rPr lang="ru-RU" sz="3800" dirty="0" err="1"/>
              <a:t>точності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r>
              <a:rPr lang="ru-RU" sz="2900" dirty="0" err="1"/>
              <a:t>Останніми</a:t>
            </a:r>
            <a:r>
              <a:rPr lang="ru-RU" sz="2900" dirty="0"/>
              <a:t> </a:t>
            </a:r>
            <a:r>
              <a:rPr lang="ru-RU" sz="2900" dirty="0" err="1"/>
              <a:t>серйозними</a:t>
            </a:r>
            <a:r>
              <a:rPr lang="ru-RU" sz="2900" dirty="0"/>
              <a:t> </a:t>
            </a:r>
            <a:r>
              <a:rPr lang="ru-RU" sz="2900" dirty="0" err="1"/>
              <a:t>змінами</a:t>
            </a:r>
            <a:r>
              <a:rPr lang="ru-RU" sz="2900" dirty="0"/>
              <a:t> </a:t>
            </a:r>
            <a:r>
              <a:rPr lang="ru-RU" sz="2900" dirty="0" err="1"/>
              <a:t>Кронштадтський</a:t>
            </a:r>
            <a:r>
              <a:rPr lang="ru-RU" sz="2900" dirty="0"/>
              <a:t> футшток </a:t>
            </a:r>
            <a:r>
              <a:rPr lang="ru-RU" sz="2900" dirty="0" err="1" smtClean="0"/>
              <a:t>зобов'язаний</a:t>
            </a:r>
            <a:r>
              <a:rPr lang="ru-RU" sz="2900" dirty="0" smtClean="0"/>
              <a:t> </a:t>
            </a:r>
            <a:r>
              <a:rPr lang="ru-RU" sz="2900" dirty="0" err="1" smtClean="0"/>
              <a:t>будівництву</a:t>
            </a:r>
            <a:r>
              <a:rPr lang="ru-RU" sz="2900" dirty="0" smtClean="0"/>
              <a:t> </a:t>
            </a:r>
            <a:r>
              <a:rPr lang="ru-RU" sz="2900" dirty="0" err="1"/>
              <a:t>захисних</a:t>
            </a:r>
            <a:r>
              <a:rPr lang="ru-RU" sz="2900" dirty="0"/>
              <a:t> </a:t>
            </a:r>
            <a:r>
              <a:rPr lang="ru-RU" sz="2900" dirty="0" err="1"/>
              <a:t>споруд</a:t>
            </a:r>
            <a:r>
              <a:rPr lang="ru-RU" sz="2900" dirty="0"/>
              <a:t> </a:t>
            </a:r>
            <a:r>
              <a:rPr lang="ru-RU" sz="2900" dirty="0" err="1"/>
              <a:t>Ленінграда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повеней</a:t>
            </a:r>
            <a:r>
              <a:rPr lang="ru-RU" sz="2900" dirty="0"/>
              <a:t> (дамба),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вплинув</a:t>
            </a:r>
            <a:r>
              <a:rPr lang="ru-RU" sz="2900" dirty="0" smtClean="0"/>
              <a:t> </a:t>
            </a:r>
            <a:r>
              <a:rPr lang="ru-RU" sz="2900" dirty="0"/>
              <a:t>на </a:t>
            </a:r>
            <a:r>
              <a:rPr lang="ru-RU" sz="2900" dirty="0" err="1"/>
              <a:t>точність</a:t>
            </a:r>
            <a:r>
              <a:rPr lang="ru-RU" sz="2900" dirty="0"/>
              <a:t> </a:t>
            </a:r>
            <a:r>
              <a:rPr lang="ru-RU" sz="2900" dirty="0" err="1" smtClean="0"/>
              <a:t>показань</a:t>
            </a:r>
            <a:r>
              <a:rPr lang="ru-RU" sz="2900" dirty="0" smtClean="0"/>
              <a:t>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знімаються</a:t>
            </a:r>
            <a:r>
              <a:rPr lang="ru-RU" sz="2900" dirty="0" smtClean="0"/>
              <a:t>. </a:t>
            </a:r>
            <a:r>
              <a:rPr lang="ru-RU" sz="2900" dirty="0" err="1"/>
              <a:t>Щоб</a:t>
            </a:r>
            <a:r>
              <a:rPr lang="ru-RU" sz="2900" dirty="0"/>
              <a:t> </a:t>
            </a:r>
            <a:r>
              <a:rPr lang="ru-RU" sz="2900" dirty="0" err="1"/>
              <a:t>зберегти</a:t>
            </a:r>
            <a:r>
              <a:rPr lang="ru-RU" sz="2900" dirty="0"/>
              <a:t> </a:t>
            </a:r>
            <a:r>
              <a:rPr lang="ru-RU" sz="2900" dirty="0" err="1"/>
              <a:t>належну</a:t>
            </a:r>
            <a:r>
              <a:rPr lang="ru-RU" sz="2900" dirty="0"/>
              <a:t> </a:t>
            </a:r>
            <a:r>
              <a:rPr lang="ru-RU" sz="2900" dirty="0" err="1"/>
              <a:t>точність</a:t>
            </a:r>
            <a:r>
              <a:rPr lang="ru-RU" sz="2900" dirty="0"/>
              <a:t> </a:t>
            </a:r>
            <a:r>
              <a:rPr lang="ru-RU" sz="2900" dirty="0" err="1"/>
              <a:t>спостережень</a:t>
            </a:r>
            <a:r>
              <a:rPr lang="ru-RU" sz="2900" dirty="0"/>
              <a:t>, на </a:t>
            </a:r>
            <a:r>
              <a:rPr lang="ru-RU" sz="2900" dirty="0" err="1"/>
              <a:t>узбережжі</a:t>
            </a:r>
            <a:r>
              <a:rPr lang="ru-RU" sz="2900" dirty="0"/>
              <a:t> </a:t>
            </a:r>
            <a:r>
              <a:rPr lang="ru-RU" sz="2900" dirty="0" err="1"/>
              <a:t>Фінської</a:t>
            </a:r>
            <a:r>
              <a:rPr lang="ru-RU" sz="2900" dirty="0"/>
              <a:t> затоки на </a:t>
            </a:r>
            <a:r>
              <a:rPr lang="ru-RU" sz="2900" dirty="0" err="1"/>
              <a:t>захід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дамби</a:t>
            </a:r>
            <a:r>
              <a:rPr lang="ru-RU" sz="2900" dirty="0"/>
              <a:t> </a:t>
            </a:r>
            <a:r>
              <a:rPr lang="ru-RU" sz="2900" dirty="0" err="1"/>
              <a:t>були</a:t>
            </a:r>
            <a:r>
              <a:rPr lang="ru-RU" sz="2900" dirty="0"/>
              <a:t> </a:t>
            </a:r>
            <a:r>
              <a:rPr lang="ru-RU" sz="2900" dirty="0" err="1" smtClean="0"/>
              <a:t>введені</a:t>
            </a:r>
            <a:r>
              <a:rPr lang="ru-RU" sz="2900" dirty="0" smtClean="0"/>
              <a:t> </a:t>
            </a:r>
            <a:r>
              <a:rPr lang="ru-RU" sz="2900" dirty="0" err="1"/>
              <a:t>дублери</a:t>
            </a:r>
            <a:r>
              <a:rPr lang="ru-RU" sz="2900" dirty="0"/>
              <a:t> </a:t>
            </a:r>
            <a:r>
              <a:rPr lang="ru-RU" sz="2900" dirty="0" err="1" smtClean="0"/>
              <a:t>Кронштадтського</a:t>
            </a:r>
            <a:r>
              <a:rPr lang="ru-RU" sz="2900" dirty="0" smtClean="0"/>
              <a:t> футштоку,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розташовані</a:t>
            </a:r>
            <a:r>
              <a:rPr lang="ru-RU" sz="2900" dirty="0" smtClean="0"/>
              <a:t> </a:t>
            </a:r>
            <a:r>
              <a:rPr lang="ru-RU" sz="2900" dirty="0"/>
              <a:t>в </a:t>
            </a:r>
            <a:r>
              <a:rPr lang="ru-RU" sz="2900" dirty="0" smtClean="0"/>
              <a:t>Ломоносов, </a:t>
            </a:r>
            <a:r>
              <a:rPr lang="ru-RU" sz="2900" dirty="0" err="1"/>
              <a:t>Кронштадті</a:t>
            </a:r>
            <a:r>
              <a:rPr lang="ru-RU" sz="2900" dirty="0"/>
              <a:t> і </a:t>
            </a:r>
            <a:r>
              <a:rPr lang="ru-RU" sz="2900" dirty="0" err="1"/>
              <a:t>селищі</a:t>
            </a:r>
            <a:r>
              <a:rPr lang="ru-RU" sz="2900" dirty="0"/>
              <a:t> </a:t>
            </a:r>
            <a:r>
              <a:rPr lang="ru-RU" sz="2900" dirty="0" err="1"/>
              <a:t>Шепелєв</a:t>
            </a:r>
            <a:r>
              <a:rPr lang="ru-RU" sz="2900" dirty="0"/>
              <a:t>. Там же, в </a:t>
            </a:r>
            <a:r>
              <a:rPr lang="ru-RU" sz="2900" dirty="0" err="1"/>
              <a:t>Шепелева</a:t>
            </a:r>
            <a:r>
              <a:rPr lang="ru-RU" sz="2900" dirty="0"/>
              <a:t>, </a:t>
            </a:r>
            <a:r>
              <a:rPr lang="ru-RU" sz="2900" dirty="0" err="1"/>
              <a:t>був</a:t>
            </a:r>
            <a:r>
              <a:rPr lang="ru-RU" sz="2900" dirty="0"/>
              <a:t> </a:t>
            </a:r>
            <a:r>
              <a:rPr lang="ru-RU" sz="2900" dirty="0" err="1" smtClean="0"/>
              <a:t>споруджений</a:t>
            </a:r>
            <a:r>
              <a:rPr lang="ru-RU" sz="2900" dirty="0" smtClean="0"/>
              <a:t> і  </a:t>
            </a:r>
            <a:r>
              <a:rPr lang="ru-RU" sz="2900" dirty="0" err="1" smtClean="0"/>
              <a:t>віковий</a:t>
            </a:r>
            <a:r>
              <a:rPr lang="ru-RU" sz="2900" dirty="0" smtClean="0"/>
              <a:t> </a:t>
            </a:r>
            <a:r>
              <a:rPr lang="ru-RU" sz="2900" dirty="0" err="1"/>
              <a:t>рівневий</a:t>
            </a:r>
            <a:r>
              <a:rPr lang="ru-RU" sz="2900" dirty="0"/>
              <a:t> пост. </a:t>
            </a:r>
            <a:r>
              <a:rPr lang="ru-RU" sz="2900" dirty="0" err="1"/>
              <a:t>Надалі</a:t>
            </a:r>
            <a:r>
              <a:rPr lang="ru-RU" sz="2900" dirty="0"/>
              <a:t> </a:t>
            </a:r>
            <a:r>
              <a:rPr lang="ru-RU" sz="2900" dirty="0" err="1"/>
              <a:t>передбачається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саме</a:t>
            </a:r>
            <a:r>
              <a:rPr lang="ru-RU" sz="2900" dirty="0"/>
              <a:t> до </a:t>
            </a:r>
            <a:r>
              <a:rPr lang="ru-RU" sz="2900" dirty="0" err="1" smtClean="0"/>
              <a:t>Шепелівського</a:t>
            </a:r>
            <a:r>
              <a:rPr lang="ru-RU" sz="2900" dirty="0" smtClean="0"/>
              <a:t> </a:t>
            </a:r>
            <a:r>
              <a:rPr lang="ru-RU" sz="2900" dirty="0"/>
              <a:t>поста </a:t>
            </a:r>
            <a:r>
              <a:rPr lang="ru-RU" sz="2900" dirty="0" err="1"/>
              <a:t>повністю</a:t>
            </a:r>
            <a:r>
              <a:rPr lang="ru-RU" sz="2900" dirty="0"/>
              <a:t> </a:t>
            </a:r>
            <a:r>
              <a:rPr lang="ru-RU" sz="2900" dirty="0" err="1"/>
              <a:t>перейдуть</a:t>
            </a:r>
            <a:r>
              <a:rPr lang="ru-RU" sz="2900" dirty="0"/>
              <a:t> </a:t>
            </a:r>
            <a:r>
              <a:rPr lang="ru-RU" sz="2900" dirty="0" err="1"/>
              <a:t>функції</a:t>
            </a:r>
            <a:r>
              <a:rPr lang="ru-RU" sz="2900" dirty="0"/>
              <a:t> </a:t>
            </a:r>
            <a:r>
              <a:rPr lang="ru-RU" sz="2900" dirty="0" err="1"/>
              <a:t>Кронштадтський</a:t>
            </a:r>
            <a:r>
              <a:rPr lang="ru-RU" sz="2900" dirty="0"/>
              <a:t> </a:t>
            </a:r>
            <a:r>
              <a:rPr lang="ru-RU" sz="2900" dirty="0" smtClean="0"/>
              <a:t>футштоку.</a:t>
            </a:r>
            <a:endParaRPr lang="ru-RU" sz="2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3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Нуль </a:t>
            </a:r>
            <a:r>
              <a:rPr lang="uk-UA" dirty="0" err="1" smtClean="0"/>
              <a:t>футштока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45480"/>
            <a:ext cx="2808312" cy="4505992"/>
          </a:xfrm>
        </p:spPr>
      </p:pic>
    </p:spTree>
    <p:extLst>
      <p:ext uri="{BB962C8B-B14F-4D97-AF65-F5344CB8AC3E}">
        <p14:creationId xmlns:p14="http://schemas.microsoft.com/office/powerpoint/2010/main" val="14835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Короткі теоретичні відомості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196752"/>
            <a:ext cx="352044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Суть задачі полягає в наступному. На поверхні </a:t>
            </a:r>
            <a:r>
              <a:rPr lang="uk-UA" dirty="0" smtClean="0"/>
              <a:t>маємо </a:t>
            </a:r>
            <a:r>
              <a:rPr lang="uk-UA" dirty="0"/>
              <a:t>репер </a:t>
            </a:r>
            <a:r>
              <a:rPr lang="uk-UA" i="1" dirty="0" err="1" smtClean="0"/>
              <a:t>R</a:t>
            </a:r>
            <a:r>
              <a:rPr lang="uk-UA" i="1" baseline="-25000" dirty="0" err="1" smtClean="0"/>
              <a:t>п</a:t>
            </a:r>
            <a:r>
              <a:rPr lang="uk-UA" i="1" dirty="0" smtClean="0"/>
              <a:t>, </a:t>
            </a:r>
            <a:r>
              <a:rPr lang="uk-UA" dirty="0"/>
              <a:t>що закладений поблизу устя шахти, висотна відмітка якого </a:t>
            </a:r>
            <a:r>
              <a:rPr lang="uk-UA" i="1" dirty="0" err="1" smtClean="0"/>
              <a:t>Z</a:t>
            </a:r>
            <a:r>
              <a:rPr lang="uk-UA" i="1" baseline="-25000" dirty="0" err="1" smtClean="0"/>
              <a:t>Rп</a:t>
            </a:r>
            <a:r>
              <a:rPr lang="uk-UA" dirty="0" smtClean="0"/>
              <a:t> </a:t>
            </a:r>
            <a:r>
              <a:rPr lang="uk-UA" dirty="0"/>
              <a:t>відома.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шахті закладений інший репер </a:t>
            </a:r>
            <a:r>
              <a:rPr lang="uk-UA" i="1" dirty="0" err="1"/>
              <a:t>R</a:t>
            </a:r>
            <a:r>
              <a:rPr lang="uk-UA" i="1" baseline="-25000" dirty="0" err="1"/>
              <a:t>ш</a:t>
            </a:r>
            <a:r>
              <a:rPr lang="uk-UA" i="1" baseline="-25000" dirty="0"/>
              <a:t>.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Необхідно </a:t>
            </a:r>
            <a:r>
              <a:rPr lang="uk-UA" dirty="0"/>
              <a:t>визначити відмітку </a:t>
            </a:r>
            <a:r>
              <a:rPr lang="uk-UA" i="1" dirty="0" err="1" smtClean="0"/>
              <a:t>Z</a:t>
            </a:r>
            <a:r>
              <a:rPr lang="uk-UA" i="1" baseline="-25000" dirty="0" err="1" smtClean="0"/>
              <a:t>Rш</a:t>
            </a:r>
            <a:r>
              <a:rPr lang="uk-UA" i="1" baseline="-25000" dirty="0" smtClean="0"/>
              <a:t> </a:t>
            </a:r>
            <a:r>
              <a:rPr lang="uk-UA" dirty="0"/>
              <a:t>за допомогою довгої стрічки. </a:t>
            </a: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Шахтні </a:t>
            </a:r>
            <a:r>
              <a:rPr lang="uk-UA" dirty="0"/>
              <a:t>стрічки бувають довжиною 100, 200, 400 і навіть 1 000 м.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Довжина </a:t>
            </a:r>
            <a:r>
              <a:rPr lang="uk-UA" dirty="0"/>
              <a:t>стрічки, що використовується для розв’язку даної задачі, повинна бути не менша перевищення репера </a:t>
            </a:r>
            <a:r>
              <a:rPr lang="uk-UA" i="1" dirty="0" err="1"/>
              <a:t>R</a:t>
            </a:r>
            <a:r>
              <a:rPr lang="uk-UA" i="1" baseline="-25000" dirty="0" err="1"/>
              <a:t>п</a:t>
            </a:r>
            <a:r>
              <a:rPr lang="uk-UA" i="1" baseline="-25000" dirty="0"/>
              <a:t>.</a:t>
            </a:r>
            <a:r>
              <a:rPr lang="uk-UA" i="1" dirty="0"/>
              <a:t> </a:t>
            </a:r>
            <a:r>
              <a:rPr lang="uk-UA" dirty="0"/>
              <a:t>над репером </a:t>
            </a:r>
            <a:r>
              <a:rPr lang="uk-UA" i="1" dirty="0" err="1"/>
              <a:t>R</a:t>
            </a:r>
            <a:r>
              <a:rPr lang="uk-UA" i="1" baseline="-25000" dirty="0" err="1"/>
              <a:t>ш</a:t>
            </a:r>
            <a:r>
              <a:rPr lang="uk-UA" i="1" baseline="-25000" dirty="0"/>
              <a:t>.</a:t>
            </a:r>
            <a:r>
              <a:rPr lang="uk-UA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52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Короткі теоретичні відомості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196752"/>
            <a:ext cx="3520440" cy="5544616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При вимірюваннях одночасно беруть </a:t>
            </a:r>
            <a:r>
              <a:rPr lang="uk-UA" dirty="0" err="1"/>
              <a:t>відліки</a:t>
            </a:r>
            <a:r>
              <a:rPr lang="uk-UA" dirty="0"/>
              <a:t> по стрічці – </a:t>
            </a:r>
            <a:r>
              <a:rPr lang="uk-UA" i="1" dirty="0"/>
              <a:t>b</a:t>
            </a:r>
            <a:r>
              <a:rPr lang="uk-UA" i="1" baseline="-25000" dirty="0"/>
              <a:t>1</a:t>
            </a:r>
            <a:r>
              <a:rPr lang="uk-UA" dirty="0"/>
              <a:t> (на поверхні) і </a:t>
            </a:r>
            <a:r>
              <a:rPr lang="uk-UA" i="1" dirty="0"/>
              <a:t>b</a:t>
            </a:r>
            <a:r>
              <a:rPr lang="uk-UA" i="1" baseline="-25000" dirty="0"/>
              <a:t>2</a:t>
            </a:r>
            <a:r>
              <a:rPr lang="uk-UA" dirty="0"/>
              <a:t> (на горизонті гірничих робіт), а потім рейках</a:t>
            </a:r>
            <a:r>
              <a:rPr lang="uk-UA" i="1" dirty="0"/>
              <a:t> a</a:t>
            </a:r>
            <a:r>
              <a:rPr lang="uk-UA" i="1" baseline="-25000" dirty="0"/>
              <a:t>1</a:t>
            </a:r>
            <a:r>
              <a:rPr lang="uk-UA" dirty="0"/>
              <a:t> (що встановлена на репері </a:t>
            </a:r>
            <a:r>
              <a:rPr lang="uk-UA" i="1" dirty="0" err="1" smtClean="0"/>
              <a:t>R</a:t>
            </a:r>
            <a:r>
              <a:rPr lang="uk-UA" i="1" baseline="-25000" dirty="0" err="1" smtClean="0"/>
              <a:t>п</a:t>
            </a:r>
            <a:r>
              <a:rPr lang="uk-UA" dirty="0" smtClean="0"/>
              <a:t>) </a:t>
            </a:r>
            <a:r>
              <a:rPr lang="uk-UA" dirty="0"/>
              <a:t>і </a:t>
            </a:r>
            <a:r>
              <a:rPr lang="uk-UA" i="1" dirty="0"/>
              <a:t>a</a:t>
            </a:r>
            <a:r>
              <a:rPr lang="uk-UA" i="1" baseline="-25000" dirty="0"/>
              <a:t>2</a:t>
            </a:r>
            <a:r>
              <a:rPr lang="uk-UA" dirty="0"/>
              <a:t> (що встановлена на репері </a:t>
            </a:r>
            <a:r>
              <a:rPr lang="uk-UA" i="1" dirty="0" err="1"/>
              <a:t>R</a:t>
            </a:r>
            <a:r>
              <a:rPr lang="uk-UA" i="1" baseline="-25000" dirty="0" err="1"/>
              <a:t>ш</a:t>
            </a:r>
            <a:r>
              <a:rPr lang="uk-UA" dirty="0"/>
              <a:t>. Крім того, вимірюють середню температуру повітря в стволі шахти. </a:t>
            </a:r>
            <a:endParaRPr lang="ru-RU" dirty="0"/>
          </a:p>
          <a:p>
            <a:r>
              <a:rPr lang="uk-UA" dirty="0"/>
              <a:t>Для контролю передачу відмітки необхідно виконувати двома різними способами або двічі одним способом (при різній установці нівелірів і шахтної стрічки або різному порядку вимірювання). </a:t>
            </a:r>
            <a:r>
              <a:rPr lang="uk-UA" i="1" dirty="0">
                <a:solidFill>
                  <a:srgbClr val="FF0000"/>
                </a:solidFill>
              </a:rPr>
              <a:t>З отриманих результатів береться середнє значення.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76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Короткі теоретичні відомості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196752"/>
            <a:ext cx="352044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Стрічку з підвішеним вантажем </a:t>
            </a:r>
            <a:r>
              <a:rPr lang="uk-UA" i="1" dirty="0"/>
              <a:t>m</a:t>
            </a:r>
            <a:r>
              <a:rPr lang="uk-UA" dirty="0"/>
              <a:t> за допомогою лебідки опускають в шахту. Вага вантажу, з яким опускається стрічка, повинна бути рівною вазі вантажу, при якому виконувалося компарування даної шахтної стрічки.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 </a:t>
            </a:r>
            <a:r>
              <a:rPr lang="uk-UA" dirty="0"/>
              <a:t>поверхні і в шахті встановлюють два нівеліри. Кожен нівелір встановлюють таким чином, щоб в його зоровій трубі було видно стрічку та нівелірну рейку.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Нівелірні </a:t>
            </a:r>
            <a:r>
              <a:rPr lang="uk-UA" dirty="0"/>
              <a:t>рейки встановлюють на відповідних реперах. 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86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Короткі теоретичні відомості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7864" y="1196752"/>
                <a:ext cx="4351384" cy="5544616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uk-UA" sz="2900" dirty="0"/>
                  <a:t>При цьому розбіжність Δ</a:t>
                </a:r>
                <a:r>
                  <a:rPr lang="uk-UA" sz="2900" i="1" dirty="0"/>
                  <a:t>Z</a:t>
                </a:r>
                <a:r>
                  <a:rPr lang="uk-UA" sz="2900" dirty="0"/>
                  <a:t> між двома значеннями висотної відмітки початкового репера на горизонті гірничих робіт після введення поправок не повинна перевищувати допустимої похибки</a:t>
                </a:r>
                <a14:m>
                  <m:oMath xmlns:m="http://schemas.openxmlformats.org/officeDocument/2006/math">
                    <m:r>
                      <a:rPr lang="uk-UA" sz="2900" i="1">
                        <a:latin typeface="Cambria Math"/>
                      </a:rPr>
                      <m:t> </m:t>
                    </m:r>
                  </m:oMath>
                </a14:m>
                <a:endParaRPr lang="ru-RU" sz="2900" i="1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=0,01+0,0002</m:t>
                      </m:r>
                      <m:r>
                        <a:rPr lang="uk-UA" sz="2900" i="1">
                          <a:latin typeface="Cambria Math"/>
                        </a:rPr>
                        <m:t>h</m:t>
                      </m:r>
                      <m:r>
                        <a:rPr lang="uk-UA" sz="2900" i="1">
                          <a:latin typeface="Cambria Math"/>
                        </a:rPr>
                        <m:t> , </m:t>
                      </m:r>
                    </m:oMath>
                  </m:oMathPara>
                </a14:m>
                <a:endParaRPr lang="ru-RU" sz="2900" i="1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uk-UA" sz="2900" dirty="0"/>
                  <a:t>де </a:t>
                </a:r>
                <a:r>
                  <a:rPr lang="uk-UA" sz="2900" i="1" dirty="0"/>
                  <a:t>h</a:t>
                </a:r>
                <a:r>
                  <a:rPr lang="uk-UA" sz="2900" dirty="0"/>
                  <a:t> – відстань між реперами на поверхні і на горизонті </a:t>
                </a:r>
                <a:r>
                  <a:rPr lang="uk-UA" sz="2900" dirty="0" err="1"/>
                  <a:t>приствольного</a:t>
                </a:r>
                <a:r>
                  <a:rPr lang="uk-UA" sz="2900" dirty="0"/>
                  <a:t> двору, м</a:t>
                </a:r>
                <a:r>
                  <a:rPr lang="uk-UA" sz="29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uk-UA" sz="2900" dirty="0" smtClean="0"/>
                  <a:t> </a:t>
                </a:r>
                <a:r>
                  <a:rPr lang="uk-UA" sz="2900" dirty="0"/>
                  <a:t>Висотна відмітка шахтного репера</a:t>
                </a:r>
                <a:r>
                  <a:rPr lang="uk-UA" sz="2900" i="1" dirty="0"/>
                  <a:t> </a:t>
                </a:r>
                <a:r>
                  <a:rPr lang="uk-UA" sz="2900" i="1" dirty="0" err="1"/>
                  <a:t>R</a:t>
                </a:r>
                <a:r>
                  <a:rPr lang="uk-UA" sz="2900" i="1" baseline="-25000" dirty="0" err="1"/>
                  <a:t>ш</a:t>
                </a:r>
                <a:r>
                  <a:rPr lang="uk-UA" sz="2900" dirty="0"/>
                  <a:t>, при передачі висотної відмітки за допомогою довгої шахтної стрічки, визначається за формулою </a:t>
                </a:r>
                <a:endParaRPr lang="uk-UA" sz="29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ru-RU" sz="2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9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900" i="1">
                                  <a:latin typeface="Cambria Math"/>
                                </a:rPr>
                                <m:t>ш</m:t>
                              </m:r>
                            </m:sub>
                          </m:sSub>
                        </m:sub>
                      </m:sSub>
                      <m:r>
                        <a:rPr lang="uk-UA" sz="29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ru-RU" sz="2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9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900" i="1"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sub>
                      </m:sSub>
                      <m:r>
                        <a:rPr lang="uk-UA" sz="2900" i="1">
                          <a:latin typeface="Cambria Math"/>
                        </a:rPr>
                        <m:t>−</m:t>
                      </m:r>
                      <m:r>
                        <a:rPr lang="uk-UA" sz="2900" i="1">
                          <a:latin typeface="Cambria Math"/>
                        </a:rPr>
                        <m:t>h</m:t>
                      </m:r>
                      <m:r>
                        <a:rPr lang="uk-UA" sz="29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uk-UA" sz="2900" dirty="0" smtClean="0"/>
              </a:p>
              <a:p>
                <a:pPr marL="0" indent="0" algn="just">
                  <a:buNone/>
                </a:pPr>
                <a:r>
                  <a:rPr lang="uk-UA" sz="2900" dirty="0"/>
                  <a:t>де </a:t>
                </a:r>
                <a:r>
                  <a:rPr lang="uk-UA" sz="2900" i="1" dirty="0"/>
                  <a:t>h</a:t>
                </a:r>
                <a:r>
                  <a:rPr lang="uk-UA" sz="2900" dirty="0"/>
                  <a:t> – відстань по вертикалі між реперами на поверхні </a:t>
                </a:r>
                <a:r>
                  <a:rPr lang="uk-UA" sz="2900" i="1" dirty="0" err="1"/>
                  <a:t>R</a:t>
                </a:r>
                <a:r>
                  <a:rPr lang="uk-UA" sz="2900" baseline="-25000" dirty="0" err="1"/>
                  <a:t>п</a:t>
                </a:r>
                <a:r>
                  <a:rPr lang="uk-UA" sz="2900" baseline="-25000" dirty="0"/>
                  <a:t>.</a:t>
                </a:r>
                <a:r>
                  <a:rPr lang="uk-UA" sz="2900" dirty="0"/>
                  <a:t> і на горизонті </a:t>
                </a:r>
                <a:r>
                  <a:rPr lang="uk-UA" sz="2900" dirty="0" err="1"/>
                  <a:t>приствольного</a:t>
                </a:r>
                <a:r>
                  <a:rPr lang="uk-UA" sz="2900" dirty="0"/>
                  <a:t> двору </a:t>
                </a:r>
                <a:r>
                  <a:rPr lang="uk-UA" sz="2900" i="1" dirty="0" err="1" smtClean="0"/>
                  <a:t>R</a:t>
                </a:r>
                <a:r>
                  <a:rPr lang="uk-UA" sz="2900" baseline="-25000" dirty="0" err="1" smtClean="0"/>
                  <a:t>ш</a:t>
                </a:r>
                <a:endParaRPr lang="uk-UA" sz="2900" baseline="-250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900" i="1">
                          <a:latin typeface="Cambria Math"/>
                        </a:rPr>
                        <m:t>h</m:t>
                      </m:r>
                      <m:r>
                        <a:rPr lang="uk-UA" sz="29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h</m:t>
                          </m:r>
                          <m:r>
                            <a:rPr lang="uk-UA" sz="29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900" dirty="0" smtClean="0"/>
              </a:p>
              <a:p>
                <a:pPr algn="just"/>
                <a:r>
                  <a:rPr lang="uk-UA" sz="2900" dirty="0"/>
                  <a:t>де </a:t>
                </a:r>
                <a:r>
                  <a:rPr lang="uk-UA" sz="2900" i="1" dirty="0"/>
                  <a:t>a</a:t>
                </a:r>
                <a:r>
                  <a:rPr lang="uk-UA" sz="2900" i="1" baseline="-25000" dirty="0"/>
                  <a:t>1</a:t>
                </a:r>
                <a:r>
                  <a:rPr lang="uk-UA" sz="2900" dirty="0"/>
                  <a:t>, </a:t>
                </a:r>
                <a:r>
                  <a:rPr lang="uk-UA" sz="2900" i="1" dirty="0"/>
                  <a:t>a</a:t>
                </a:r>
                <a:r>
                  <a:rPr lang="uk-UA" sz="2900" i="1" baseline="-25000" dirty="0"/>
                  <a:t>2</a:t>
                </a:r>
                <a:r>
                  <a:rPr lang="uk-UA" sz="2900" dirty="0"/>
                  <a:t> – </a:t>
                </a:r>
                <a:r>
                  <a:rPr lang="uk-UA" sz="2900" dirty="0" err="1"/>
                  <a:t>відліки</a:t>
                </a:r>
                <a:r>
                  <a:rPr lang="uk-UA" sz="2900" dirty="0"/>
                  <a:t> по рейках, встановлених відповідно на реперах </a:t>
                </a:r>
                <a:r>
                  <a:rPr lang="uk-UA" sz="2900" i="1" dirty="0" err="1" smtClean="0"/>
                  <a:t>R</a:t>
                </a:r>
                <a:r>
                  <a:rPr lang="uk-UA" sz="2900" i="1" baseline="-25000" dirty="0" err="1" smtClean="0"/>
                  <a:t>п</a:t>
                </a:r>
                <a:r>
                  <a:rPr lang="uk-UA" sz="2900" dirty="0" smtClean="0"/>
                  <a:t> </a:t>
                </a:r>
                <a:r>
                  <a:rPr lang="uk-UA" sz="2900" dirty="0"/>
                  <a:t>і </a:t>
                </a:r>
                <a:r>
                  <a:rPr lang="uk-UA" sz="2900" i="1" dirty="0" err="1" smtClean="0"/>
                  <a:t>R</a:t>
                </a:r>
                <a:r>
                  <a:rPr lang="uk-UA" sz="2900" i="1" baseline="-25000" dirty="0" err="1" smtClean="0"/>
                  <a:t>ш</a:t>
                </a:r>
                <a:r>
                  <a:rPr lang="uk-UA" sz="2900" dirty="0" smtClean="0"/>
                  <a:t>,</a:t>
                </a:r>
                <a:r>
                  <a:rPr lang="uk-UA" sz="2900" dirty="0"/>
                  <a:t> </a:t>
                </a:r>
                <a:r>
                  <a:rPr lang="uk-UA" sz="2900" i="1" dirty="0"/>
                  <a:t>м</a:t>
                </a:r>
                <a:r>
                  <a:rPr lang="uk-UA" sz="2900" dirty="0"/>
                  <a:t>; </a:t>
                </a:r>
                <a:endParaRPr lang="ru-RU" sz="2900" dirty="0"/>
              </a:p>
              <a:p>
                <a:pPr algn="just"/>
                <a:r>
                  <a:rPr lang="uk-UA" sz="2900" i="1" dirty="0"/>
                  <a:t>b</a:t>
                </a:r>
                <a:r>
                  <a:rPr lang="uk-UA" sz="2900" i="1" baseline="-25000" dirty="0"/>
                  <a:t>1</a:t>
                </a:r>
                <a:r>
                  <a:rPr lang="uk-UA" sz="2900" dirty="0"/>
                  <a:t>, </a:t>
                </a:r>
                <a:r>
                  <a:rPr lang="uk-UA" sz="2900" i="1" dirty="0"/>
                  <a:t>b</a:t>
                </a:r>
                <a:r>
                  <a:rPr lang="uk-UA" sz="2900" i="1" baseline="-25000" dirty="0"/>
                  <a:t>2</a:t>
                </a:r>
                <a:r>
                  <a:rPr lang="uk-UA" sz="2900" dirty="0"/>
                  <a:t> – </a:t>
                </a:r>
                <a:r>
                  <a:rPr lang="uk-UA" sz="2900" dirty="0" err="1"/>
                  <a:t>відліки</a:t>
                </a:r>
                <a:r>
                  <a:rPr lang="uk-UA" sz="2900" dirty="0"/>
                  <a:t> по стрічці, взяті на поверхні і на горизонті </a:t>
                </a:r>
                <a:r>
                  <a:rPr lang="uk-UA" sz="2900" dirty="0" err="1"/>
                  <a:t>приствольного</a:t>
                </a:r>
                <a:r>
                  <a:rPr lang="uk-UA" sz="2900" dirty="0"/>
                  <a:t> двору, </a:t>
                </a:r>
                <a:r>
                  <a:rPr lang="uk-UA" sz="2900" i="1" dirty="0"/>
                  <a:t>м</a:t>
                </a:r>
                <a:r>
                  <a:rPr lang="uk-UA" sz="2900" dirty="0"/>
                  <a:t>;</a:t>
                </a:r>
                <a:endParaRPr lang="ru-RU" sz="29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7864" y="1196752"/>
                <a:ext cx="4351384" cy="5544616"/>
              </a:xfrm>
              <a:blipFill rotWithShape="1">
                <a:blip r:embed="rId2"/>
                <a:stretch>
                  <a:fillRect l="-700" t="-1319" r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84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Поправка за розтяг шахтної стрічки від підвішеного вантажу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7864" y="1196752"/>
                <a:ext cx="4351384" cy="554461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uk-UA" sz="2400" dirty="0" err="1"/>
                  <a:t>Δ</a:t>
                </a:r>
                <a:r>
                  <a:rPr lang="uk-UA" sz="2400" i="1" dirty="0" err="1"/>
                  <a:t>h</a:t>
                </a:r>
                <a:r>
                  <a:rPr lang="uk-UA" sz="2400" i="1" baseline="-25000" dirty="0" err="1"/>
                  <a:t>Р</a:t>
                </a:r>
                <a:r>
                  <a:rPr lang="uk-UA" sz="2400" dirty="0"/>
                  <a:t> – </a:t>
                </a:r>
                <a:r>
                  <a:rPr lang="uk-UA" sz="2400" dirty="0">
                    <a:solidFill>
                      <a:srgbClr val="FF0000"/>
                    </a:solidFill>
                  </a:rPr>
                  <a:t>поправка за розтяг шахтної стрічки від підвішеного вантажу</a:t>
                </a:r>
                <a:r>
                  <a:rPr lang="uk-UA" sz="2400" dirty="0"/>
                  <a:t>, визначають за формулою </a:t>
                </a:r>
                <a:endParaRPr lang="uk-UA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uk-UA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𝑚𝑔</m:t>
                              </m:r>
                              <m:r>
                                <a:rPr lang="uk-UA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uk-UA" sz="2400" i="1">
                              <a:latin typeface="Cambria Math"/>
                            </a:rPr>
                            <m:t>𝐹</m:t>
                          </m:r>
                          <m:r>
                            <a:rPr lang="uk-UA" sz="2400" i="1">
                              <a:latin typeface="Cambria Math"/>
                            </a:rPr>
                            <m:t>∙</m:t>
                          </m:r>
                          <m:r>
                            <a:rPr lang="uk-UA" sz="2400" i="1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uk-UA" sz="24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400" dirty="0" smtClean="0"/>
              </a:p>
              <a:p>
                <a:r>
                  <a:rPr lang="uk-UA" sz="2400" dirty="0"/>
                  <a:t>де, </a:t>
                </a:r>
                <a:r>
                  <a:rPr lang="uk-UA" sz="2400" i="1" dirty="0"/>
                  <a:t>H = b</a:t>
                </a:r>
                <a:r>
                  <a:rPr lang="uk-UA" sz="2400" i="1" baseline="-25000" dirty="0"/>
                  <a:t>1</a:t>
                </a:r>
                <a:r>
                  <a:rPr lang="uk-UA" sz="2400" i="1" dirty="0"/>
                  <a:t> – b</a:t>
                </a:r>
                <a:r>
                  <a:rPr lang="uk-UA" sz="2400" i="1" baseline="-25000" dirty="0"/>
                  <a:t>2</a:t>
                </a:r>
                <a:r>
                  <a:rPr lang="uk-UA" sz="2400" dirty="0"/>
                  <a:t> – відстань між візирними променями нівеліра, або фактична довжина стрічки між ними, </a:t>
                </a:r>
                <a:r>
                  <a:rPr lang="uk-UA" sz="2400" i="1" dirty="0"/>
                  <a:t>м</a:t>
                </a:r>
                <a:r>
                  <a:rPr lang="uk-UA" sz="2400" dirty="0"/>
                  <a:t>; </a:t>
                </a:r>
                <a:endParaRPr lang="ru-RU" sz="2400" dirty="0"/>
              </a:p>
              <a:p>
                <a:r>
                  <a:rPr lang="uk-UA" sz="2400" i="1" dirty="0"/>
                  <a:t>m </a:t>
                </a:r>
                <a:r>
                  <a:rPr lang="uk-UA" sz="2400" dirty="0"/>
                  <a:t>– вага робочого вантажу, підвішеного до стрічки, </a:t>
                </a:r>
                <a:r>
                  <a:rPr lang="uk-UA" sz="2400" i="1" dirty="0"/>
                  <a:t>кг</a:t>
                </a:r>
                <a:r>
                  <a:rPr lang="uk-UA" sz="2400" dirty="0"/>
                  <a:t>; </a:t>
                </a:r>
                <a:endParaRPr lang="ru-RU" sz="2400" dirty="0"/>
              </a:p>
              <a:p>
                <a:r>
                  <a:rPr lang="uk-UA" sz="2400" i="1" dirty="0"/>
                  <a:t>Р</a:t>
                </a:r>
                <a:r>
                  <a:rPr lang="uk-UA" sz="2400" i="1" baseline="-25000" dirty="0"/>
                  <a:t>0</a:t>
                </a:r>
                <a:r>
                  <a:rPr lang="uk-UA" sz="2400" cap="small" dirty="0"/>
                  <a:t> </a:t>
                </a:r>
                <a:r>
                  <a:rPr lang="uk-UA" sz="2400" dirty="0"/>
                  <a:t>–</a:t>
                </a:r>
                <a:r>
                  <a:rPr lang="uk-UA" sz="2400" i="1" dirty="0"/>
                  <a:t> </a:t>
                </a:r>
                <a:r>
                  <a:rPr lang="uk-UA" sz="2400" dirty="0"/>
                  <a:t>сила натягу стрічки при компаруванні, </a:t>
                </a:r>
                <a:r>
                  <a:rPr lang="uk-UA" sz="2400" i="1" dirty="0"/>
                  <a:t>Н</a:t>
                </a:r>
                <a:r>
                  <a:rPr lang="uk-UA" sz="2400" dirty="0"/>
                  <a:t> (за паспортом стрічки); </a:t>
                </a:r>
                <a:endParaRPr lang="ru-RU" sz="2400" dirty="0"/>
              </a:p>
              <a:p>
                <a:r>
                  <a:rPr lang="uk-UA" sz="2400" i="1" dirty="0"/>
                  <a:t>g</a:t>
                </a:r>
                <a:r>
                  <a:rPr lang="uk-UA" sz="2400" dirty="0"/>
                  <a:t> – прискорення вільного падіння, </a:t>
                </a:r>
                <a:r>
                  <a:rPr lang="uk-UA" sz="2400" i="1" dirty="0"/>
                  <a:t>м/с</a:t>
                </a:r>
                <a:r>
                  <a:rPr lang="uk-UA" sz="2400" i="1" baseline="30000" dirty="0"/>
                  <a:t>2</a:t>
                </a:r>
                <a:r>
                  <a:rPr lang="uk-UA" sz="2400" dirty="0"/>
                  <a:t>; </a:t>
                </a:r>
                <a:endParaRPr lang="ru-RU" sz="2400" dirty="0"/>
              </a:p>
              <a:p>
                <a:r>
                  <a:rPr lang="uk-UA" sz="2400" i="1" dirty="0"/>
                  <a:t>Е </a:t>
                </a:r>
                <a:r>
                  <a:rPr lang="uk-UA" sz="2400" dirty="0"/>
                  <a:t>– модуль Юнга (для сталевої стрічки </a:t>
                </a:r>
                <a:r>
                  <a:rPr lang="uk-UA" sz="2400" i="1" dirty="0">
                    <a:solidFill>
                      <a:srgbClr val="FF0000"/>
                    </a:solidFill>
                  </a:rPr>
                  <a:t>Е = </a:t>
                </a:r>
                <a:r>
                  <a:rPr lang="uk-UA" sz="2400" dirty="0">
                    <a:solidFill>
                      <a:srgbClr val="FF0000"/>
                    </a:solidFill>
                  </a:rPr>
                  <a:t>2·10</a:t>
                </a:r>
                <a:r>
                  <a:rPr lang="uk-UA" sz="2400" i="1" baseline="30000" dirty="0">
                    <a:solidFill>
                      <a:srgbClr val="FF0000"/>
                    </a:solidFill>
                  </a:rPr>
                  <a:t>11</a:t>
                </a:r>
                <a:r>
                  <a:rPr lang="uk-UA" sz="2400" i="1" dirty="0">
                    <a:solidFill>
                      <a:srgbClr val="FF0000"/>
                    </a:solidFill>
                  </a:rPr>
                  <a:t> Па</a:t>
                </a:r>
                <a:r>
                  <a:rPr lang="uk-UA" sz="2400" i="1" dirty="0"/>
                  <a:t> = </a:t>
                </a:r>
                <a:r>
                  <a:rPr lang="uk-UA" sz="2400" dirty="0"/>
                  <a:t>2·10</a:t>
                </a:r>
                <a:r>
                  <a:rPr lang="uk-UA" sz="2400" baseline="30000" dirty="0"/>
                  <a:t>7</a:t>
                </a:r>
                <a:r>
                  <a:rPr lang="uk-UA" sz="2400" i="1" dirty="0"/>
                  <a:t> Н/см</a:t>
                </a:r>
                <a:r>
                  <a:rPr lang="uk-UA" sz="2400" i="1" baseline="30000" dirty="0"/>
                  <a:t>2</a:t>
                </a:r>
                <a:r>
                  <a:rPr lang="uk-UA" sz="2400" dirty="0"/>
                  <a:t>); </a:t>
                </a:r>
                <a:endParaRPr lang="ru-RU" sz="2400" dirty="0"/>
              </a:p>
              <a:p>
                <a:r>
                  <a:rPr lang="uk-UA" sz="2400" i="1" dirty="0"/>
                  <a:t>F</a:t>
                </a:r>
                <a:r>
                  <a:rPr lang="uk-UA" sz="2400" dirty="0"/>
                  <a:t> – площа перерізу стрічки, </a:t>
                </a:r>
                <a:r>
                  <a:rPr lang="uk-UA" sz="2400" i="1" dirty="0"/>
                  <a:t>см</a:t>
                </a:r>
                <a:r>
                  <a:rPr lang="uk-UA" sz="2400" i="1" baseline="30000" dirty="0"/>
                  <a:t>2</a:t>
                </a:r>
                <a:r>
                  <a:rPr lang="uk-UA" sz="2400" dirty="0"/>
                  <a:t> або </a:t>
                </a:r>
                <a:r>
                  <a:rPr lang="uk-UA" sz="2400" i="1" dirty="0"/>
                  <a:t>мм</a:t>
                </a:r>
                <a:r>
                  <a:rPr lang="uk-UA" sz="2400" i="1" baseline="30000" dirty="0"/>
                  <a:t>2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7864" y="1196752"/>
                <a:ext cx="4351384" cy="5544616"/>
              </a:xfrm>
              <a:blipFill rotWithShape="1">
                <a:blip r:embed="rId2"/>
                <a:stretch>
                  <a:fillRect l="-1261" t="-1648" r="-1961" b="-1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591025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7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659</TotalTime>
  <Words>748</Words>
  <Application>Microsoft Office PowerPoint</Application>
  <PresentationFormat>Экран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Передача висотної відмітки за допомогою довгої шахтної стрічки</vt:lpstr>
      <vt:lpstr>Балтійська система висот</vt:lpstr>
      <vt:lpstr>Кронштадтський футшток – вихідний пункт нівелірної мережі</vt:lpstr>
      <vt:lpstr>Нуль футштока</vt:lpstr>
      <vt:lpstr>Короткі теоретичні відомості</vt:lpstr>
      <vt:lpstr>Короткі теоретичні відомості</vt:lpstr>
      <vt:lpstr>Короткі теоретичні відомості</vt:lpstr>
      <vt:lpstr>Короткі теоретичні відомості</vt:lpstr>
      <vt:lpstr>Поправка за розтяг шахтної стрічки від підвішеного вантажу</vt:lpstr>
      <vt:lpstr>Визначення поправок</vt:lpstr>
      <vt:lpstr>Поправка за розтяг шахтної стрічки від підвішеного вантажу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Передача висотної відмітки за допомогою довгої шахтної стрічки</dc:title>
  <dc:creator>Людмила</dc:creator>
  <cp:lastModifiedBy>Пользователь Windows</cp:lastModifiedBy>
  <cp:revision>26</cp:revision>
  <dcterms:created xsi:type="dcterms:W3CDTF">2021-03-23T18:10:19Z</dcterms:created>
  <dcterms:modified xsi:type="dcterms:W3CDTF">2021-04-01T09:34:06Z</dcterms:modified>
</cp:coreProperties>
</file>