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58" r:id="rId3"/>
    <p:sldId id="262" r:id="rId4"/>
    <p:sldId id="285" r:id="rId5"/>
    <p:sldId id="259" r:id="rId6"/>
    <p:sldId id="260" r:id="rId7"/>
    <p:sldId id="261" r:id="rId8"/>
    <p:sldId id="288" r:id="rId9"/>
    <p:sldId id="268" r:id="rId10"/>
    <p:sldId id="286" r:id="rId11"/>
    <p:sldId id="267" r:id="rId12"/>
    <p:sldId id="269" r:id="rId13"/>
    <p:sldId id="287" r:id="rId14"/>
    <p:sldId id="271" r:id="rId15"/>
    <p:sldId id="270" r:id="rId16"/>
    <p:sldId id="275" r:id="rId17"/>
    <p:sldId id="272" r:id="rId18"/>
    <p:sldId id="273" r:id="rId19"/>
    <p:sldId id="274" r:id="rId20"/>
    <p:sldId id="276" r:id="rId21"/>
    <p:sldId id="282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DA4FA-C5DF-4794-A928-0BF4478613C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81936FA-F202-4508-AC7C-C735EAAEB1EC}">
      <dgm:prSet phldrT="[Текст]" phldr="1"/>
      <dgm:spPr/>
      <dgm:t>
        <a:bodyPr/>
        <a:lstStyle/>
        <a:p>
          <a:endParaRPr lang="ru-RU" dirty="0"/>
        </a:p>
      </dgm:t>
    </dgm:pt>
    <dgm:pt modelId="{8ED06C5A-0FB8-4875-998D-80C10F580734}" type="sibTrans" cxnId="{B56FBC17-FABF-48F4-B27A-D1A82753E342}">
      <dgm:prSet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FF2A9062-6704-4CBC-92E8-F66C31C31C73}" type="parTrans" cxnId="{B56FBC17-FABF-48F4-B27A-D1A82753E342}">
      <dgm:prSet/>
      <dgm:spPr/>
      <dgm:t>
        <a:bodyPr/>
        <a:lstStyle/>
        <a:p>
          <a:endParaRPr lang="ru-RU"/>
        </a:p>
      </dgm:t>
    </dgm:pt>
    <dgm:pt modelId="{36FA352B-83B1-4114-8CA5-4C5247B7FCA5}" type="pres">
      <dgm:prSet presAssocID="{FBEDA4FA-C5DF-4794-A928-0BF4478613CE}" presName="Name0" presStyleCnt="0">
        <dgm:presLayoutVars>
          <dgm:chMax val="7"/>
          <dgm:chPref val="7"/>
          <dgm:dir/>
        </dgm:presLayoutVars>
      </dgm:prSet>
      <dgm:spPr/>
    </dgm:pt>
    <dgm:pt modelId="{6CE8FC60-7CE6-48FD-9BD8-6CC18816ACCF}" type="pres">
      <dgm:prSet presAssocID="{FBEDA4FA-C5DF-4794-A928-0BF4478613CE}" presName="Name1" presStyleCnt="0"/>
      <dgm:spPr/>
    </dgm:pt>
    <dgm:pt modelId="{69FC42D8-A074-4B70-A85B-F57F49F30DAC}" type="pres">
      <dgm:prSet presAssocID="{8ED06C5A-0FB8-4875-998D-80C10F580734}" presName="picture_1" presStyleCnt="0"/>
      <dgm:spPr/>
    </dgm:pt>
    <dgm:pt modelId="{032CBCB1-1D9A-42CC-AB0A-F414870D5419}" type="pres">
      <dgm:prSet presAssocID="{8ED06C5A-0FB8-4875-998D-80C10F580734}" presName="pictureRepeatNode" presStyleLbl="alignImgPlace1" presStyleIdx="0" presStyleCnt="1" custScaleX="199593" custScaleY="165484" custLinFactNeighborX="-20168" custLinFactNeighborY="17286"/>
      <dgm:spPr/>
      <dgm:t>
        <a:bodyPr/>
        <a:lstStyle/>
        <a:p>
          <a:endParaRPr lang="ru-RU"/>
        </a:p>
      </dgm:t>
    </dgm:pt>
    <dgm:pt modelId="{EE012124-0C16-4EEB-B20B-7C0F1635C198}" type="pres">
      <dgm:prSet presAssocID="{681936FA-F202-4508-AC7C-C735EAAEB1EC}" presName="text_1" presStyleLbl="node1" presStyleIdx="0" presStyleCnt="0" custLinFactX="-82382" custLinFactY="103626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D9BC0-35FD-43C5-A216-6D8B36525E02}" type="presOf" srcId="{FBEDA4FA-C5DF-4794-A928-0BF4478613CE}" destId="{36FA352B-83B1-4114-8CA5-4C5247B7FCA5}" srcOrd="0" destOrd="0" presId="urn:microsoft.com/office/officeart/2008/layout/CircularPictureCallout"/>
    <dgm:cxn modelId="{B56FBC17-FABF-48F4-B27A-D1A82753E342}" srcId="{FBEDA4FA-C5DF-4794-A928-0BF4478613CE}" destId="{681936FA-F202-4508-AC7C-C735EAAEB1EC}" srcOrd="0" destOrd="0" parTransId="{FF2A9062-6704-4CBC-92E8-F66C31C31C73}" sibTransId="{8ED06C5A-0FB8-4875-998D-80C10F580734}"/>
    <dgm:cxn modelId="{BA4E5DAB-2919-4E16-AA37-589F1E778541}" type="presOf" srcId="{681936FA-F202-4508-AC7C-C735EAAEB1EC}" destId="{EE012124-0C16-4EEB-B20B-7C0F1635C198}" srcOrd="0" destOrd="0" presId="urn:microsoft.com/office/officeart/2008/layout/CircularPictureCallout"/>
    <dgm:cxn modelId="{F27F45E2-BE7A-48B2-83BC-EEE8454EE670}" type="presOf" srcId="{8ED06C5A-0FB8-4875-998D-80C10F580734}" destId="{032CBCB1-1D9A-42CC-AB0A-F414870D5419}" srcOrd="0" destOrd="0" presId="urn:microsoft.com/office/officeart/2008/layout/CircularPictureCallout"/>
    <dgm:cxn modelId="{5F130BBE-B3C0-41F4-A505-9B3CEDEB8558}" type="presParOf" srcId="{36FA352B-83B1-4114-8CA5-4C5247B7FCA5}" destId="{6CE8FC60-7CE6-48FD-9BD8-6CC18816ACCF}" srcOrd="0" destOrd="0" presId="urn:microsoft.com/office/officeart/2008/layout/CircularPictureCallout"/>
    <dgm:cxn modelId="{DC1BF1D8-EEDC-45ED-99D5-597F890EC78C}" type="presParOf" srcId="{6CE8FC60-7CE6-48FD-9BD8-6CC18816ACCF}" destId="{69FC42D8-A074-4B70-A85B-F57F49F30DAC}" srcOrd="0" destOrd="0" presId="urn:microsoft.com/office/officeart/2008/layout/CircularPictureCallout"/>
    <dgm:cxn modelId="{2F0828F5-D0D5-4DBB-822D-19EA8E781D18}" type="presParOf" srcId="{69FC42D8-A074-4B70-A85B-F57F49F30DAC}" destId="{032CBCB1-1D9A-42CC-AB0A-F414870D5419}" srcOrd="0" destOrd="0" presId="urn:microsoft.com/office/officeart/2008/layout/CircularPictureCallout"/>
    <dgm:cxn modelId="{99A55AAB-EA0D-473D-8200-FD159F51C7EB}" type="presParOf" srcId="{6CE8FC60-7CE6-48FD-9BD8-6CC18816ACCF}" destId="{EE012124-0C16-4EEB-B20B-7C0F1635C19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362D4-6FC2-4A8F-B064-E8AF57CE9A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3A5867E-5F33-4443-95BE-38187C88FFF1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tx1"/>
              </a:solidFill>
            </a:rPr>
            <a:t>Кристалобластова</a:t>
          </a:r>
          <a:endParaRPr lang="ru-RU" b="1" dirty="0">
            <a:solidFill>
              <a:schemeClr val="tx1"/>
            </a:solidFill>
          </a:endParaRPr>
        </a:p>
      </dgm:t>
    </dgm:pt>
    <dgm:pt modelId="{B016ABE9-DE1A-4DC1-B7F4-D25426F76CA1}" type="parTrans" cxnId="{5AB8F1EA-6224-453E-BBC6-7EA0F5DD4723}">
      <dgm:prSet/>
      <dgm:spPr/>
      <dgm:t>
        <a:bodyPr/>
        <a:lstStyle/>
        <a:p>
          <a:endParaRPr lang="ru-RU"/>
        </a:p>
      </dgm:t>
    </dgm:pt>
    <dgm:pt modelId="{0A317AC6-277A-4EA6-B32F-F640B216192B}" type="sibTrans" cxnId="{5AB8F1EA-6224-453E-BBC6-7EA0F5DD472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geodictionary.com.ua/sites/default/files/styles/picture_termin/https/upload.wikimedia.org/wikipedia/commons/thumb/7/76/Garnet_Mica_Schist_Syros_Greece.jpg/1024px-Garnet_Mica_Schist_Syros_Greece.jpg?itok=oWF5qMIb"/>
        </a:ext>
      </dgm:extLst>
    </dgm:pt>
    <dgm:pt modelId="{BF132FA7-AFAB-465F-8948-9774C503F00C}" type="pres">
      <dgm:prSet presAssocID="{34C362D4-6FC2-4A8F-B064-E8AF57CE9A34}" presName="Name0" presStyleCnt="0">
        <dgm:presLayoutVars>
          <dgm:chMax val="7"/>
          <dgm:chPref val="7"/>
          <dgm:dir/>
        </dgm:presLayoutVars>
      </dgm:prSet>
      <dgm:spPr/>
    </dgm:pt>
    <dgm:pt modelId="{271F492A-EC58-47AF-B580-F6AAAB13C51F}" type="pres">
      <dgm:prSet presAssocID="{34C362D4-6FC2-4A8F-B064-E8AF57CE9A34}" presName="Name1" presStyleCnt="0"/>
      <dgm:spPr/>
    </dgm:pt>
    <dgm:pt modelId="{1A40A3CA-5F4D-4D72-A9C9-F99A0DB071D2}" type="pres">
      <dgm:prSet presAssocID="{0A317AC6-277A-4EA6-B32F-F640B216192B}" presName="picture_1" presStyleCnt="0"/>
      <dgm:spPr/>
    </dgm:pt>
    <dgm:pt modelId="{85A35892-24F5-44C2-9A34-4DF3B312C6FF}" type="pres">
      <dgm:prSet presAssocID="{0A317AC6-277A-4EA6-B32F-F640B216192B}" presName="pictureRepeatNode" presStyleLbl="alignImgPlace1" presStyleIdx="0" presStyleCnt="1" custScaleX="112003" custScaleY="111186" custLinFactNeighborX="-39519" custLinFactNeighborY="-50000"/>
      <dgm:spPr/>
      <dgm:t>
        <a:bodyPr/>
        <a:lstStyle/>
        <a:p>
          <a:endParaRPr lang="ru-RU"/>
        </a:p>
      </dgm:t>
    </dgm:pt>
    <dgm:pt modelId="{A5465722-BF5E-4A85-BD11-73D634312133}" type="pres">
      <dgm:prSet presAssocID="{33A5867E-5F33-4443-95BE-38187C88FFF1}" presName="text_1" presStyleLbl="node1" presStyleIdx="0" presStyleCnt="0" custScaleX="174025" custScaleY="105195" custLinFactNeighborX="66650" custLinFactNeighborY="-62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DA0B7-0424-4132-A7E0-B68AF3D05C5E}" type="presOf" srcId="{34C362D4-6FC2-4A8F-B064-E8AF57CE9A34}" destId="{BF132FA7-AFAB-465F-8948-9774C503F00C}" srcOrd="0" destOrd="0" presId="urn:microsoft.com/office/officeart/2008/layout/CircularPictureCallout"/>
    <dgm:cxn modelId="{0D9AC57E-88BD-4A10-BDD9-364DCC9372B3}" type="presOf" srcId="{0A317AC6-277A-4EA6-B32F-F640B216192B}" destId="{85A35892-24F5-44C2-9A34-4DF3B312C6FF}" srcOrd="0" destOrd="0" presId="urn:microsoft.com/office/officeart/2008/layout/CircularPictureCallout"/>
    <dgm:cxn modelId="{5AB8F1EA-6224-453E-BBC6-7EA0F5DD4723}" srcId="{34C362D4-6FC2-4A8F-B064-E8AF57CE9A34}" destId="{33A5867E-5F33-4443-95BE-38187C88FFF1}" srcOrd="0" destOrd="0" parTransId="{B016ABE9-DE1A-4DC1-B7F4-D25426F76CA1}" sibTransId="{0A317AC6-277A-4EA6-B32F-F640B216192B}"/>
    <dgm:cxn modelId="{44B7A49A-48FC-4E12-A10F-FE541AD80408}" type="presOf" srcId="{33A5867E-5F33-4443-95BE-38187C88FFF1}" destId="{A5465722-BF5E-4A85-BD11-73D634312133}" srcOrd="0" destOrd="0" presId="urn:microsoft.com/office/officeart/2008/layout/CircularPictureCallout"/>
    <dgm:cxn modelId="{82633619-AE27-4159-B818-17E758784A30}" type="presParOf" srcId="{BF132FA7-AFAB-465F-8948-9774C503F00C}" destId="{271F492A-EC58-47AF-B580-F6AAAB13C51F}" srcOrd="0" destOrd="0" presId="urn:microsoft.com/office/officeart/2008/layout/CircularPictureCallout"/>
    <dgm:cxn modelId="{D4A2B8C8-CA12-4029-A49C-172FC84DF23B}" type="presParOf" srcId="{271F492A-EC58-47AF-B580-F6AAAB13C51F}" destId="{1A40A3CA-5F4D-4D72-A9C9-F99A0DB071D2}" srcOrd="0" destOrd="0" presId="urn:microsoft.com/office/officeart/2008/layout/CircularPictureCallout"/>
    <dgm:cxn modelId="{EC60B561-3F0F-450E-A817-9F56AA7AB042}" type="presParOf" srcId="{1A40A3CA-5F4D-4D72-A9C9-F99A0DB071D2}" destId="{85A35892-24F5-44C2-9A34-4DF3B312C6FF}" srcOrd="0" destOrd="0" presId="urn:microsoft.com/office/officeart/2008/layout/CircularPictureCallout"/>
    <dgm:cxn modelId="{D8105517-4E33-4BD6-A619-0B7D760A4E8B}" type="presParOf" srcId="{271F492A-EC58-47AF-B580-F6AAAB13C51F}" destId="{A5465722-BF5E-4A85-BD11-73D63431213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EE8C0-8E6A-4C08-925A-34C2DE3DEFA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B856A18-8EF2-4D14-B56F-C183CBE81C4E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tx1"/>
              </a:solidFill>
            </a:rPr>
            <a:t>Катакластична</a:t>
          </a:r>
          <a:r>
            <a:rPr lang="uk-UA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399B8C01-FA6B-4A5A-9F05-DB3A0398580A}" type="parTrans" cxnId="{6FD115D1-3272-45D4-8C6F-C73AF92B4B4E}">
      <dgm:prSet/>
      <dgm:spPr/>
      <dgm:t>
        <a:bodyPr/>
        <a:lstStyle/>
        <a:p>
          <a:endParaRPr lang="ru-RU"/>
        </a:p>
      </dgm:t>
    </dgm:pt>
    <dgm:pt modelId="{1D5871E3-9785-4397-8079-57970D436397}" type="sibTrans" cxnId="{6FD115D1-3272-45D4-8C6F-C73AF92B4B4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geodictionary.com.ua/sites/default/files/styles/picture_termin/https/upload.wikimedia.org/wikipedia/commons/thumb/4/4b/Cataclasite_Engelberg_b.jpg/1024px-Cataclasite_Engelberg_b.jpg?itok=regDbH6D"/>
        </a:ext>
      </dgm:extLst>
    </dgm:pt>
    <dgm:pt modelId="{E1EA9A93-595F-4180-BC5A-FFDBE5103084}" type="pres">
      <dgm:prSet presAssocID="{B64EE8C0-8E6A-4C08-925A-34C2DE3DEFAC}" presName="Name0" presStyleCnt="0">
        <dgm:presLayoutVars>
          <dgm:chMax val="7"/>
          <dgm:chPref val="7"/>
          <dgm:dir/>
        </dgm:presLayoutVars>
      </dgm:prSet>
      <dgm:spPr/>
    </dgm:pt>
    <dgm:pt modelId="{2BB2FBA3-DE48-4EE1-8CF8-FA20967FE5BC}" type="pres">
      <dgm:prSet presAssocID="{B64EE8C0-8E6A-4C08-925A-34C2DE3DEFAC}" presName="Name1" presStyleCnt="0"/>
      <dgm:spPr/>
    </dgm:pt>
    <dgm:pt modelId="{0488E6DF-6B2F-4019-A1EA-C9F36246BF11}" type="pres">
      <dgm:prSet presAssocID="{1D5871E3-9785-4397-8079-57970D436397}" presName="picture_1" presStyleCnt="0"/>
      <dgm:spPr/>
    </dgm:pt>
    <dgm:pt modelId="{F30090ED-3301-4B44-B996-429A5ECB4703}" type="pres">
      <dgm:prSet presAssocID="{1D5871E3-9785-4397-8079-57970D436397}" presName="pictureRepeatNode" presStyleLbl="alignImgPlace1" presStyleIdx="0" presStyleCnt="1" custScaleX="145358" custScaleY="146120" custLinFactNeighborY="1827"/>
      <dgm:spPr/>
      <dgm:t>
        <a:bodyPr/>
        <a:lstStyle/>
        <a:p>
          <a:endParaRPr lang="ru-RU"/>
        </a:p>
      </dgm:t>
    </dgm:pt>
    <dgm:pt modelId="{7EBF5B39-7E60-480B-AB3F-8EA6A3D004F1}" type="pres">
      <dgm:prSet presAssocID="{AB856A18-8EF2-4D14-B56F-C183CBE81C4E}" presName="text_1" presStyleLbl="node1" presStyleIdx="0" presStyleCnt="0" custScaleX="198107" custScaleY="69376" custLinFactY="100000" custLinFactNeighborX="94297" custLinFactNeighborY="105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53C86-A093-4BF1-9FEE-37C9C674E511}" type="presOf" srcId="{B64EE8C0-8E6A-4C08-925A-34C2DE3DEFAC}" destId="{E1EA9A93-595F-4180-BC5A-FFDBE5103084}" srcOrd="0" destOrd="0" presId="urn:microsoft.com/office/officeart/2008/layout/CircularPictureCallout"/>
    <dgm:cxn modelId="{6FD115D1-3272-45D4-8C6F-C73AF92B4B4E}" srcId="{B64EE8C0-8E6A-4C08-925A-34C2DE3DEFAC}" destId="{AB856A18-8EF2-4D14-B56F-C183CBE81C4E}" srcOrd="0" destOrd="0" parTransId="{399B8C01-FA6B-4A5A-9F05-DB3A0398580A}" sibTransId="{1D5871E3-9785-4397-8079-57970D436397}"/>
    <dgm:cxn modelId="{717C0EF4-C200-49D5-BC51-CAF74B29CBE4}" type="presOf" srcId="{1D5871E3-9785-4397-8079-57970D436397}" destId="{F30090ED-3301-4B44-B996-429A5ECB4703}" srcOrd="0" destOrd="0" presId="urn:microsoft.com/office/officeart/2008/layout/CircularPictureCallout"/>
    <dgm:cxn modelId="{1F8E7C52-8BAA-45AA-B8C2-98E56ED9AEC8}" type="presOf" srcId="{AB856A18-8EF2-4D14-B56F-C183CBE81C4E}" destId="{7EBF5B39-7E60-480B-AB3F-8EA6A3D004F1}" srcOrd="0" destOrd="0" presId="urn:microsoft.com/office/officeart/2008/layout/CircularPictureCallout"/>
    <dgm:cxn modelId="{3E2B1920-20EA-4FCB-80B0-1D9A5B5F4E8A}" type="presParOf" srcId="{E1EA9A93-595F-4180-BC5A-FFDBE5103084}" destId="{2BB2FBA3-DE48-4EE1-8CF8-FA20967FE5BC}" srcOrd="0" destOrd="0" presId="urn:microsoft.com/office/officeart/2008/layout/CircularPictureCallout"/>
    <dgm:cxn modelId="{BD9F72AD-413D-44D8-9611-76A6802CB5DA}" type="presParOf" srcId="{2BB2FBA3-DE48-4EE1-8CF8-FA20967FE5BC}" destId="{0488E6DF-6B2F-4019-A1EA-C9F36246BF11}" srcOrd="0" destOrd="0" presId="urn:microsoft.com/office/officeart/2008/layout/CircularPictureCallout"/>
    <dgm:cxn modelId="{588D44B4-A4CE-4D72-8946-6031353236D9}" type="presParOf" srcId="{0488E6DF-6B2F-4019-A1EA-C9F36246BF11}" destId="{F30090ED-3301-4B44-B996-429A5ECB4703}" srcOrd="0" destOrd="0" presId="urn:microsoft.com/office/officeart/2008/layout/CircularPictureCallout"/>
    <dgm:cxn modelId="{8C824397-826B-46BD-9F9A-3162A7B4FFC9}" type="presParOf" srcId="{2BB2FBA3-DE48-4EE1-8CF8-FA20967FE5BC}" destId="{7EBF5B39-7E60-480B-AB3F-8EA6A3D004F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815CB-6651-4D68-92CD-BD8328254C1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FC02662-CC42-4CB9-B9D7-AF8B6C4AB4A6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Кристалічна</a:t>
          </a:r>
          <a:endParaRPr lang="ru-RU" b="1" dirty="0">
            <a:solidFill>
              <a:schemeClr val="tx1"/>
            </a:solidFill>
          </a:endParaRPr>
        </a:p>
      </dgm:t>
    </dgm:pt>
    <dgm:pt modelId="{EA4F2230-1320-456B-836E-01BAC05C567F}" type="parTrans" cxnId="{45EE82E9-94F9-46D0-8B0D-D3DC080BF9C0}">
      <dgm:prSet/>
      <dgm:spPr/>
      <dgm:t>
        <a:bodyPr/>
        <a:lstStyle/>
        <a:p>
          <a:endParaRPr lang="ru-RU"/>
        </a:p>
      </dgm:t>
    </dgm:pt>
    <dgm:pt modelId="{B38B0E7D-57C7-4988-9734-317F965E1C35}" type="sibTrans" cxnId="{45EE82E9-94F9-46D0-8B0D-D3DC080BF9C0}">
      <dgm:prSet/>
      <dgm:spPr>
        <a:blipFill>
          <a:blip xmlns:r="http://schemas.openxmlformats.org/officeDocument/2006/relationships" r:embed="rId1"/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5F799D2D-66D5-49D2-9953-A462C5AB0D34}" type="pres">
      <dgm:prSet presAssocID="{45D815CB-6651-4D68-92CD-BD8328254C1F}" presName="Name0" presStyleCnt="0">
        <dgm:presLayoutVars>
          <dgm:chMax val="7"/>
          <dgm:chPref val="7"/>
          <dgm:dir/>
        </dgm:presLayoutVars>
      </dgm:prSet>
      <dgm:spPr/>
    </dgm:pt>
    <dgm:pt modelId="{ECCD6898-C764-42BE-9CEF-1FB49595C122}" type="pres">
      <dgm:prSet presAssocID="{45D815CB-6651-4D68-92CD-BD8328254C1F}" presName="Name1" presStyleCnt="0"/>
      <dgm:spPr/>
    </dgm:pt>
    <dgm:pt modelId="{BEA54B7F-D297-40A9-B4BE-CACD7466A072}" type="pres">
      <dgm:prSet presAssocID="{B38B0E7D-57C7-4988-9734-317F965E1C35}" presName="picture_1" presStyleCnt="0"/>
      <dgm:spPr/>
    </dgm:pt>
    <dgm:pt modelId="{C25E92D2-6127-49D6-9317-CBFE561F58FB}" type="pres">
      <dgm:prSet presAssocID="{B38B0E7D-57C7-4988-9734-317F965E1C35}" presName="pictureRepeatNode" presStyleLbl="alignImgPlace1" presStyleIdx="0" presStyleCnt="1" custScaleX="136065" custScaleY="133313" custLinFactNeighborX="-14814" custLinFactNeighborY="-14814"/>
      <dgm:spPr/>
      <dgm:t>
        <a:bodyPr/>
        <a:lstStyle/>
        <a:p>
          <a:endParaRPr lang="ru-RU"/>
        </a:p>
      </dgm:t>
    </dgm:pt>
    <dgm:pt modelId="{CB8F66B5-F46C-4467-9FA0-2397E037F785}" type="pres">
      <dgm:prSet presAssocID="{5FC02662-CC42-4CB9-B9D7-AF8B6C4AB4A6}" presName="text_1" presStyleLbl="node1" presStyleIdx="0" presStyleCnt="0" custScaleX="191410" custScaleY="55895" custLinFactNeighborX="4187" custLinFactNeighborY="8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E82E9-94F9-46D0-8B0D-D3DC080BF9C0}" srcId="{45D815CB-6651-4D68-92CD-BD8328254C1F}" destId="{5FC02662-CC42-4CB9-B9D7-AF8B6C4AB4A6}" srcOrd="0" destOrd="0" parTransId="{EA4F2230-1320-456B-836E-01BAC05C567F}" sibTransId="{B38B0E7D-57C7-4988-9734-317F965E1C35}"/>
    <dgm:cxn modelId="{8B6621AC-558A-4EB9-BCFD-6C6F643F8E9E}" type="presOf" srcId="{5FC02662-CC42-4CB9-B9D7-AF8B6C4AB4A6}" destId="{CB8F66B5-F46C-4467-9FA0-2397E037F785}" srcOrd="0" destOrd="0" presId="urn:microsoft.com/office/officeart/2008/layout/CircularPictureCallout"/>
    <dgm:cxn modelId="{B03B6D2C-B3E2-4C80-9114-84A4C639D924}" type="presOf" srcId="{B38B0E7D-57C7-4988-9734-317F965E1C35}" destId="{C25E92D2-6127-49D6-9317-CBFE561F58FB}" srcOrd="0" destOrd="0" presId="urn:microsoft.com/office/officeart/2008/layout/CircularPictureCallout"/>
    <dgm:cxn modelId="{B54F3093-D2A1-4EA8-9FF6-5114E3C506EA}" type="presOf" srcId="{45D815CB-6651-4D68-92CD-BD8328254C1F}" destId="{5F799D2D-66D5-49D2-9953-A462C5AB0D34}" srcOrd="0" destOrd="0" presId="urn:microsoft.com/office/officeart/2008/layout/CircularPictureCallout"/>
    <dgm:cxn modelId="{B7CFA005-9F41-46C4-9CCD-BDB549C26944}" type="presParOf" srcId="{5F799D2D-66D5-49D2-9953-A462C5AB0D34}" destId="{ECCD6898-C764-42BE-9CEF-1FB49595C122}" srcOrd="0" destOrd="0" presId="urn:microsoft.com/office/officeart/2008/layout/CircularPictureCallout"/>
    <dgm:cxn modelId="{1F5D7122-FE73-4F8F-820B-27E1626C97AC}" type="presParOf" srcId="{ECCD6898-C764-42BE-9CEF-1FB49595C122}" destId="{BEA54B7F-D297-40A9-B4BE-CACD7466A072}" srcOrd="0" destOrd="0" presId="urn:microsoft.com/office/officeart/2008/layout/CircularPictureCallout"/>
    <dgm:cxn modelId="{E59FAEA7-B680-4B57-A002-67E2E9DAAA6B}" type="presParOf" srcId="{BEA54B7F-D297-40A9-B4BE-CACD7466A072}" destId="{C25E92D2-6127-49D6-9317-CBFE561F58FB}" srcOrd="0" destOrd="0" presId="urn:microsoft.com/office/officeart/2008/layout/CircularPictureCallout"/>
    <dgm:cxn modelId="{2DE2A47E-3542-42ED-8DB6-F36E8204B694}" type="presParOf" srcId="{ECCD6898-C764-42BE-9CEF-1FB49595C122}" destId="{CB8F66B5-F46C-4467-9FA0-2397E037F78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E056F5-0D35-4FE6-AFB9-24D06CA5E05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F605ED-9B30-4A71-B5F2-DB312B42457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Масивна</a:t>
          </a:r>
          <a:endParaRPr lang="ru-RU" b="1" dirty="0">
            <a:solidFill>
              <a:schemeClr val="tx1"/>
            </a:solidFill>
          </a:endParaRPr>
        </a:p>
      </dgm:t>
    </dgm:pt>
    <dgm:pt modelId="{03440E0E-99D9-4465-B56C-DD1318441943}" type="parTrans" cxnId="{E827D81D-5593-4A28-A238-A10F1969522F}">
      <dgm:prSet/>
      <dgm:spPr/>
      <dgm:t>
        <a:bodyPr/>
        <a:lstStyle/>
        <a:p>
          <a:endParaRPr lang="ru-RU"/>
        </a:p>
      </dgm:t>
    </dgm:pt>
    <dgm:pt modelId="{3D900C95-C520-446B-9698-2E679879974A}" type="sibTrans" cxnId="{E827D81D-5593-4A28-A238-A10F1969522F}">
      <dgm:prSet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6F96CF50-E39C-4623-916A-74690F79F04A}" type="pres">
      <dgm:prSet presAssocID="{75E056F5-0D35-4FE6-AFB9-24D06CA5E051}" presName="Name0" presStyleCnt="0">
        <dgm:presLayoutVars>
          <dgm:chMax val="7"/>
          <dgm:chPref val="7"/>
          <dgm:dir/>
        </dgm:presLayoutVars>
      </dgm:prSet>
      <dgm:spPr/>
    </dgm:pt>
    <dgm:pt modelId="{95B41086-4B53-4C7A-8510-73129D31EF5C}" type="pres">
      <dgm:prSet presAssocID="{75E056F5-0D35-4FE6-AFB9-24D06CA5E051}" presName="Name1" presStyleCnt="0"/>
      <dgm:spPr/>
    </dgm:pt>
    <dgm:pt modelId="{E30AC4E8-6F65-4A16-9326-95793B672BBC}" type="pres">
      <dgm:prSet presAssocID="{3D900C95-C520-446B-9698-2E679879974A}" presName="picture_1" presStyleCnt="0"/>
      <dgm:spPr/>
    </dgm:pt>
    <dgm:pt modelId="{6274B5AD-36C7-4399-B5ED-23260C67CA31}" type="pres">
      <dgm:prSet presAssocID="{3D900C95-C520-446B-9698-2E679879974A}" presName="pictureRepeatNode" presStyleLbl="alignImgPlace1" presStyleIdx="0" presStyleCnt="1" custScaleX="161291" custScaleY="158063" custLinFactNeighborX="-5376" custLinFactNeighborY="1273"/>
      <dgm:spPr/>
      <dgm:t>
        <a:bodyPr/>
        <a:lstStyle/>
        <a:p>
          <a:endParaRPr lang="ru-RU"/>
        </a:p>
      </dgm:t>
    </dgm:pt>
    <dgm:pt modelId="{F4739399-F431-4FCC-AC01-F8F760383CC8}" type="pres">
      <dgm:prSet presAssocID="{A9F605ED-9B30-4A71-B5F2-DB312B424577}" presName="text_1" presStyleLbl="node1" presStyleIdx="0" presStyleCnt="0" custScaleX="124328" custScaleY="132109" custLinFactY="59661" custLinFactNeighborX="-840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D128F-0F9E-4417-B28C-277EB93B08DD}" type="presOf" srcId="{A9F605ED-9B30-4A71-B5F2-DB312B424577}" destId="{F4739399-F431-4FCC-AC01-F8F760383CC8}" srcOrd="0" destOrd="0" presId="urn:microsoft.com/office/officeart/2008/layout/CircularPictureCallout"/>
    <dgm:cxn modelId="{4BB94271-0479-4435-8FE3-2AC4BE8207AC}" type="presOf" srcId="{3D900C95-C520-446B-9698-2E679879974A}" destId="{6274B5AD-36C7-4399-B5ED-23260C67CA31}" srcOrd="0" destOrd="0" presId="urn:microsoft.com/office/officeart/2008/layout/CircularPictureCallout"/>
    <dgm:cxn modelId="{E827D81D-5593-4A28-A238-A10F1969522F}" srcId="{75E056F5-0D35-4FE6-AFB9-24D06CA5E051}" destId="{A9F605ED-9B30-4A71-B5F2-DB312B424577}" srcOrd="0" destOrd="0" parTransId="{03440E0E-99D9-4465-B56C-DD1318441943}" sibTransId="{3D900C95-C520-446B-9698-2E679879974A}"/>
    <dgm:cxn modelId="{0B225308-DC0C-4285-B927-74EFF1A3E2CF}" type="presOf" srcId="{75E056F5-0D35-4FE6-AFB9-24D06CA5E051}" destId="{6F96CF50-E39C-4623-916A-74690F79F04A}" srcOrd="0" destOrd="0" presId="urn:microsoft.com/office/officeart/2008/layout/CircularPictureCallout"/>
    <dgm:cxn modelId="{DC84E7F9-E8CF-424E-8071-35539BF499E8}" type="presParOf" srcId="{6F96CF50-E39C-4623-916A-74690F79F04A}" destId="{95B41086-4B53-4C7A-8510-73129D31EF5C}" srcOrd="0" destOrd="0" presId="urn:microsoft.com/office/officeart/2008/layout/CircularPictureCallout"/>
    <dgm:cxn modelId="{815B8C69-8FEB-4376-AC3A-FE4BF712345A}" type="presParOf" srcId="{95B41086-4B53-4C7A-8510-73129D31EF5C}" destId="{E30AC4E8-6F65-4A16-9326-95793B672BBC}" srcOrd="0" destOrd="0" presId="urn:microsoft.com/office/officeart/2008/layout/CircularPictureCallout"/>
    <dgm:cxn modelId="{275A4F24-C107-4A62-8956-28174641BF71}" type="presParOf" srcId="{E30AC4E8-6F65-4A16-9326-95793B672BBC}" destId="{6274B5AD-36C7-4399-B5ED-23260C67CA31}" srcOrd="0" destOrd="0" presId="urn:microsoft.com/office/officeart/2008/layout/CircularPictureCallout"/>
    <dgm:cxn modelId="{1BF0E059-CC3B-4578-9CB8-75CFDDFF5C82}" type="presParOf" srcId="{95B41086-4B53-4C7A-8510-73129D31EF5C}" destId="{F4739399-F431-4FCC-AC01-F8F760383CC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8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5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3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4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2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4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FFB4-0997-4767-8874-9186C01A1BB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8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diagramData" Target="../diagrams/data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microsoft.com/office/2007/relationships/hdphoto" Target="../media/hdphoto3.wdp"/><Relationship Id="rId10" Type="http://schemas.openxmlformats.org/officeDocument/2006/relationships/image" Target="../media/image5.png"/><Relationship Id="rId19" Type="http://schemas.microsoft.com/office/2007/relationships/hdphoto" Target="../media/hdphoto5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Метаморфічні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гірські породи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566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7765"/>
          </a:xfrm>
        </p:spPr>
        <p:txBody>
          <a:bodyPr/>
          <a:lstStyle/>
          <a:p>
            <a:r>
              <a:rPr lang="uk-UA" dirty="0" smtClean="0"/>
              <a:t>Різновиди сланців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7765"/>
            <a:ext cx="4075516" cy="1893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02" y="917765"/>
            <a:ext cx="3359968" cy="2768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070" y="811508"/>
            <a:ext cx="4460476" cy="1889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17" y="3792079"/>
            <a:ext cx="4425821" cy="2495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138" y="3604859"/>
            <a:ext cx="3078900" cy="2536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174" y="3604859"/>
            <a:ext cx="1775519" cy="284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2587" y="2613707"/>
            <a:ext cx="1956900" cy="3833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0846" y="2653586"/>
            <a:ext cx="2084384" cy="3035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6290" y="6287843"/>
            <a:ext cx="1651911" cy="2722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4356" y="6190980"/>
            <a:ext cx="2601934" cy="2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11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Гнейс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57618"/>
              </p:ext>
            </p:extLst>
          </p:nvPr>
        </p:nvGraphicFramePr>
        <p:xfrm>
          <a:off x="0" y="709683"/>
          <a:ext cx="7140799" cy="568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920"/>
                <a:gridCol w="5213879"/>
              </a:tblGrid>
              <a:tr h="703754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30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динамометаморфічна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739442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граніти, пісковики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230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сірий,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червоний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607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719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смугаста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16297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польові шпати, кварц, слюди, рогова обманка або авгіт</a:t>
                      </a:r>
                      <a:r>
                        <a:rPr lang="uk-UA" noProof="0" dirty="0" smtClean="0"/>
                        <a:t> 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0289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832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штоки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30" y="3436600"/>
            <a:ext cx="4493723" cy="3152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1" b="98378" l="0" r="100000"/>
                    </a14:imgEffect>
                  </a14:imgLayer>
                </a14:imgProps>
              </a:ext>
            </a:extLst>
          </a:blip>
          <a:srcRect l="-1" r="-219" b="4943"/>
          <a:stretch/>
        </p:blipFill>
        <p:spPr>
          <a:xfrm>
            <a:off x="7271784" y="0"/>
            <a:ext cx="4920216" cy="31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3048"/>
          </a:xfrm>
        </p:spPr>
        <p:txBody>
          <a:bodyPr/>
          <a:lstStyle/>
          <a:p>
            <a:r>
              <a:rPr lang="uk-UA" b="1" dirty="0" smtClean="0"/>
              <a:t>Мармур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45363"/>
              </p:ext>
            </p:extLst>
          </p:nvPr>
        </p:nvGraphicFramePr>
        <p:xfrm>
          <a:off x="204717" y="842983"/>
          <a:ext cx="6346209" cy="545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824"/>
                <a:gridCol w="4053385"/>
              </a:tblGrid>
              <a:tr h="6205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79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динамометаморфічна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20568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вапняки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056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білий, рожевий, сірий, коричневий, зелений, чорний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0568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056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плямиста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0568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кальцит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056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056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093" t="9085" r="10306" b="11950"/>
          <a:stretch/>
        </p:blipFill>
        <p:spPr>
          <a:xfrm>
            <a:off x="6657264" y="-353422"/>
            <a:ext cx="3402842" cy="3375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1" l="5508" r="94492"/>
                    </a14:imgEffect>
                  </a14:imgLayer>
                </a14:imgProps>
              </a:ext>
            </a:extLst>
          </a:blip>
          <a:srcRect l="4293" t="3425" r="8049" b="7125"/>
          <a:stretch/>
        </p:blipFill>
        <p:spPr>
          <a:xfrm>
            <a:off x="6657264" y="4113838"/>
            <a:ext cx="2899847" cy="2674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139" t="10234" r="8752" b="8443"/>
          <a:stretch/>
        </p:blipFill>
        <p:spPr>
          <a:xfrm>
            <a:off x="9208983" y="2407658"/>
            <a:ext cx="2983017" cy="25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595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Мармур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972" b="8178"/>
          <a:stretch/>
        </p:blipFill>
        <p:spPr>
          <a:xfrm>
            <a:off x="109180" y="559556"/>
            <a:ext cx="4247682" cy="2374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26076" y="-57647"/>
            <a:ext cx="2414691" cy="3649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81" y="599534"/>
            <a:ext cx="3533091" cy="23747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2755"/>
            <a:ext cx="4356862" cy="27227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876" y="3302755"/>
            <a:ext cx="3649094" cy="27227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978" y="3326665"/>
            <a:ext cx="3649095" cy="27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362364" cy="900752"/>
          </a:xfrm>
        </p:spPr>
        <p:txBody>
          <a:bodyPr/>
          <a:lstStyle/>
          <a:p>
            <a:r>
              <a:rPr lang="uk-UA" b="1" dirty="0" smtClean="0"/>
              <a:t>Пісковик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204646"/>
              </p:ext>
            </p:extLst>
          </p:nvPr>
        </p:nvGraphicFramePr>
        <p:xfrm>
          <a:off x="-1" y="900753"/>
          <a:ext cx="6182437" cy="595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19"/>
                <a:gridCol w="4168918"/>
              </a:tblGrid>
              <a:tr h="6619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динамометаморфічна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пісок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жовтий, сірий, світло-коричневий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  <a:r>
                        <a:rPr lang="uk-UA" sz="1800" b="0" i="0" u="non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польові шпати</a:t>
                      </a:r>
                      <a:r>
                        <a:rPr lang="uk-UA" sz="1800" b="0" i="0" u="non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2,3-2,7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191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8935" t="14179" r="5275" b="12696"/>
          <a:stretch/>
        </p:blipFill>
        <p:spPr>
          <a:xfrm>
            <a:off x="7929348" y="232012"/>
            <a:ext cx="3603009" cy="3071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90206" l="9653" r="98842"/>
                    </a14:imgEffect>
                  </a14:imgLayer>
                </a14:imgProps>
              </a:ext>
            </a:extLst>
          </a:blip>
          <a:srcRect l="5710" t="14343" r="342" b="14506"/>
          <a:stretch/>
        </p:blipFill>
        <p:spPr>
          <a:xfrm>
            <a:off x="6764816" y="3535159"/>
            <a:ext cx="5292196" cy="30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513"/>
          </a:xfrm>
        </p:spPr>
        <p:txBody>
          <a:bodyPr/>
          <a:lstStyle/>
          <a:p>
            <a:r>
              <a:rPr lang="uk-UA" b="1" dirty="0" smtClean="0"/>
              <a:t>Кварцит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12906"/>
              </p:ext>
            </p:extLst>
          </p:nvPr>
        </p:nvGraphicFramePr>
        <p:xfrm>
          <a:off x="136478" y="905821"/>
          <a:ext cx="6796586" cy="586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119"/>
                <a:gridCol w="4476467"/>
              </a:tblGrid>
              <a:tr h="6520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динамометаморфічна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</a:t>
                      </a:r>
                      <a:r>
                        <a:rPr lang="uk-UA" baseline="0" dirty="0" smtClean="0"/>
                        <a:t>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пісковик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малиновий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49" y="0"/>
            <a:ext cx="3643099" cy="2523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706" t="3385" r="4045" b="1726"/>
          <a:stretch/>
        </p:blipFill>
        <p:spPr>
          <a:xfrm>
            <a:off x="7943848" y="3052898"/>
            <a:ext cx="3643099" cy="36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513"/>
          </a:xfrm>
        </p:spPr>
        <p:txBody>
          <a:bodyPr/>
          <a:lstStyle/>
          <a:p>
            <a:r>
              <a:rPr lang="uk-UA" b="1" dirty="0" err="1" smtClean="0"/>
              <a:t>Грануліт</a:t>
            </a:r>
            <a:r>
              <a:rPr lang="uk-UA" b="1" dirty="0" smtClean="0"/>
              <a:t>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78173"/>
              </p:ext>
            </p:extLst>
          </p:nvPr>
        </p:nvGraphicFramePr>
        <p:xfrm>
          <a:off x="177421" y="818865"/>
          <a:ext cx="6741994" cy="588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07"/>
                <a:gridCol w="4224787"/>
              </a:tblGrid>
              <a:tr h="6245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динамометаморфічна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29761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граніти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червоний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зерниста,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кристалобластова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8751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плагіоклаз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вкрапленнями слюди і гранату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штоки,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дайки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894" t="7222" r="9598" b="-6108"/>
          <a:stretch/>
        </p:blipFill>
        <p:spPr>
          <a:xfrm>
            <a:off x="7383439" y="982638"/>
            <a:ext cx="4625708" cy="50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8"/>
            <a:ext cx="10515600" cy="859809"/>
          </a:xfrm>
        </p:spPr>
        <p:txBody>
          <a:bodyPr/>
          <a:lstStyle/>
          <a:p>
            <a:r>
              <a:rPr lang="uk-UA" b="1" dirty="0" smtClean="0"/>
              <a:t>Роговик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639487"/>
              </p:ext>
            </p:extLst>
          </p:nvPr>
        </p:nvGraphicFramePr>
        <p:xfrm>
          <a:off x="272955" y="750623"/>
          <a:ext cx="6155140" cy="584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255"/>
                <a:gridCol w="4184885"/>
              </a:tblGrid>
              <a:tr h="6220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термальна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глини, пісковики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світло-сірий, світло-коричневий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098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  <a:r>
                        <a:rPr lang="uk-UA" sz="1800" b="0" i="0" u="non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слюда,</a:t>
                      </a:r>
                      <a:r>
                        <a:rPr lang="uk-UA" sz="1800" b="0" i="0" u="non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польові шпати, рогова обманка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92" t="10784" r="2429" b="13653"/>
          <a:stretch/>
        </p:blipFill>
        <p:spPr>
          <a:xfrm>
            <a:off x="7703260" y="346335"/>
            <a:ext cx="4205439" cy="2751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463" l="1667" r="98333"/>
                    </a14:imgEffect>
                  </a14:imgLayer>
                </a14:imgProps>
              </a:ext>
            </a:extLst>
          </a:blip>
          <a:srcRect r="2137" b="10794"/>
          <a:stretch/>
        </p:blipFill>
        <p:spPr>
          <a:xfrm>
            <a:off x="8842560" y="3422745"/>
            <a:ext cx="3066139" cy="30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Скарн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43120"/>
              </p:ext>
            </p:extLst>
          </p:nvPr>
        </p:nvGraphicFramePr>
        <p:xfrm>
          <a:off x="191068" y="905677"/>
          <a:ext cx="5923128" cy="566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85"/>
                <a:gridCol w="3698543"/>
              </a:tblGrid>
              <a:tr h="6417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контактово-метсоматична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вапняки, доломіти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зелений, коричневий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402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піроксен, олівін, гранат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пласти, лінзи, рідше трубки і жили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7" l="9455" r="89818"/>
                    </a14:imgEffect>
                  </a14:imgLayer>
                </a14:imgProps>
              </a:ext>
            </a:extLst>
          </a:blip>
          <a:srcRect l="17870" r="12833" b="868"/>
          <a:stretch/>
        </p:blipFill>
        <p:spPr>
          <a:xfrm>
            <a:off x="8120420" y="0"/>
            <a:ext cx="3455127" cy="3289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759" y="3739882"/>
            <a:ext cx="4082926" cy="27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29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Грейзен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731864"/>
              </p:ext>
            </p:extLst>
          </p:nvPr>
        </p:nvGraphicFramePr>
        <p:xfrm>
          <a:off x="120696" y="829336"/>
          <a:ext cx="6258636" cy="503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37"/>
                <a:gridCol w="4047699"/>
              </a:tblGrid>
              <a:tr h="5591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метасоматична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граніти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жовтий, коричневий, зелений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слюда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штоки, жили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464" t="6515" r="8770" b="13514"/>
          <a:stretch/>
        </p:blipFill>
        <p:spPr>
          <a:xfrm>
            <a:off x="7724632" y="166382"/>
            <a:ext cx="3452884" cy="3262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" b="93514" l="733" r="100000"/>
                    </a14:imgEffect>
                  </a14:imgLayer>
                </a14:imgProps>
              </a:ext>
            </a:extLst>
          </a:blip>
          <a:srcRect l="2456" t="6322" r="1488" b="11818"/>
          <a:stretch/>
        </p:blipFill>
        <p:spPr>
          <a:xfrm>
            <a:off x="7724632" y="3991875"/>
            <a:ext cx="4265681" cy="24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3" y="627797"/>
            <a:ext cx="9791129" cy="5343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/>
              <a:t>Метаморфічні</a:t>
            </a:r>
            <a:r>
              <a:rPr lang="ru-RU" sz="4400" dirty="0" smtClean="0"/>
              <a:t> </a:t>
            </a:r>
            <a:r>
              <a:rPr lang="ru-RU" sz="4400" dirty="0"/>
              <a:t>породи є </a:t>
            </a:r>
            <a:r>
              <a:rPr lang="uk-UA" sz="4400" dirty="0" smtClean="0"/>
              <a:t>вторинними</a:t>
            </a:r>
            <a:r>
              <a:rPr lang="ru-RU" sz="4400" dirty="0" smtClean="0"/>
              <a:t> </a:t>
            </a:r>
            <a:r>
              <a:rPr lang="uk-UA" sz="4400" dirty="0" smtClean="0"/>
              <a:t>гірськими</a:t>
            </a:r>
            <a:r>
              <a:rPr lang="ru-RU" sz="4400" dirty="0" smtClean="0"/>
              <a:t> </a:t>
            </a:r>
            <a:r>
              <a:rPr lang="ru-RU" sz="4400" dirty="0"/>
              <a:t>породами, </a:t>
            </a:r>
            <a:r>
              <a:rPr lang="uk-UA" sz="4400" dirty="0" smtClean="0"/>
              <a:t>які</a:t>
            </a:r>
            <a:r>
              <a:rPr lang="ru-RU" sz="4400" dirty="0" smtClean="0"/>
              <a:t> </a:t>
            </a:r>
            <a:r>
              <a:rPr lang="uk-UA" sz="4400" dirty="0" smtClean="0"/>
              <a:t>утворюються</a:t>
            </a:r>
            <a:r>
              <a:rPr lang="ru-RU" sz="4400" dirty="0" smtClean="0"/>
              <a:t> </a:t>
            </a:r>
            <a:r>
              <a:rPr lang="ru-RU" sz="4400" dirty="0"/>
              <a:t>в </a:t>
            </a:r>
            <a:r>
              <a:rPr lang="uk-UA" sz="4400" dirty="0" smtClean="0"/>
              <a:t>зоні метаморфізму з осадових і магматичних порід під дією на них високого тиску, температури, гарячих</a:t>
            </a:r>
            <a:br>
              <a:rPr lang="uk-UA" sz="4400" dirty="0" smtClean="0"/>
            </a:br>
            <a:r>
              <a:rPr lang="uk-UA" sz="4400" dirty="0" smtClean="0"/>
              <a:t>розчинів і газів, які виділяються з магми.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977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73457"/>
          </a:xfrm>
        </p:spPr>
        <p:txBody>
          <a:bodyPr/>
          <a:lstStyle/>
          <a:p>
            <a:r>
              <a:rPr lang="uk-UA" b="1" dirty="0" smtClean="0"/>
              <a:t>Вторинний кварцит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75426"/>
              </p:ext>
            </p:extLst>
          </p:nvPr>
        </p:nvGraphicFramePr>
        <p:xfrm>
          <a:off x="-2" y="873457"/>
          <a:ext cx="6933064" cy="588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838"/>
                <a:gridCol w="4408226"/>
              </a:tblGrid>
              <a:tr h="6535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метасоматична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</a:t>
                      </a:r>
                      <a:r>
                        <a:rPr lang="uk-UA" baseline="0" dirty="0" smtClean="0"/>
                        <a:t>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граніт, пісковик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світлих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відтінків жовтого, рожевого, коричневого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дрібно-, середньо-зерниста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пориста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а також слюда,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каолініт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2,3-2,5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штоки,</a:t>
                      </a:r>
                      <a:r>
                        <a:rPr lang="ru-RU" sz="18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2" descr="Вторичный кварцит золотосодержащий (Гидротермально измененная горная  порода). Из комплекта: Коллекция образцов кварца золотоносного | 展示品 |  サハリン州郷土博物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56" t="9820" r="4319" b="7125"/>
          <a:stretch/>
        </p:blipFill>
        <p:spPr>
          <a:xfrm>
            <a:off x="6965514" y="1017920"/>
            <a:ext cx="5226486" cy="31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9809"/>
          </a:xfrm>
        </p:spPr>
        <p:txBody>
          <a:bodyPr/>
          <a:lstStyle/>
          <a:p>
            <a:r>
              <a:rPr lang="uk-UA" b="1" dirty="0" err="1" smtClean="0"/>
              <a:t>Березит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2364"/>
              </p:ext>
            </p:extLst>
          </p:nvPr>
        </p:nvGraphicFramePr>
        <p:xfrm>
          <a:off x="0" y="733804"/>
          <a:ext cx="6018664" cy="592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348"/>
                <a:gridCol w="3862316"/>
              </a:tblGrid>
              <a:tr h="63434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метасоматична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граніти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світло-зелений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дрібнозерниста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51537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слюда, доломіт, інколи польові шпати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2,2-2,5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7" b="98958" l="4219" r="100000"/>
                    </a14:imgEffect>
                  </a14:imgLayer>
                </a14:imgProps>
              </a:ext>
            </a:extLst>
          </a:blip>
          <a:srcRect l="3284" b="3582"/>
          <a:stretch/>
        </p:blipFill>
        <p:spPr>
          <a:xfrm>
            <a:off x="6269264" y="859809"/>
            <a:ext cx="5768060" cy="43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7"/>
            <a:ext cx="10515600" cy="832514"/>
          </a:xfrm>
        </p:spPr>
        <p:txBody>
          <a:bodyPr/>
          <a:lstStyle/>
          <a:p>
            <a:r>
              <a:rPr lang="uk-UA" b="1" dirty="0" err="1" smtClean="0"/>
              <a:t>Ліственіт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937124"/>
              </p:ext>
            </p:extLst>
          </p:nvPr>
        </p:nvGraphicFramePr>
        <p:xfrm>
          <a:off x="0" y="818867"/>
          <a:ext cx="6728346" cy="584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630"/>
                <a:gridCol w="4242716"/>
              </a:tblGrid>
              <a:tr h="6454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метасоматична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Вихідні породи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ультраосновні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карбонатні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дрібнозерниста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572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слюда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2,3-2,5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667" l="3817" r="96565"/>
                    </a14:imgEffect>
                  </a14:imgLayer>
                </a14:imgProps>
              </a:ext>
            </a:extLst>
          </a:blip>
          <a:srcRect r="4672" b="17396"/>
          <a:stretch/>
        </p:blipFill>
        <p:spPr>
          <a:xfrm>
            <a:off x="6799855" y="941696"/>
            <a:ext cx="5287104" cy="33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20473"/>
            <a:ext cx="10481481" cy="907576"/>
          </a:xfrm>
        </p:spPr>
        <p:txBody>
          <a:bodyPr>
            <a:normAutofit/>
          </a:bodyPr>
          <a:lstStyle/>
          <a:p>
            <a:r>
              <a:rPr lang="uk-UA" dirty="0" smtClean="0"/>
              <a:t>В</a:t>
            </a:r>
            <a:r>
              <a:rPr lang="ru-RU" dirty="0" smtClean="0"/>
              <a:t>иди </a:t>
            </a:r>
            <a:r>
              <a:rPr lang="uk-UA" dirty="0" smtClean="0"/>
              <a:t>метаморфізму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342599"/>
            <a:ext cx="10611774" cy="4847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За головним фактором:</a:t>
            </a:r>
            <a:endParaRPr lang="ru-RU" dirty="0" smtClean="0"/>
          </a:p>
          <a:p>
            <a:r>
              <a:rPr lang="uk-UA" dirty="0" smtClean="0"/>
              <a:t>динамометаморфізм — причиною є тиск при гороутворенні;</a:t>
            </a:r>
          </a:p>
          <a:p>
            <a:r>
              <a:rPr lang="uk-UA" dirty="0" smtClean="0"/>
              <a:t>термальний— причиною змін є висока температура;</a:t>
            </a:r>
            <a:br>
              <a:rPr lang="uk-UA" dirty="0" smtClean="0"/>
            </a:b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 місцем виявлення:</a:t>
            </a:r>
          </a:p>
          <a:p>
            <a:pPr marL="0" indent="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• регіональний — відбувається на великих територіях у разі опускання частіше осадових порід у глибокі надра земної кори і впливу на них високих температур і тиску;</a:t>
            </a:r>
            <a:br>
              <a:rPr lang="uk-UA" dirty="0" smtClean="0"/>
            </a:br>
            <a:r>
              <a:rPr lang="uk-UA" dirty="0" smtClean="0"/>
              <a:t>• контактний (</a:t>
            </a:r>
            <a:r>
              <a:rPr lang="uk-UA" dirty="0" err="1" smtClean="0"/>
              <a:t>навколожильний</a:t>
            </a:r>
            <a:r>
              <a:rPr lang="uk-UA" dirty="0" smtClean="0"/>
              <a:t>) — спостерігається в місці контакту </a:t>
            </a:r>
            <a:r>
              <a:rPr lang="uk-UA" dirty="0" err="1" smtClean="0"/>
              <a:t>прониклої</a:t>
            </a:r>
            <a:r>
              <a:rPr lang="uk-UA" dirty="0" smtClean="0"/>
              <a:t> магми з гірською породою.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0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1"/>
            <a:ext cx="12069171" cy="1091820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Найпоширеніші породи регіонального метаморфізму</a:t>
            </a:r>
            <a:endParaRPr lang="ru-RU" sz="4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89" r="398"/>
          <a:stretch/>
        </p:blipFill>
        <p:spPr>
          <a:xfrm>
            <a:off x="-12347" y="1269242"/>
            <a:ext cx="12204347" cy="45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47" y="108676"/>
            <a:ext cx="9601196" cy="95585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Мінеральний склад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3356748"/>
              </p:ext>
            </p:extLst>
          </p:nvPr>
        </p:nvGraphicFramePr>
        <p:xfrm>
          <a:off x="108047" y="2204115"/>
          <a:ext cx="2853517" cy="236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3" b="91848" l="9489" r="95255"/>
                    </a14:imgEffect>
                  </a14:imgLayer>
                </a14:imgProps>
              </a:ext>
            </a:extLst>
          </a:blip>
          <a:srcRect l="6373" t="7483" r="2720" b="11564"/>
          <a:stretch/>
        </p:blipFill>
        <p:spPr>
          <a:xfrm>
            <a:off x="2337586" y="887107"/>
            <a:ext cx="2715905" cy="1624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6328" t="2690"/>
          <a:stretch/>
        </p:blipFill>
        <p:spPr>
          <a:xfrm>
            <a:off x="5247632" y="1925109"/>
            <a:ext cx="2702257" cy="14036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t="5379" r="8181" b="6304"/>
          <a:stretch/>
        </p:blipFill>
        <p:spPr>
          <a:xfrm>
            <a:off x="7670041" y="341196"/>
            <a:ext cx="2142561" cy="22033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11" b="94681" l="400" r="86400"/>
                    </a14:imgEffect>
                  </a14:imgLayer>
                </a14:imgProps>
              </a:ext>
            </a:extLst>
          </a:blip>
          <a:srcRect t="13343" r="14411" b="3700"/>
          <a:stretch/>
        </p:blipFill>
        <p:spPr>
          <a:xfrm>
            <a:off x="9812602" y="1785359"/>
            <a:ext cx="2228353" cy="16242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6502" y="4733564"/>
            <a:ext cx="2853157" cy="21017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246" b="90821" l="2881" r="995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3646" y="4449195"/>
            <a:ext cx="2512018" cy="21398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04" b="97391" l="1370" r="986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5664" y="4387380"/>
            <a:ext cx="2085975" cy="2190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78" b="89778" l="3111" r="95556"/>
                    </a14:imgEffect>
                  </a14:imgLayer>
                </a14:imgProps>
              </a:ext>
            </a:extLst>
          </a:blip>
          <a:srcRect t="12756" r="4461" b="12099"/>
          <a:stretch/>
        </p:blipFill>
        <p:spPr>
          <a:xfrm>
            <a:off x="4086742" y="4613289"/>
            <a:ext cx="2512018" cy="19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873457"/>
          </a:xfrm>
        </p:spPr>
        <p:txBody>
          <a:bodyPr>
            <a:noAutofit/>
          </a:bodyPr>
          <a:lstStyle/>
          <a:p>
            <a:pPr algn="just"/>
            <a:r>
              <a:rPr lang="uk-UA" b="1" i="1" dirty="0" smtClean="0"/>
              <a:t>Структури метаморфічних порід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2530403"/>
              </p:ext>
            </p:extLst>
          </p:nvPr>
        </p:nvGraphicFramePr>
        <p:xfrm>
          <a:off x="6837528" y="723331"/>
          <a:ext cx="4621677" cy="450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97140406"/>
              </p:ext>
            </p:extLst>
          </p:nvPr>
        </p:nvGraphicFramePr>
        <p:xfrm>
          <a:off x="6729483" y="3375998"/>
          <a:ext cx="3369860" cy="325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6873021"/>
              </p:ext>
            </p:extLst>
          </p:nvPr>
        </p:nvGraphicFramePr>
        <p:xfrm>
          <a:off x="668740" y="1064525"/>
          <a:ext cx="5158854" cy="431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810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12292" cy="955343"/>
          </a:xfrm>
        </p:spPr>
        <p:txBody>
          <a:bodyPr>
            <a:normAutofit/>
          </a:bodyPr>
          <a:lstStyle/>
          <a:p>
            <a:pPr algn="just"/>
            <a:r>
              <a:rPr lang="uk-UA" b="1" i="1" dirty="0" smtClean="0"/>
              <a:t>Текстури метаморфічних порід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2339251"/>
              </p:ext>
            </p:extLst>
          </p:nvPr>
        </p:nvGraphicFramePr>
        <p:xfrm>
          <a:off x="423081" y="1364776"/>
          <a:ext cx="2988860" cy="290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4578" t="2906" r="2335" b="1982"/>
          <a:stretch/>
        </p:blipFill>
        <p:spPr>
          <a:xfrm>
            <a:off x="3166960" y="1091821"/>
            <a:ext cx="9022839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Форми залягання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06" y="3566445"/>
            <a:ext cx="3695005" cy="32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" y="835878"/>
            <a:ext cx="5278485" cy="356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592" y="0"/>
            <a:ext cx="5207578" cy="35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7639"/>
          </a:xfrm>
        </p:spPr>
        <p:txBody>
          <a:bodyPr/>
          <a:lstStyle/>
          <a:p>
            <a:r>
              <a:rPr lang="uk-UA" b="1" dirty="0" smtClean="0"/>
              <a:t>Сланці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96537"/>
              </p:ext>
            </p:extLst>
          </p:nvPr>
        </p:nvGraphicFramePr>
        <p:xfrm>
          <a:off x="0" y="788821"/>
          <a:ext cx="5603544" cy="486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623"/>
                <a:gridCol w="3273921"/>
              </a:tblGrid>
              <a:tr h="4150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069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динамометаморфічна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521070"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Вихідні породи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глинисті породи,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габроїди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перидотити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5069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зелений, сірий, бурий, чорний, червонуватий</a:t>
                      </a:r>
                      <a:r>
                        <a:rPr lang="uk-UA" noProof="0" dirty="0" smtClean="0"/>
                        <a:t> 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5069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5069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сланцювата,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074106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слюди, кварц (пилуваті часточки) з домішками глинистих мінералів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5069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 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5740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штоки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32" y="767638"/>
            <a:ext cx="6535167" cy="48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4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495</Words>
  <Application>Microsoft Office PowerPoint</Application>
  <PresentationFormat>Широкоэкранный</PresentationFormat>
  <Paragraphs>236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Метаморфічні</vt:lpstr>
      <vt:lpstr>Презентация PowerPoint</vt:lpstr>
      <vt:lpstr>Види метаморфізму:</vt:lpstr>
      <vt:lpstr>Найпоширеніші породи регіонального метаморфізму</vt:lpstr>
      <vt:lpstr>Мінеральний склад</vt:lpstr>
      <vt:lpstr>Структури метаморфічних порід</vt:lpstr>
      <vt:lpstr>Текстури метаморфічних порід</vt:lpstr>
      <vt:lpstr>Форми залягання</vt:lpstr>
      <vt:lpstr>Сланці</vt:lpstr>
      <vt:lpstr>Різновиди сланців</vt:lpstr>
      <vt:lpstr>Гнейс</vt:lpstr>
      <vt:lpstr>Мармур</vt:lpstr>
      <vt:lpstr>Мармур</vt:lpstr>
      <vt:lpstr>Пісковик</vt:lpstr>
      <vt:lpstr>Кварцит </vt:lpstr>
      <vt:lpstr>Грануліт </vt:lpstr>
      <vt:lpstr>Роговик</vt:lpstr>
      <vt:lpstr>Скарн</vt:lpstr>
      <vt:lpstr>Грейзен </vt:lpstr>
      <vt:lpstr>Вторинний кварцит </vt:lpstr>
      <vt:lpstr>Березит</vt:lpstr>
      <vt:lpstr>Ліственіт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Магматичні</dc:title>
  <dc:creator>Пользователь Windows</dc:creator>
  <cp:lastModifiedBy>Пользователь Windows</cp:lastModifiedBy>
  <cp:revision>110</cp:revision>
  <dcterms:created xsi:type="dcterms:W3CDTF">2020-03-29T08:08:39Z</dcterms:created>
  <dcterms:modified xsi:type="dcterms:W3CDTF">2022-06-17T11:48:07Z</dcterms:modified>
</cp:coreProperties>
</file>