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1" r:id="rId1"/>
  </p:sldMasterIdLst>
  <p:sldIdLst>
    <p:sldId id="256" r:id="rId2"/>
    <p:sldId id="258" r:id="rId3"/>
    <p:sldId id="262" r:id="rId4"/>
    <p:sldId id="259" r:id="rId5"/>
    <p:sldId id="260" r:id="rId6"/>
    <p:sldId id="261" r:id="rId7"/>
    <p:sldId id="267" r:id="rId8"/>
    <p:sldId id="266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8" r:id="rId19"/>
    <p:sldId id="280" r:id="rId20"/>
    <p:sldId id="281" r:id="rId21"/>
    <p:sldId id="279" r:id="rId22"/>
    <p:sldId id="283" r:id="rId23"/>
    <p:sldId id="284" r:id="rId24"/>
    <p:sldId id="282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162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6FFB4-0997-4767-8874-9186C01A1BBD}" type="datetimeFigureOut">
              <a:rPr lang="ru-RU" smtClean="0"/>
              <a:t>25.05.2022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A499-A4CA-4F9C-B04D-5064CA41CC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880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6FFB4-0997-4767-8874-9186C01A1BBD}" type="datetimeFigureOut">
              <a:rPr lang="ru-RU" smtClean="0"/>
              <a:t>25.05.2022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A499-A4CA-4F9C-B04D-5064CA41CC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157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6FFB4-0997-4767-8874-9186C01A1BBD}" type="datetimeFigureOut">
              <a:rPr lang="ru-RU" smtClean="0"/>
              <a:t>25.05.2022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A499-A4CA-4F9C-B04D-5064CA41CC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958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6FFB4-0997-4767-8874-9186C01A1BBD}" type="datetimeFigureOut">
              <a:rPr lang="ru-RU" smtClean="0"/>
              <a:t>25.05.2022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A499-A4CA-4F9C-B04D-5064CA41CC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214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6FFB4-0997-4767-8874-9186C01A1BBD}" type="datetimeFigureOut">
              <a:rPr lang="ru-RU" smtClean="0"/>
              <a:t>25.05.2022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A499-A4CA-4F9C-B04D-5064CA41CC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630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6FFB4-0997-4767-8874-9186C01A1BBD}" type="datetimeFigureOut">
              <a:rPr lang="ru-RU" smtClean="0"/>
              <a:t>25.05.2022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A499-A4CA-4F9C-B04D-5064CA41CC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542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6FFB4-0997-4767-8874-9186C01A1BBD}" type="datetimeFigureOut">
              <a:rPr lang="ru-RU" smtClean="0"/>
              <a:t>25.05.2022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A499-A4CA-4F9C-B04D-5064CA41CC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829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6FFB4-0997-4767-8874-9186C01A1BBD}" type="datetimeFigureOut">
              <a:rPr lang="ru-RU" smtClean="0"/>
              <a:t>25.05.2022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A499-A4CA-4F9C-B04D-5064CA41CC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817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6FFB4-0997-4767-8874-9186C01A1BBD}" type="datetimeFigureOut">
              <a:rPr lang="ru-RU" smtClean="0"/>
              <a:t>25.05.2022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A499-A4CA-4F9C-B04D-5064CA41CC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650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6FFB4-0997-4767-8874-9186C01A1BBD}" type="datetimeFigureOut">
              <a:rPr lang="ru-RU" smtClean="0"/>
              <a:t>25.05.2022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A499-A4CA-4F9C-B04D-5064CA41CC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142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6FFB4-0997-4767-8874-9186C01A1BBD}" type="datetimeFigureOut">
              <a:rPr lang="ru-RU" smtClean="0"/>
              <a:t>25.05.2022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A499-A4CA-4F9C-B04D-5064CA41CC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949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6FFB4-0997-4767-8874-9186C01A1BBD}" type="datetimeFigureOut">
              <a:rPr lang="ru-RU" smtClean="0"/>
              <a:t>25.05.2022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0A499-A4CA-4F9C-B04D-5064CA41CC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79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34.png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Магматичні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uk-UA" sz="4000" dirty="0" smtClean="0"/>
              <a:t>гірські породи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005666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13048"/>
          </a:xfrm>
        </p:spPr>
        <p:txBody>
          <a:bodyPr/>
          <a:lstStyle/>
          <a:p>
            <a:r>
              <a:rPr lang="uk-UA" b="1" dirty="0"/>
              <a:t>Ліпарит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0378322"/>
              </p:ext>
            </p:extLst>
          </p:nvPr>
        </p:nvGraphicFramePr>
        <p:xfrm>
          <a:off x="0" y="870278"/>
          <a:ext cx="6346209" cy="57650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2824"/>
                <a:gridCol w="4053385"/>
              </a:tblGrid>
              <a:tr h="620568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/>
                        <a:t>Діагностичні</a:t>
                      </a:r>
                      <a:r>
                        <a:rPr lang="uk-UA" baseline="0" dirty="0" smtClean="0"/>
                        <a:t> ознаки</a:t>
                      </a:r>
                      <a:endParaRPr lang="ru-RU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88079">
                <a:tc>
                  <a:txBody>
                    <a:bodyPr/>
                    <a:lstStyle/>
                    <a:p>
                      <a:r>
                        <a:rPr lang="uk-UA" dirty="0" smtClean="0"/>
                        <a:t>Генезис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ефузивна (аналог</a:t>
                      </a:r>
                      <a:r>
                        <a:rPr lang="uk-UA" baseline="0" dirty="0" smtClean="0"/>
                        <a:t> граніту)</a:t>
                      </a:r>
                      <a:endParaRPr lang="ru-RU" dirty="0"/>
                    </a:p>
                  </a:txBody>
                  <a:tcPr marL="68580" marR="68580" marT="0" marB="0"/>
                </a:tc>
              </a:tr>
              <a:tr h="620568">
                <a:tc>
                  <a:txBody>
                    <a:bodyPr/>
                    <a:lstStyle/>
                    <a:p>
                      <a:r>
                        <a:rPr lang="uk-UA" dirty="0" smtClean="0"/>
                        <a:t>Кислотність</a:t>
                      </a:r>
                      <a:r>
                        <a:rPr lang="uk-UA" baseline="0" dirty="0" smtClean="0"/>
                        <a:t> </a:t>
                      </a:r>
                      <a:endParaRPr lang="en-US" baseline="0" dirty="0" smtClean="0"/>
                    </a:p>
                    <a:p>
                      <a:r>
                        <a:rPr lang="uk-UA" baseline="0" dirty="0" smtClean="0"/>
                        <a:t>(в</a:t>
                      </a:r>
                      <a:r>
                        <a:rPr lang="uk-UA" dirty="0" smtClean="0"/>
                        <a:t>міст </a:t>
                      </a:r>
                      <a:r>
                        <a:rPr lang="en-US" dirty="0" smtClean="0"/>
                        <a:t>SiO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uk-UA" dirty="0" smtClean="0"/>
                        <a:t>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кисла (72,8 %)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20568">
                <a:tc>
                  <a:txBody>
                    <a:bodyPr/>
                    <a:lstStyle/>
                    <a:p>
                      <a:r>
                        <a:rPr lang="uk-UA" dirty="0" smtClean="0"/>
                        <a:t>Колір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сірий, інколи з рожевим відтінком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20568">
                <a:tc>
                  <a:txBody>
                    <a:bodyPr/>
                    <a:lstStyle/>
                    <a:p>
                      <a:r>
                        <a:rPr lang="uk-UA" dirty="0" smtClean="0"/>
                        <a:t>Структура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склувата 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20568">
                <a:tc>
                  <a:txBody>
                    <a:bodyPr/>
                    <a:lstStyle/>
                    <a:p>
                      <a:r>
                        <a:rPr lang="uk-UA" dirty="0" smtClean="0"/>
                        <a:t>Текстура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масивна 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20568">
                <a:tc>
                  <a:txBody>
                    <a:bodyPr/>
                    <a:lstStyle/>
                    <a:p>
                      <a:r>
                        <a:rPr lang="uk-UA" dirty="0" smtClean="0"/>
                        <a:t>Мінеральний</a:t>
                      </a:r>
                      <a:r>
                        <a:rPr lang="uk-UA" baseline="0" dirty="0" smtClean="0"/>
                        <a:t> склад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uk-UA" sz="1800" b="0" i="0" u="none" strike="noStrike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кварц</a:t>
                      </a:r>
                      <a:r>
                        <a:rPr lang="uk-UA" sz="1800" b="0" i="0" u="none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кислий </a:t>
                      </a:r>
                      <a:r>
                        <a:rPr lang="uk-UA" sz="1800" b="0" i="0" u="none" strike="noStrike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плагіоклаз</a:t>
                      </a:r>
                      <a:r>
                        <a:rPr lang="uk-UA" sz="1800" b="0" i="0" u="none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КПШ, зрідка </a:t>
                      </a:r>
                      <a:r>
                        <a:rPr lang="uk-UA" sz="1800" b="0" i="0" u="none" strike="noStrike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біотит</a:t>
                      </a:r>
                      <a:r>
                        <a:rPr lang="uk-UA" sz="1800" b="0" i="0" u="none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 </a:t>
                      </a:r>
                      <a:r>
                        <a:rPr lang="uk-UA" sz="1800" b="0" i="0" u="none" strike="noStrike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піроксен</a:t>
                      </a:r>
                      <a:r>
                        <a:rPr lang="uk-UA" sz="1800" b="0" i="0" u="none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або рогова обманка</a:t>
                      </a:r>
                      <a:endParaRPr lang="uk-UA" sz="1800" u="none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20568">
                <a:tc>
                  <a:txBody>
                    <a:bodyPr/>
                    <a:lstStyle/>
                    <a:p>
                      <a:r>
                        <a:rPr lang="uk-UA" dirty="0" smtClean="0"/>
                        <a:t>Щільність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2,65 т/м³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20568">
                <a:tc>
                  <a:txBody>
                    <a:bodyPr/>
                    <a:lstStyle/>
                    <a:p>
                      <a:r>
                        <a:rPr lang="uk-UA" dirty="0" smtClean="0"/>
                        <a:t>Форми залягання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b="0" i="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вулканічні покриви, пласти, куполи, </a:t>
                      </a:r>
                      <a:r>
                        <a:rPr lang="uk-UA" sz="1800" b="0" i="0" kern="1200" noProof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дайки</a:t>
                      </a:r>
                      <a:endParaRPr lang="uk-UA" sz="18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0649" r="8380" b="3242"/>
          <a:stretch/>
        </p:blipFill>
        <p:spPr>
          <a:xfrm>
            <a:off x="6366682" y="713048"/>
            <a:ext cx="5716137" cy="321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015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32513"/>
          </a:xfrm>
        </p:spPr>
        <p:txBody>
          <a:bodyPr/>
          <a:lstStyle/>
          <a:p>
            <a:r>
              <a:rPr lang="uk-UA" b="1" dirty="0"/>
              <a:t>Обсидіан</a:t>
            </a:r>
            <a:r>
              <a:rPr lang="uk-UA" dirty="0"/>
              <a:t> (вулканічне скло) 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9853417"/>
              </p:ext>
            </p:extLst>
          </p:nvPr>
        </p:nvGraphicFramePr>
        <p:xfrm>
          <a:off x="0" y="832513"/>
          <a:ext cx="6796586" cy="5868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0119"/>
                <a:gridCol w="4476467"/>
              </a:tblGrid>
              <a:tr h="65206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/>
                        <a:t>Діагностичні</a:t>
                      </a:r>
                      <a:r>
                        <a:rPr lang="uk-UA" baseline="0" dirty="0" smtClean="0"/>
                        <a:t> ознаки</a:t>
                      </a:r>
                      <a:endParaRPr lang="ru-RU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52060">
                <a:tc>
                  <a:txBody>
                    <a:bodyPr/>
                    <a:lstStyle/>
                    <a:p>
                      <a:r>
                        <a:rPr lang="uk-UA" dirty="0" smtClean="0"/>
                        <a:t>Генезис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ефузивна (аналог</a:t>
                      </a:r>
                      <a:r>
                        <a:rPr lang="uk-UA" baseline="0" dirty="0" smtClean="0"/>
                        <a:t> ліпариту)</a:t>
                      </a:r>
                      <a:endParaRPr lang="ru-RU" dirty="0"/>
                    </a:p>
                  </a:txBody>
                  <a:tcPr marL="68580" marR="68580" marT="0" marB="0"/>
                </a:tc>
              </a:tr>
              <a:tr h="652060">
                <a:tc>
                  <a:txBody>
                    <a:bodyPr/>
                    <a:lstStyle/>
                    <a:p>
                      <a:r>
                        <a:rPr lang="uk-UA" dirty="0" smtClean="0"/>
                        <a:t>Кислотність</a:t>
                      </a:r>
                      <a:r>
                        <a:rPr lang="uk-UA" baseline="0" dirty="0" smtClean="0"/>
                        <a:t> </a:t>
                      </a:r>
                      <a:endParaRPr lang="en-US" baseline="0" dirty="0" smtClean="0"/>
                    </a:p>
                    <a:p>
                      <a:r>
                        <a:rPr lang="uk-UA" baseline="0" dirty="0" smtClean="0"/>
                        <a:t>(в</a:t>
                      </a:r>
                      <a:r>
                        <a:rPr lang="uk-UA" dirty="0" smtClean="0"/>
                        <a:t>міст </a:t>
                      </a:r>
                      <a:r>
                        <a:rPr lang="en-US" dirty="0" smtClean="0"/>
                        <a:t>SiO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uk-UA" dirty="0" smtClean="0"/>
                        <a:t>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кисла (65-75 %)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52060">
                <a:tc>
                  <a:txBody>
                    <a:bodyPr/>
                    <a:lstStyle/>
                    <a:p>
                      <a:r>
                        <a:rPr lang="uk-UA" dirty="0" smtClean="0"/>
                        <a:t>Колір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чорний, червоно-коричневий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52060">
                <a:tc>
                  <a:txBody>
                    <a:bodyPr/>
                    <a:lstStyle/>
                    <a:p>
                      <a:r>
                        <a:rPr lang="uk-UA" dirty="0" smtClean="0"/>
                        <a:t>Структура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склувата 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52060">
                <a:tc>
                  <a:txBody>
                    <a:bodyPr/>
                    <a:lstStyle/>
                    <a:p>
                      <a:r>
                        <a:rPr lang="uk-UA" dirty="0" smtClean="0"/>
                        <a:t>Текстура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масивна 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52060">
                <a:tc>
                  <a:txBody>
                    <a:bodyPr/>
                    <a:lstStyle/>
                    <a:p>
                      <a:r>
                        <a:rPr lang="uk-UA" dirty="0" smtClean="0"/>
                        <a:t>Мінеральний</a:t>
                      </a:r>
                      <a:r>
                        <a:rPr lang="uk-UA" baseline="0" dirty="0" smtClean="0"/>
                        <a:t> склад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fontAlgn="auto" latinLnBrk="0" hangingPunct="1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uk-UA" sz="1800" b="0" i="0" u="none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КПШ, </a:t>
                      </a:r>
                      <a:r>
                        <a:rPr lang="uk-UA" sz="1800" b="0" i="0" u="none" strike="noStrike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кварц</a:t>
                      </a:r>
                      <a:r>
                        <a:rPr lang="uk-UA" sz="1800" b="0" i="0" u="none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uk-UA" sz="1800" b="0" i="0" u="none" strike="noStrike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плагіоклаз</a:t>
                      </a:r>
                      <a:r>
                        <a:rPr lang="uk-UA" sz="1800" b="0" i="0" u="none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uk-UA" sz="1800" u="none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52060">
                <a:tc>
                  <a:txBody>
                    <a:bodyPr/>
                    <a:lstStyle/>
                    <a:p>
                      <a:r>
                        <a:rPr lang="uk-UA" dirty="0" smtClean="0"/>
                        <a:t>Щільність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2,5-2,6 т/м³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52060">
                <a:tc>
                  <a:txBody>
                    <a:bodyPr/>
                    <a:lstStyle/>
                    <a:p>
                      <a:r>
                        <a:rPr lang="uk-UA" dirty="0" smtClean="0"/>
                        <a:t>Форми залягання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b="0" i="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невеликі потоки</a:t>
                      </a:r>
                      <a:endParaRPr lang="uk-UA" sz="18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682" y="3840091"/>
            <a:ext cx="4535109" cy="30179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5717" y="149377"/>
            <a:ext cx="4012301" cy="370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86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362364" cy="900752"/>
          </a:xfrm>
        </p:spPr>
        <p:txBody>
          <a:bodyPr/>
          <a:lstStyle/>
          <a:p>
            <a:r>
              <a:rPr lang="uk-UA" b="1" dirty="0" smtClean="0"/>
              <a:t>Пемза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9421576"/>
              </p:ext>
            </p:extLst>
          </p:nvPr>
        </p:nvGraphicFramePr>
        <p:xfrm>
          <a:off x="-1" y="900753"/>
          <a:ext cx="6182437" cy="59572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3519"/>
                <a:gridCol w="4168918"/>
              </a:tblGrid>
              <a:tr h="661916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/>
                        <a:t>Діагностичні</a:t>
                      </a:r>
                      <a:r>
                        <a:rPr lang="uk-UA" baseline="0" dirty="0" smtClean="0"/>
                        <a:t> ознаки</a:t>
                      </a:r>
                      <a:endParaRPr lang="ru-RU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61916">
                <a:tc>
                  <a:txBody>
                    <a:bodyPr/>
                    <a:lstStyle/>
                    <a:p>
                      <a:r>
                        <a:rPr lang="uk-UA" dirty="0" smtClean="0"/>
                        <a:t>Генезис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ефузивна (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утворюється з виверженої магми, збагаченої газами</a:t>
                      </a:r>
                      <a:r>
                        <a:rPr lang="uk-UA" baseline="0" dirty="0" smtClean="0"/>
                        <a:t>)</a:t>
                      </a:r>
                      <a:endParaRPr lang="ru-RU" dirty="0"/>
                    </a:p>
                  </a:txBody>
                  <a:tcPr marL="68580" marR="68580" marT="0" marB="0"/>
                </a:tc>
              </a:tr>
              <a:tr h="661916">
                <a:tc>
                  <a:txBody>
                    <a:bodyPr/>
                    <a:lstStyle/>
                    <a:p>
                      <a:r>
                        <a:rPr lang="uk-UA" dirty="0" smtClean="0"/>
                        <a:t>Кислотність</a:t>
                      </a:r>
                      <a:r>
                        <a:rPr lang="uk-UA" baseline="0" dirty="0" smtClean="0"/>
                        <a:t> </a:t>
                      </a:r>
                      <a:endParaRPr lang="en-US" baseline="0" dirty="0" smtClean="0"/>
                    </a:p>
                    <a:p>
                      <a:r>
                        <a:rPr lang="uk-UA" baseline="0" dirty="0" smtClean="0"/>
                        <a:t>(в</a:t>
                      </a:r>
                      <a:r>
                        <a:rPr lang="uk-UA" dirty="0" smtClean="0"/>
                        <a:t>міст </a:t>
                      </a:r>
                      <a:r>
                        <a:rPr lang="en-US" dirty="0" smtClean="0"/>
                        <a:t>SiO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uk-UA" dirty="0" smtClean="0"/>
                        <a:t>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кисла (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68-75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%)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61916">
                <a:tc>
                  <a:txBody>
                    <a:bodyPr/>
                    <a:lstStyle/>
                    <a:p>
                      <a:r>
                        <a:rPr lang="uk-UA" dirty="0" smtClean="0"/>
                        <a:t>Колір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b="0" i="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жовтий, сірий, світло-коричневий</a:t>
                      </a:r>
                      <a:endParaRPr lang="uk-UA" sz="1800" kern="1200" noProof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61916">
                <a:tc>
                  <a:txBody>
                    <a:bodyPr/>
                    <a:lstStyle/>
                    <a:p>
                      <a:r>
                        <a:rPr lang="uk-UA" dirty="0" smtClean="0"/>
                        <a:t>Структура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склувата 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61916">
                <a:tc>
                  <a:txBody>
                    <a:bodyPr/>
                    <a:lstStyle/>
                    <a:p>
                      <a:r>
                        <a:rPr lang="uk-UA" dirty="0" smtClean="0"/>
                        <a:t>Текстура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пориста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61916">
                <a:tc>
                  <a:txBody>
                    <a:bodyPr/>
                    <a:lstStyle/>
                    <a:p>
                      <a:r>
                        <a:rPr lang="uk-UA" dirty="0" smtClean="0"/>
                        <a:t>Мінеральний</a:t>
                      </a:r>
                      <a:r>
                        <a:rPr lang="uk-UA" baseline="0" dirty="0" smtClean="0"/>
                        <a:t> склад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fontAlgn="auto" latinLnBrk="0" hangingPunct="1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uk-UA" sz="1800" b="0" i="0" u="none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КПШ, </a:t>
                      </a:r>
                      <a:r>
                        <a:rPr lang="uk-UA" sz="1800" b="0" i="0" u="none" strike="noStrike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кварц</a:t>
                      </a:r>
                      <a:r>
                        <a:rPr lang="uk-UA" sz="1800" b="0" i="0" u="none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uk-UA" sz="1800" b="0" i="0" u="none" strike="noStrike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плагіоклаз</a:t>
                      </a:r>
                      <a:r>
                        <a:rPr lang="uk-UA" sz="1800" b="0" i="0" u="none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uk-UA" sz="1800" u="none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61916">
                <a:tc>
                  <a:txBody>
                    <a:bodyPr/>
                    <a:lstStyle/>
                    <a:p>
                      <a:r>
                        <a:rPr lang="uk-UA" dirty="0" smtClean="0"/>
                        <a:t>Щільність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2,0-2,3 т/м³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61916">
                <a:tc>
                  <a:txBody>
                    <a:bodyPr/>
                    <a:lstStyle/>
                    <a:p>
                      <a:r>
                        <a:rPr lang="uk-UA" dirty="0" smtClean="0"/>
                        <a:t>Форми залягання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b="0" i="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потоки, покрови</a:t>
                      </a:r>
                      <a:endParaRPr lang="uk-UA" sz="18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8693" t="12886" r="9431" b="5132"/>
          <a:stretch/>
        </p:blipFill>
        <p:spPr>
          <a:xfrm>
            <a:off x="7083188" y="300251"/>
            <a:ext cx="4012441" cy="30093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4847" t="2547" r="6085" b="9562"/>
          <a:stretch/>
        </p:blipFill>
        <p:spPr>
          <a:xfrm>
            <a:off x="7738281" y="3566220"/>
            <a:ext cx="4167384" cy="308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01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3648"/>
            <a:ext cx="10515600" cy="859809"/>
          </a:xfrm>
        </p:spPr>
        <p:txBody>
          <a:bodyPr/>
          <a:lstStyle/>
          <a:p>
            <a:r>
              <a:rPr lang="uk-UA" b="1" dirty="0" smtClean="0"/>
              <a:t>Пегматит </a:t>
            </a:r>
            <a:endParaRPr lang="ru-RU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4377657"/>
              </p:ext>
            </p:extLst>
          </p:nvPr>
        </p:nvGraphicFramePr>
        <p:xfrm>
          <a:off x="0" y="846161"/>
          <a:ext cx="6155140" cy="5875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0255"/>
                <a:gridCol w="4184885"/>
              </a:tblGrid>
              <a:tr h="64929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/>
                        <a:t>Діагностичні</a:t>
                      </a:r>
                      <a:r>
                        <a:rPr lang="uk-UA" baseline="0" dirty="0" smtClean="0"/>
                        <a:t> ознаки</a:t>
                      </a:r>
                      <a:endParaRPr lang="ru-RU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49297">
                <a:tc>
                  <a:txBody>
                    <a:bodyPr/>
                    <a:lstStyle/>
                    <a:p>
                      <a:r>
                        <a:rPr lang="uk-UA" dirty="0" smtClean="0"/>
                        <a:t>Генезис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інтрузивна</a:t>
                      </a:r>
                      <a:endParaRPr lang="ru-RU" dirty="0"/>
                    </a:p>
                  </a:txBody>
                  <a:tcPr marL="68580" marR="68580" marT="0" marB="0"/>
                </a:tc>
              </a:tr>
              <a:tr h="649297">
                <a:tc>
                  <a:txBody>
                    <a:bodyPr/>
                    <a:lstStyle/>
                    <a:p>
                      <a:r>
                        <a:rPr lang="uk-UA" dirty="0" smtClean="0"/>
                        <a:t>Кислотність</a:t>
                      </a:r>
                      <a:r>
                        <a:rPr lang="uk-UA" baseline="0" dirty="0" smtClean="0"/>
                        <a:t> </a:t>
                      </a:r>
                      <a:endParaRPr lang="en-US" baseline="0" dirty="0" smtClean="0"/>
                    </a:p>
                    <a:p>
                      <a:r>
                        <a:rPr lang="uk-UA" baseline="0" dirty="0" smtClean="0"/>
                        <a:t>(в</a:t>
                      </a:r>
                      <a:r>
                        <a:rPr lang="uk-UA" dirty="0" smtClean="0"/>
                        <a:t>міст </a:t>
                      </a:r>
                      <a:r>
                        <a:rPr lang="en-US" dirty="0" smtClean="0"/>
                        <a:t>SiO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uk-UA" dirty="0" smtClean="0"/>
                        <a:t>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кисла (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%)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49297">
                <a:tc>
                  <a:txBody>
                    <a:bodyPr/>
                    <a:lstStyle/>
                    <a:p>
                      <a:r>
                        <a:rPr lang="uk-UA" dirty="0" smtClean="0"/>
                        <a:t>Колір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рожевий, червонуватий, світло-сірий</a:t>
                      </a:r>
                      <a:endParaRPr lang="uk-UA" sz="1800" kern="1200" noProof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49297">
                <a:tc>
                  <a:txBody>
                    <a:bodyPr/>
                    <a:lstStyle/>
                    <a:p>
                      <a:r>
                        <a:rPr lang="uk-UA" dirty="0" smtClean="0"/>
                        <a:t>Структура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крупнозерниста, графічна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49297">
                <a:tc>
                  <a:txBody>
                    <a:bodyPr/>
                    <a:lstStyle/>
                    <a:p>
                      <a:r>
                        <a:rPr lang="uk-UA" dirty="0" smtClean="0"/>
                        <a:t>Текстура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масивна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80989">
                <a:tc>
                  <a:txBody>
                    <a:bodyPr/>
                    <a:lstStyle/>
                    <a:p>
                      <a:r>
                        <a:rPr lang="uk-UA" dirty="0" smtClean="0"/>
                        <a:t>Мінеральний</a:t>
                      </a:r>
                      <a:r>
                        <a:rPr lang="uk-UA" baseline="0" dirty="0" smtClean="0"/>
                        <a:t> склад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fontAlgn="auto" latinLnBrk="0" hangingPunct="1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uk-UA" sz="1800" b="0" i="0" u="none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КПШ, </a:t>
                      </a:r>
                      <a:r>
                        <a:rPr lang="uk-UA" sz="1800" b="0" i="0" u="none" strike="noStrike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кварц</a:t>
                      </a:r>
                      <a:r>
                        <a:rPr lang="uk-UA" sz="1800" b="0" i="0" u="none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uk-UA" sz="1800" b="0" i="0" u="none" strike="noStrike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слюда</a:t>
                      </a:r>
                      <a:r>
                        <a:rPr lang="uk-UA" sz="1800" b="0" i="0" u="none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uk-UA" sz="1800" u="none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49297">
                <a:tc>
                  <a:txBody>
                    <a:bodyPr/>
                    <a:lstStyle/>
                    <a:p>
                      <a:r>
                        <a:rPr lang="uk-UA" dirty="0" smtClean="0"/>
                        <a:t>Щільність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2,5-2,7 т/м³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49297">
                <a:tc>
                  <a:txBody>
                    <a:bodyPr/>
                    <a:lstStyle/>
                    <a:p>
                      <a:r>
                        <a:rPr lang="uk-UA" dirty="0" smtClean="0"/>
                        <a:t>Форми залягання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b="0" i="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жили, лінзи, штоки, гнізда</a:t>
                      </a:r>
                      <a:endParaRPr lang="uk-UA" sz="18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33" b="99617" l="46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0591" y="-1"/>
            <a:ext cx="5628108" cy="33846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8" b="93365" l="1674" r="92887"/>
                    </a14:imgEffect>
                  </a14:imgLayer>
                </a14:imgProps>
              </a:ext>
            </a:extLst>
          </a:blip>
          <a:srcRect l="6007" t="2877" r="5833" b="7309"/>
          <a:stretch/>
        </p:blipFill>
        <p:spPr>
          <a:xfrm>
            <a:off x="8500157" y="3655851"/>
            <a:ext cx="3408542" cy="306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53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44809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Сієніт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5819105"/>
              </p:ext>
            </p:extLst>
          </p:nvPr>
        </p:nvGraphicFramePr>
        <p:xfrm>
          <a:off x="0" y="802042"/>
          <a:ext cx="5923128" cy="6047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4585"/>
                <a:gridCol w="3698543"/>
              </a:tblGrid>
              <a:tr h="641798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/>
                        <a:t>Діагностичні</a:t>
                      </a:r>
                      <a:r>
                        <a:rPr lang="uk-UA" baseline="0" dirty="0" smtClean="0"/>
                        <a:t> ознаки</a:t>
                      </a:r>
                      <a:endParaRPr lang="ru-RU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41798">
                <a:tc>
                  <a:txBody>
                    <a:bodyPr/>
                    <a:lstStyle/>
                    <a:p>
                      <a:r>
                        <a:rPr lang="uk-UA" dirty="0" smtClean="0"/>
                        <a:t>Генезис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інтрузивна</a:t>
                      </a:r>
                      <a:endParaRPr lang="ru-RU" dirty="0"/>
                    </a:p>
                  </a:txBody>
                  <a:tcPr marL="68580" marR="68580" marT="0" marB="0"/>
                </a:tc>
              </a:tr>
              <a:tr h="641798">
                <a:tc>
                  <a:txBody>
                    <a:bodyPr/>
                    <a:lstStyle/>
                    <a:p>
                      <a:r>
                        <a:rPr lang="uk-UA" dirty="0" smtClean="0"/>
                        <a:t>Кислотність</a:t>
                      </a:r>
                      <a:r>
                        <a:rPr lang="uk-UA" baseline="0" dirty="0" smtClean="0"/>
                        <a:t> </a:t>
                      </a:r>
                      <a:endParaRPr lang="en-US" baseline="0" dirty="0" smtClean="0"/>
                    </a:p>
                    <a:p>
                      <a:r>
                        <a:rPr lang="uk-UA" baseline="0" dirty="0" smtClean="0"/>
                        <a:t>(в</a:t>
                      </a:r>
                      <a:r>
                        <a:rPr lang="uk-UA" dirty="0" smtClean="0"/>
                        <a:t>міст </a:t>
                      </a:r>
                      <a:r>
                        <a:rPr lang="en-US" dirty="0" smtClean="0"/>
                        <a:t>SiO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uk-UA" dirty="0" smtClean="0"/>
                        <a:t>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середня (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56-62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%)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41798">
                <a:tc>
                  <a:txBody>
                    <a:bodyPr/>
                    <a:lstStyle/>
                    <a:p>
                      <a:r>
                        <a:rPr lang="uk-UA" dirty="0" smtClean="0"/>
                        <a:t>Колір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fontAlgn="auto" latinLnBrk="0" hangingPunct="1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світло-сірий, </a:t>
                      </a:r>
                      <a:endParaRPr lang="uk-UA" sz="1800" kern="1200" noProof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рожевий</a:t>
                      </a:r>
                      <a:endParaRPr lang="uk-UA" sz="1800" kern="1200" noProof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41798">
                <a:tc>
                  <a:txBody>
                    <a:bodyPr/>
                    <a:lstStyle/>
                    <a:p>
                      <a:r>
                        <a:rPr lang="uk-UA" dirty="0" smtClean="0"/>
                        <a:t>Структура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кристалічна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41798">
                <a:tc>
                  <a:txBody>
                    <a:bodyPr/>
                    <a:lstStyle/>
                    <a:p>
                      <a:r>
                        <a:rPr lang="uk-UA" dirty="0" smtClean="0"/>
                        <a:t>Текстура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масивна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41798">
                <a:tc>
                  <a:txBody>
                    <a:bodyPr/>
                    <a:lstStyle/>
                    <a:p>
                      <a:r>
                        <a:rPr lang="uk-UA" dirty="0" smtClean="0"/>
                        <a:t>Мінеральний</a:t>
                      </a:r>
                      <a:r>
                        <a:rPr lang="uk-UA" baseline="0" dirty="0" smtClean="0"/>
                        <a:t> склад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fontAlgn="auto" latinLnBrk="0" hangingPunct="1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ортоклаз, рідше мікроклін, а також кольорові мінерали – рогова обманка, рідше біотит, авгіт</a:t>
                      </a:r>
                      <a:endParaRPr lang="uk-UA" sz="1800" u="none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41798">
                <a:tc>
                  <a:txBody>
                    <a:bodyPr/>
                    <a:lstStyle/>
                    <a:p>
                      <a:r>
                        <a:rPr lang="uk-UA" dirty="0" smtClean="0"/>
                        <a:t>Щільність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2,6 т/м³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41798">
                <a:tc>
                  <a:txBody>
                    <a:bodyPr/>
                    <a:lstStyle/>
                    <a:p>
                      <a:r>
                        <a:rPr lang="uk-UA" dirty="0" smtClean="0"/>
                        <a:t>Форми залягання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b="0" i="0" kern="1200" noProof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дайки</a:t>
                      </a:r>
                      <a:r>
                        <a:rPr lang="uk-UA" sz="1800" b="0" i="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штоки</a:t>
                      </a:r>
                      <a:endParaRPr lang="uk-UA" sz="18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31" b="95069" l="4627" r="97612"/>
                    </a14:imgEffect>
                  </a14:imgLayer>
                </a14:imgProps>
              </a:ext>
            </a:extLst>
          </a:blip>
          <a:srcRect l="3878" t="6973" r="2667" b="4287"/>
          <a:stretch/>
        </p:blipFill>
        <p:spPr>
          <a:xfrm>
            <a:off x="6100549" y="791569"/>
            <a:ext cx="5964071" cy="428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627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562923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Діорит 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1059935"/>
              </p:ext>
            </p:extLst>
          </p:nvPr>
        </p:nvGraphicFramePr>
        <p:xfrm>
          <a:off x="0" y="774745"/>
          <a:ext cx="6258636" cy="5467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0937"/>
                <a:gridCol w="4047699"/>
              </a:tblGrid>
              <a:tr h="559153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/>
                        <a:t>Діагностичні</a:t>
                      </a:r>
                      <a:r>
                        <a:rPr lang="uk-UA" baseline="0" dirty="0" smtClean="0"/>
                        <a:t> ознаки</a:t>
                      </a:r>
                      <a:endParaRPr lang="ru-RU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59153">
                <a:tc>
                  <a:txBody>
                    <a:bodyPr/>
                    <a:lstStyle/>
                    <a:p>
                      <a:r>
                        <a:rPr lang="uk-UA" dirty="0" smtClean="0"/>
                        <a:t>Генезис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інтрузивна</a:t>
                      </a:r>
                      <a:endParaRPr lang="ru-RU" dirty="0"/>
                    </a:p>
                  </a:txBody>
                  <a:tcPr marL="68580" marR="68580" marT="0" marB="0"/>
                </a:tc>
              </a:tr>
              <a:tr h="559153">
                <a:tc>
                  <a:txBody>
                    <a:bodyPr/>
                    <a:lstStyle/>
                    <a:p>
                      <a:r>
                        <a:rPr lang="uk-UA" dirty="0" smtClean="0"/>
                        <a:t>Кислотність</a:t>
                      </a:r>
                      <a:r>
                        <a:rPr lang="uk-UA" baseline="0" dirty="0" smtClean="0"/>
                        <a:t> </a:t>
                      </a:r>
                      <a:endParaRPr lang="en-US" baseline="0" dirty="0" smtClean="0"/>
                    </a:p>
                    <a:p>
                      <a:r>
                        <a:rPr lang="uk-UA" baseline="0" dirty="0" smtClean="0"/>
                        <a:t>(в</a:t>
                      </a:r>
                      <a:r>
                        <a:rPr lang="uk-UA" dirty="0" smtClean="0"/>
                        <a:t>міст </a:t>
                      </a:r>
                      <a:r>
                        <a:rPr lang="en-US" dirty="0" smtClean="0"/>
                        <a:t>SiO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uk-UA" dirty="0" smtClean="0"/>
                        <a:t>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середня (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56,77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%)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559153">
                <a:tc>
                  <a:txBody>
                    <a:bodyPr/>
                    <a:lstStyle/>
                    <a:p>
                      <a:r>
                        <a:rPr lang="uk-UA" dirty="0" smtClean="0"/>
                        <a:t>Колір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fontAlgn="auto" latinLnBrk="0" hangingPunct="1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від світло- до</a:t>
                      </a:r>
                      <a:r>
                        <a:rPr lang="uk-UA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темно-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сірого</a:t>
                      </a:r>
                      <a:endParaRPr lang="uk-UA" sz="1800" kern="1200" noProof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559153">
                <a:tc>
                  <a:txBody>
                    <a:bodyPr/>
                    <a:lstStyle/>
                    <a:p>
                      <a:r>
                        <a:rPr lang="uk-UA" dirty="0" smtClean="0"/>
                        <a:t>Структура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кристалічна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559153">
                <a:tc>
                  <a:txBody>
                    <a:bodyPr/>
                    <a:lstStyle/>
                    <a:p>
                      <a:r>
                        <a:rPr lang="uk-UA" dirty="0" smtClean="0"/>
                        <a:t>Текстура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масивна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559153">
                <a:tc>
                  <a:txBody>
                    <a:bodyPr/>
                    <a:lstStyle/>
                    <a:p>
                      <a:r>
                        <a:rPr lang="uk-UA" dirty="0" smtClean="0"/>
                        <a:t>Мінеральний</a:t>
                      </a:r>
                      <a:r>
                        <a:rPr lang="uk-UA" baseline="0" dirty="0" smtClean="0"/>
                        <a:t> склад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fontAlgn="auto" latinLnBrk="0" hangingPunct="1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плагіоклази (</a:t>
                      </a:r>
                      <a:r>
                        <a:rPr lang="uk-UA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олігоклаз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андезин), 30 % кольорових мінералів – переважно рогової обманки, рідше біотиту, авгіту</a:t>
                      </a:r>
                      <a:endParaRPr lang="uk-UA" sz="1800" u="none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559153">
                <a:tc>
                  <a:txBody>
                    <a:bodyPr/>
                    <a:lstStyle/>
                    <a:p>
                      <a:r>
                        <a:rPr lang="uk-UA" dirty="0" smtClean="0"/>
                        <a:t>Щільність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2,7 т/м³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559153">
                <a:tc>
                  <a:txBody>
                    <a:bodyPr/>
                    <a:lstStyle/>
                    <a:p>
                      <a:r>
                        <a:rPr lang="uk-UA" dirty="0" smtClean="0"/>
                        <a:t>Форми залягання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b="0" i="0" kern="1200" noProof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дайки</a:t>
                      </a:r>
                      <a:r>
                        <a:rPr lang="uk-UA" sz="1800" b="0" i="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штоки, жили</a:t>
                      </a:r>
                      <a:endParaRPr lang="uk-UA" sz="18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332" y="670231"/>
            <a:ext cx="5684712" cy="457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04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32513"/>
          </a:xfrm>
        </p:spPr>
        <p:txBody>
          <a:bodyPr/>
          <a:lstStyle/>
          <a:p>
            <a:r>
              <a:rPr lang="uk-UA" b="1" dirty="0" smtClean="0"/>
              <a:t>Андезит</a:t>
            </a:r>
            <a:endParaRPr lang="ru-RU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0841113"/>
              </p:ext>
            </p:extLst>
          </p:nvPr>
        </p:nvGraphicFramePr>
        <p:xfrm>
          <a:off x="0" y="832512"/>
          <a:ext cx="6741994" cy="59608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7207"/>
                <a:gridCol w="4224787"/>
              </a:tblGrid>
              <a:tr h="624592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/>
                        <a:t>Діагностичні</a:t>
                      </a:r>
                      <a:r>
                        <a:rPr lang="uk-UA" baseline="0" dirty="0" smtClean="0"/>
                        <a:t> ознаки</a:t>
                      </a:r>
                      <a:endParaRPr lang="ru-RU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24592">
                <a:tc>
                  <a:txBody>
                    <a:bodyPr/>
                    <a:lstStyle/>
                    <a:p>
                      <a:r>
                        <a:rPr lang="uk-UA" dirty="0" smtClean="0"/>
                        <a:t>Генезис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ефузивна (аналог діориту)</a:t>
                      </a:r>
                      <a:endParaRPr lang="ru-RU" dirty="0"/>
                    </a:p>
                  </a:txBody>
                  <a:tcPr marL="68580" marR="68580" marT="0" marB="0"/>
                </a:tc>
              </a:tr>
              <a:tr h="629761">
                <a:tc>
                  <a:txBody>
                    <a:bodyPr/>
                    <a:lstStyle/>
                    <a:p>
                      <a:r>
                        <a:rPr lang="uk-UA" dirty="0" smtClean="0"/>
                        <a:t>Кислотність</a:t>
                      </a:r>
                      <a:r>
                        <a:rPr lang="uk-UA" baseline="0" dirty="0" smtClean="0"/>
                        <a:t> </a:t>
                      </a:r>
                      <a:endParaRPr lang="en-US" baseline="0" dirty="0" smtClean="0"/>
                    </a:p>
                    <a:p>
                      <a:r>
                        <a:rPr lang="uk-UA" baseline="0" dirty="0" smtClean="0"/>
                        <a:t>(в</a:t>
                      </a:r>
                      <a:r>
                        <a:rPr lang="uk-UA" dirty="0" smtClean="0"/>
                        <a:t>міст </a:t>
                      </a:r>
                      <a:r>
                        <a:rPr lang="en-US" dirty="0" smtClean="0"/>
                        <a:t>SiO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uk-UA" dirty="0" smtClean="0"/>
                        <a:t>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середня (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59,59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%)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24592">
                <a:tc>
                  <a:txBody>
                    <a:bodyPr/>
                    <a:lstStyle/>
                    <a:p>
                      <a:r>
                        <a:rPr lang="uk-UA" dirty="0" smtClean="0"/>
                        <a:t>Колір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fontAlgn="auto" latinLnBrk="0" hangingPunct="1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сірий</a:t>
                      </a:r>
                      <a:endParaRPr lang="uk-UA" sz="1800" kern="1200" noProof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24592">
                <a:tc>
                  <a:txBody>
                    <a:bodyPr/>
                    <a:lstStyle/>
                    <a:p>
                      <a:r>
                        <a:rPr lang="uk-UA" dirty="0" smtClean="0"/>
                        <a:t>Структура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порфірова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24592">
                <a:tc>
                  <a:txBody>
                    <a:bodyPr/>
                    <a:lstStyle/>
                    <a:p>
                      <a:r>
                        <a:rPr lang="uk-UA" dirty="0" smtClean="0"/>
                        <a:t>Текстура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пориста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948609">
                <a:tc>
                  <a:txBody>
                    <a:bodyPr/>
                    <a:lstStyle/>
                    <a:p>
                      <a:r>
                        <a:rPr lang="uk-UA" dirty="0" smtClean="0"/>
                        <a:t>Мінеральний</a:t>
                      </a:r>
                      <a:r>
                        <a:rPr lang="uk-UA" baseline="0" dirty="0" smtClean="0"/>
                        <a:t> склад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fontAlgn="auto" latinLnBrk="0" hangingPunct="1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плагіоклази (</a:t>
                      </a:r>
                      <a:r>
                        <a:rPr lang="uk-UA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олігоклаз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андезин), рогова обманка, піроксен, авгіт</a:t>
                      </a:r>
                      <a:endParaRPr lang="uk-UA" sz="1800" u="none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24592">
                <a:tc>
                  <a:txBody>
                    <a:bodyPr/>
                    <a:lstStyle/>
                    <a:p>
                      <a:r>
                        <a:rPr lang="uk-UA" dirty="0" smtClean="0"/>
                        <a:t>Щільність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2,3-2,7 т/м³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24592">
                <a:tc>
                  <a:txBody>
                    <a:bodyPr/>
                    <a:lstStyle/>
                    <a:p>
                      <a:r>
                        <a:rPr lang="uk-UA" dirty="0" smtClean="0"/>
                        <a:t>Форми залягання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потоки, покриви, куполи</a:t>
                      </a:r>
                      <a:endParaRPr lang="uk-UA" sz="18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4651" y="832512"/>
            <a:ext cx="5136321" cy="513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764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73457"/>
          </a:xfrm>
        </p:spPr>
        <p:txBody>
          <a:bodyPr/>
          <a:lstStyle/>
          <a:p>
            <a:r>
              <a:rPr lang="uk-UA" b="1" dirty="0" smtClean="0"/>
              <a:t>Габро</a:t>
            </a:r>
            <a:r>
              <a:rPr lang="uk-UA" dirty="0" smtClean="0"/>
              <a:t> 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5189169"/>
              </p:ext>
            </p:extLst>
          </p:nvPr>
        </p:nvGraphicFramePr>
        <p:xfrm>
          <a:off x="-2" y="873457"/>
          <a:ext cx="6933064" cy="6142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4838"/>
                <a:gridCol w="4408226"/>
              </a:tblGrid>
              <a:tr h="653576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/>
                        <a:t>Діагностичні</a:t>
                      </a:r>
                      <a:r>
                        <a:rPr lang="uk-UA" baseline="0" dirty="0" smtClean="0"/>
                        <a:t> ознаки</a:t>
                      </a:r>
                      <a:endParaRPr lang="ru-RU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53576">
                <a:tc>
                  <a:txBody>
                    <a:bodyPr/>
                    <a:lstStyle/>
                    <a:p>
                      <a:r>
                        <a:rPr lang="uk-UA" dirty="0" smtClean="0"/>
                        <a:t>Генезис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інтрузивна</a:t>
                      </a:r>
                      <a:endParaRPr lang="ru-RU" dirty="0"/>
                    </a:p>
                  </a:txBody>
                  <a:tcPr marL="68580" marR="68580" marT="0" marB="0"/>
                </a:tc>
              </a:tr>
              <a:tr h="653576">
                <a:tc>
                  <a:txBody>
                    <a:bodyPr/>
                    <a:lstStyle/>
                    <a:p>
                      <a:r>
                        <a:rPr lang="uk-UA" dirty="0" smtClean="0"/>
                        <a:t>Кислотність</a:t>
                      </a:r>
                      <a:r>
                        <a:rPr lang="uk-UA" baseline="0" dirty="0" smtClean="0"/>
                        <a:t> </a:t>
                      </a:r>
                      <a:endParaRPr lang="en-US" baseline="0" dirty="0" smtClean="0"/>
                    </a:p>
                    <a:p>
                      <a:r>
                        <a:rPr lang="uk-UA" baseline="0" dirty="0" smtClean="0"/>
                        <a:t>(в</a:t>
                      </a:r>
                      <a:r>
                        <a:rPr lang="uk-UA" dirty="0" smtClean="0"/>
                        <a:t>міст </a:t>
                      </a:r>
                      <a:r>
                        <a:rPr lang="en-US" dirty="0" smtClean="0"/>
                        <a:t>SiO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uk-UA" dirty="0" smtClean="0"/>
                        <a:t>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основна (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48,24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%)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53576">
                <a:tc>
                  <a:txBody>
                    <a:bodyPr/>
                    <a:lstStyle/>
                    <a:p>
                      <a:r>
                        <a:rPr lang="uk-UA" dirty="0" smtClean="0"/>
                        <a:t>Колір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fontAlgn="auto" latinLnBrk="0" hangingPunct="1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сірий</a:t>
                      </a:r>
                      <a:endParaRPr lang="uk-UA" sz="1800" kern="1200" noProof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53576">
                <a:tc>
                  <a:txBody>
                    <a:bodyPr/>
                    <a:lstStyle/>
                    <a:p>
                      <a:r>
                        <a:rPr lang="uk-UA" dirty="0" smtClean="0"/>
                        <a:t>Структура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дрібно-, середньо-зерниста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53576">
                <a:tc>
                  <a:txBody>
                    <a:bodyPr/>
                    <a:lstStyle/>
                    <a:p>
                      <a:r>
                        <a:rPr lang="uk-UA" dirty="0" smtClean="0"/>
                        <a:t>Текстура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масивна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53576">
                <a:tc>
                  <a:txBody>
                    <a:bodyPr/>
                    <a:lstStyle/>
                    <a:p>
                      <a:r>
                        <a:rPr lang="uk-UA" dirty="0" smtClean="0"/>
                        <a:t>Мінеральний</a:t>
                      </a:r>
                      <a:r>
                        <a:rPr lang="uk-UA" baseline="0" dirty="0" smtClean="0"/>
                        <a:t> склад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fontAlgn="auto" latinLnBrk="0" hangingPunct="1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основні плагіоклази (від лабрадору до анортиту), авгіт, кольорові мінерали: олівін, рогова обманка, рідше біотит</a:t>
                      </a:r>
                      <a:endParaRPr lang="uk-UA" sz="1800" u="none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53576">
                <a:tc>
                  <a:txBody>
                    <a:bodyPr/>
                    <a:lstStyle/>
                    <a:p>
                      <a:r>
                        <a:rPr lang="uk-UA" dirty="0" smtClean="0"/>
                        <a:t>Щільність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2,8-3,2 т/м³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53576">
                <a:tc>
                  <a:txBody>
                    <a:bodyPr/>
                    <a:lstStyle/>
                    <a:p>
                      <a:r>
                        <a:rPr lang="uk-UA" dirty="0" smtClean="0"/>
                        <a:t>Форми залягання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uk-UA" sz="1800" b="0" i="0" u="none" strike="noStrike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лаколіти</a:t>
                      </a:r>
                      <a:r>
                        <a:rPr lang="ru-RU" sz="1800" b="0" i="0" u="non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 </a:t>
                      </a:r>
                      <a:r>
                        <a:rPr lang="ru-RU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лополіти</a:t>
                      </a:r>
                      <a:r>
                        <a:rPr lang="ru-RU" sz="1800" b="0" i="0" u="non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 </a:t>
                      </a:r>
                      <a:r>
                        <a:rPr lang="ru-RU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дайки</a:t>
                      </a:r>
                      <a:r>
                        <a:rPr lang="ru-RU" sz="1800" b="0" i="0" u="non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і штоки</a:t>
                      </a:r>
                      <a:endParaRPr lang="uk-UA" sz="1800" u="none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Объект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23" b="99492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3882" y="-95534"/>
            <a:ext cx="4123011" cy="2975213"/>
          </a:xfrm>
          <a:prstGeom prst="rect">
            <a:avLst/>
          </a:prstGeom>
        </p:spPr>
      </p:pic>
      <p:pic>
        <p:nvPicPr>
          <p:cNvPr id="4098" name="Picture 2" descr="Bystriivsk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882" y="2879679"/>
            <a:ext cx="3508793" cy="3838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1951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3647"/>
            <a:ext cx="10515600" cy="832514"/>
          </a:xfrm>
        </p:spPr>
        <p:txBody>
          <a:bodyPr/>
          <a:lstStyle/>
          <a:p>
            <a:r>
              <a:rPr lang="uk-UA" b="1" dirty="0" smtClean="0"/>
              <a:t>Лабрадорит</a:t>
            </a:r>
            <a:r>
              <a:rPr lang="uk-UA" dirty="0" smtClean="0"/>
              <a:t> 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676090"/>
              </p:ext>
            </p:extLst>
          </p:nvPr>
        </p:nvGraphicFramePr>
        <p:xfrm>
          <a:off x="0" y="818867"/>
          <a:ext cx="6728346" cy="58492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5630"/>
                <a:gridCol w="4242716"/>
              </a:tblGrid>
              <a:tr h="645438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/>
                        <a:t>Діагностичні</a:t>
                      </a:r>
                      <a:r>
                        <a:rPr lang="uk-UA" baseline="0" dirty="0" smtClean="0"/>
                        <a:t> ознаки</a:t>
                      </a:r>
                      <a:endParaRPr lang="ru-RU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45438">
                <a:tc>
                  <a:txBody>
                    <a:bodyPr/>
                    <a:lstStyle/>
                    <a:p>
                      <a:r>
                        <a:rPr lang="uk-UA" dirty="0" smtClean="0"/>
                        <a:t>Генезис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інтрузивна</a:t>
                      </a:r>
                      <a:endParaRPr lang="ru-RU" dirty="0"/>
                    </a:p>
                  </a:txBody>
                  <a:tcPr marL="68580" marR="68580" marT="0" marB="0"/>
                </a:tc>
              </a:tr>
              <a:tr h="645438">
                <a:tc>
                  <a:txBody>
                    <a:bodyPr/>
                    <a:lstStyle/>
                    <a:p>
                      <a:r>
                        <a:rPr lang="uk-UA" dirty="0" smtClean="0"/>
                        <a:t>Кислотність</a:t>
                      </a:r>
                      <a:r>
                        <a:rPr lang="uk-UA" baseline="0" dirty="0" smtClean="0"/>
                        <a:t> </a:t>
                      </a:r>
                      <a:endParaRPr lang="en-US" baseline="0" dirty="0" smtClean="0"/>
                    </a:p>
                    <a:p>
                      <a:r>
                        <a:rPr lang="uk-UA" baseline="0" dirty="0" smtClean="0"/>
                        <a:t>(в</a:t>
                      </a:r>
                      <a:r>
                        <a:rPr lang="uk-UA" dirty="0" smtClean="0"/>
                        <a:t>міст </a:t>
                      </a:r>
                      <a:r>
                        <a:rPr lang="en-US" dirty="0" smtClean="0"/>
                        <a:t>SiO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uk-UA" dirty="0" smtClean="0"/>
                        <a:t>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основна (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52,48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%)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45438">
                <a:tc>
                  <a:txBody>
                    <a:bodyPr/>
                    <a:lstStyle/>
                    <a:p>
                      <a:r>
                        <a:rPr lang="uk-UA" dirty="0" smtClean="0"/>
                        <a:t>Колір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fontAlgn="auto" latinLnBrk="0" hangingPunct="1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сірий </a:t>
                      </a:r>
                      <a:endParaRPr lang="uk-UA" sz="1800" kern="1200" noProof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45438">
                <a:tc>
                  <a:txBody>
                    <a:bodyPr/>
                    <a:lstStyle/>
                    <a:p>
                      <a:r>
                        <a:rPr lang="uk-UA" dirty="0" smtClean="0"/>
                        <a:t>Структура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крупно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-зерниста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45438">
                <a:tc>
                  <a:txBody>
                    <a:bodyPr/>
                    <a:lstStyle/>
                    <a:p>
                      <a:r>
                        <a:rPr lang="uk-UA" dirty="0" smtClean="0"/>
                        <a:t>Текстура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масивна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85723">
                <a:tc>
                  <a:txBody>
                    <a:bodyPr/>
                    <a:lstStyle/>
                    <a:p>
                      <a:r>
                        <a:rPr lang="uk-UA" dirty="0" smtClean="0"/>
                        <a:t>Мінеральний</a:t>
                      </a:r>
                      <a:r>
                        <a:rPr lang="uk-UA" baseline="0" dirty="0" smtClean="0"/>
                        <a:t> склад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fontAlgn="auto" latinLnBrk="0" hangingPunct="1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лабрадор, </a:t>
                      </a:r>
                      <a:r>
                        <a:rPr lang="uk-UA" sz="1800" b="0" i="0" u="none" strike="noStrike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піроксен</a:t>
                      </a:r>
                      <a:r>
                        <a:rPr lang="uk-UA" sz="1800" b="0" i="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uk-UA" sz="1800" b="0" i="0" kern="1200" baseline="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1800" b="0" i="0" u="none" strike="noStrike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авгіт</a:t>
                      </a:r>
                      <a:r>
                        <a:rPr lang="uk-UA" sz="1800" b="0" i="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uk-UA" sz="1800" b="0" i="0" kern="1200" baseline="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1800" b="0" i="0" u="none" strike="noStrike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ільменіт</a:t>
                      </a:r>
                      <a:r>
                        <a:rPr lang="uk-UA" sz="1800" b="0" i="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uk-UA" sz="1800" b="0" i="0" kern="1200" baseline="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1800" b="0" i="0" u="none" strike="noStrike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апатит</a:t>
                      </a:r>
                      <a:r>
                        <a:rPr lang="uk-UA" sz="1800" b="0" i="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 іноді – КПШ, </a:t>
                      </a:r>
                      <a:r>
                        <a:rPr lang="uk-UA" sz="1800" b="0" i="0" u="none" strike="noStrike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біотит</a:t>
                      </a:r>
                      <a:r>
                        <a:rPr lang="uk-UA" sz="1800" b="0" i="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 </a:t>
                      </a:r>
                      <a:r>
                        <a:rPr lang="uk-UA" sz="1800" b="0" i="0" u="none" strike="noStrike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сульфіди</a:t>
                      </a:r>
                      <a:r>
                        <a:rPr lang="uk-UA" sz="1800" b="0" i="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uk-UA" sz="1800" u="none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45438">
                <a:tc>
                  <a:txBody>
                    <a:bodyPr/>
                    <a:lstStyle/>
                    <a:p>
                      <a:r>
                        <a:rPr lang="uk-UA" dirty="0" smtClean="0"/>
                        <a:t>Щільність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2,7-2,9 т/м³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45438">
                <a:tc>
                  <a:txBody>
                    <a:bodyPr/>
                    <a:lstStyle/>
                    <a:p>
                      <a:r>
                        <a:rPr lang="uk-UA" dirty="0" smtClean="0"/>
                        <a:t>Форми залягання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uk-UA" sz="1800" b="0" i="0" u="none" strike="noStrike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лаколіти</a:t>
                      </a:r>
                      <a:r>
                        <a:rPr lang="ru-RU" sz="1800" b="0" i="0" u="non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 </a:t>
                      </a:r>
                      <a:r>
                        <a:rPr lang="ru-RU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лополіти</a:t>
                      </a:r>
                      <a:r>
                        <a:rPr lang="ru-RU" sz="1800" b="0" i="0" u="non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 </a:t>
                      </a:r>
                      <a:r>
                        <a:rPr lang="ru-RU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дайки</a:t>
                      </a:r>
                      <a:r>
                        <a:rPr lang="ru-RU" sz="1800" b="0" i="0" u="non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і штоки</a:t>
                      </a:r>
                      <a:endParaRPr lang="uk-UA" sz="1800" u="none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7841" t="6433" r="10851" b="6237"/>
          <a:stretch/>
        </p:blipFill>
        <p:spPr>
          <a:xfrm>
            <a:off x="7151427" y="818867"/>
            <a:ext cx="4872251" cy="394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708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928048"/>
          </a:xfrm>
        </p:spPr>
        <p:txBody>
          <a:bodyPr/>
          <a:lstStyle/>
          <a:p>
            <a:r>
              <a:rPr lang="uk-UA" dirty="0" smtClean="0"/>
              <a:t>Родовища лабрадориту України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01255"/>
            <a:ext cx="12125205" cy="371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719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655599"/>
          </a:xfrm>
        </p:spPr>
        <p:txBody>
          <a:bodyPr>
            <a:noAutofit/>
          </a:bodyPr>
          <a:lstStyle/>
          <a:p>
            <a:r>
              <a:rPr lang="uk-UA" sz="2400" b="1" i="1" dirty="0" smtClean="0"/>
              <a:t>Магматичні гірські породи</a:t>
            </a:r>
            <a:r>
              <a:rPr lang="uk-UA" sz="2400" dirty="0" smtClean="0"/>
              <a:t> утворюються внаслідок застигання і кристалізації магми в надрах Землі або на її поверхні</a:t>
            </a:r>
            <a:endParaRPr lang="uk-UA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5276" y="2652467"/>
            <a:ext cx="9601196" cy="33189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dirty="0"/>
              <a:t>За умовами утворення магматичні породи поділяють </a:t>
            </a:r>
            <a:r>
              <a:rPr lang="uk-UA" dirty="0" smtClean="0"/>
              <a:t>на:</a:t>
            </a:r>
          </a:p>
          <a:p>
            <a:r>
              <a:rPr lang="uk-UA" dirty="0" smtClean="0"/>
              <a:t>інтрузивні</a:t>
            </a:r>
            <a:r>
              <a:rPr lang="uk-UA" dirty="0"/>
              <a:t>,  включаючи </a:t>
            </a:r>
            <a:r>
              <a:rPr lang="uk-UA" dirty="0" err="1"/>
              <a:t>субвулканічні</a:t>
            </a:r>
            <a:r>
              <a:rPr lang="uk-UA" dirty="0"/>
              <a:t> (</a:t>
            </a:r>
            <a:r>
              <a:rPr lang="uk-UA" dirty="0" err="1"/>
              <a:t>напівглибинні</a:t>
            </a:r>
            <a:r>
              <a:rPr lang="uk-UA" dirty="0"/>
              <a:t> і жильні), </a:t>
            </a:r>
            <a:endParaRPr lang="uk-UA" dirty="0" smtClean="0"/>
          </a:p>
          <a:p>
            <a:r>
              <a:rPr lang="uk-UA" dirty="0" smtClean="0"/>
              <a:t>ефузивні</a:t>
            </a:r>
            <a:r>
              <a:rPr lang="uk-UA" dirty="0"/>
              <a:t>. </a:t>
            </a:r>
            <a:endParaRPr lang="uk-UA" dirty="0" smtClean="0"/>
          </a:p>
          <a:p>
            <a:pPr marL="0" indent="0" algn="just">
              <a:buNone/>
            </a:pPr>
            <a:r>
              <a:rPr lang="uk-UA" dirty="0" smtClean="0"/>
              <a:t>Інтрузивні </a:t>
            </a:r>
            <a:r>
              <a:rPr lang="uk-UA" dirty="0"/>
              <a:t>породи сформувалися на відносно великих глибинах; кристалізація </a:t>
            </a:r>
            <a:r>
              <a:rPr lang="uk-UA" dirty="0" err="1" smtClean="0"/>
              <a:t>напівглибинних</a:t>
            </a:r>
            <a:r>
              <a:rPr lang="uk-UA" dirty="0" smtClean="0"/>
              <a:t> і </a:t>
            </a:r>
            <a:r>
              <a:rPr lang="uk-UA" dirty="0"/>
              <a:t>жильних </a:t>
            </a:r>
            <a:r>
              <a:rPr lang="uk-UA" dirty="0" smtClean="0"/>
              <a:t>порід </a:t>
            </a:r>
            <a:r>
              <a:rPr lang="uk-UA" dirty="0"/>
              <a:t>відбувалася на  невеликій глибині, ефузивні (що вилилися) – породи затверділи безпосередньо на денній поверхні.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9771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87104"/>
          </a:xfrm>
        </p:spPr>
        <p:txBody>
          <a:bodyPr/>
          <a:lstStyle/>
          <a:p>
            <a:r>
              <a:rPr lang="uk-UA" b="1" dirty="0" smtClean="0"/>
              <a:t>Анортозит</a:t>
            </a:r>
            <a:r>
              <a:rPr lang="uk-UA" dirty="0" smtClean="0"/>
              <a:t> 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3738594"/>
              </p:ext>
            </p:extLst>
          </p:nvPr>
        </p:nvGraphicFramePr>
        <p:xfrm>
          <a:off x="0" y="993109"/>
          <a:ext cx="6892119" cy="6126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9147"/>
                <a:gridCol w="4012972"/>
              </a:tblGrid>
              <a:tr h="651655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/>
                        <a:t>Діагностичні</a:t>
                      </a:r>
                      <a:r>
                        <a:rPr lang="uk-UA" baseline="0" dirty="0" smtClean="0"/>
                        <a:t> ознаки</a:t>
                      </a:r>
                      <a:endParaRPr lang="ru-RU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51655">
                <a:tc>
                  <a:txBody>
                    <a:bodyPr/>
                    <a:lstStyle/>
                    <a:p>
                      <a:r>
                        <a:rPr lang="uk-UA" dirty="0" smtClean="0"/>
                        <a:t>Генезис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інтрузивна</a:t>
                      </a:r>
                      <a:endParaRPr lang="ru-RU" dirty="0"/>
                    </a:p>
                  </a:txBody>
                  <a:tcPr marL="68580" marR="68580" marT="0" marB="0"/>
                </a:tc>
              </a:tr>
              <a:tr h="651655">
                <a:tc>
                  <a:txBody>
                    <a:bodyPr/>
                    <a:lstStyle/>
                    <a:p>
                      <a:r>
                        <a:rPr lang="uk-UA" dirty="0" smtClean="0"/>
                        <a:t>Кислотність</a:t>
                      </a:r>
                      <a:r>
                        <a:rPr lang="uk-UA" baseline="0" dirty="0" smtClean="0"/>
                        <a:t> </a:t>
                      </a:r>
                      <a:endParaRPr lang="en-US" baseline="0" dirty="0" smtClean="0"/>
                    </a:p>
                    <a:p>
                      <a:r>
                        <a:rPr lang="uk-UA" baseline="0" dirty="0" smtClean="0"/>
                        <a:t>(в</a:t>
                      </a:r>
                      <a:r>
                        <a:rPr lang="uk-UA" dirty="0" smtClean="0"/>
                        <a:t>міст </a:t>
                      </a:r>
                      <a:r>
                        <a:rPr lang="en-US" dirty="0" smtClean="0"/>
                        <a:t>SiO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uk-UA" dirty="0" smtClean="0"/>
                        <a:t>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основна (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52,48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%)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51655">
                <a:tc>
                  <a:txBody>
                    <a:bodyPr/>
                    <a:lstStyle/>
                    <a:p>
                      <a:r>
                        <a:rPr lang="uk-UA" dirty="0" smtClean="0"/>
                        <a:t>Колір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fontAlgn="auto" latinLnBrk="0" hangingPunct="1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сірий, зелений</a:t>
                      </a:r>
                      <a:endParaRPr lang="uk-UA" sz="1800" kern="1200" noProof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51655">
                <a:tc>
                  <a:txBody>
                    <a:bodyPr/>
                    <a:lstStyle/>
                    <a:p>
                      <a:r>
                        <a:rPr lang="uk-UA" dirty="0" smtClean="0"/>
                        <a:t>Структура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крупно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-, </a:t>
                      </a:r>
                      <a:r>
                        <a:rPr lang="uk-UA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гіганто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-зерниста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51655">
                <a:tc>
                  <a:txBody>
                    <a:bodyPr/>
                    <a:lstStyle/>
                    <a:p>
                      <a:r>
                        <a:rPr lang="uk-UA" dirty="0" smtClean="0"/>
                        <a:t>Текстура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масивна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51655">
                <a:tc>
                  <a:txBody>
                    <a:bodyPr/>
                    <a:lstStyle/>
                    <a:p>
                      <a:r>
                        <a:rPr lang="uk-UA" dirty="0" smtClean="0"/>
                        <a:t>Мінеральний</a:t>
                      </a:r>
                      <a:r>
                        <a:rPr lang="uk-UA" baseline="0" dirty="0" smtClean="0"/>
                        <a:t> склад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fontAlgn="auto" latinLnBrk="0" hangingPunct="1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0" i="0" u="none" strike="noStrike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плагіоклаз до 90 %</a:t>
                      </a:r>
                      <a:r>
                        <a:rPr lang="uk-UA" sz="1800" b="0" i="0" u="none" strike="noStrike" kern="1200" baseline="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1800" b="0" i="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uk-UA" sz="1800" b="0" i="0" u="none" strike="noStrike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лабрадор</a:t>
                      </a:r>
                      <a:r>
                        <a:rPr lang="uk-UA" sz="1800" b="0" i="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uk-UA" sz="1800" b="0" i="0" kern="1200" baseline="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1800" b="0" i="0" u="none" strike="noStrike" kern="1200" noProof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бітовніт</a:t>
                      </a:r>
                      <a:r>
                        <a:rPr lang="uk-UA" sz="1800" b="0" i="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uk-UA" sz="1800" b="0" i="0" kern="1200" baseline="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1800" b="0" i="0" u="none" strike="noStrike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анортит</a:t>
                      </a:r>
                      <a:r>
                        <a:rPr lang="uk-UA" sz="1800" b="0" i="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),</a:t>
                      </a:r>
                      <a:r>
                        <a:rPr lang="uk-UA" sz="1800" b="0" i="0" kern="1200" baseline="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1800" b="0" i="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піроксен, </a:t>
                      </a:r>
                      <a:r>
                        <a:rPr lang="uk-UA" sz="1800" b="0" i="0" u="none" strike="noStrike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олівін</a:t>
                      </a:r>
                      <a:r>
                        <a:rPr lang="uk-UA" sz="1800" b="0" i="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 </a:t>
                      </a:r>
                      <a:r>
                        <a:rPr lang="uk-UA" sz="1800" b="0" i="0" u="none" strike="noStrike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ільменіт</a:t>
                      </a:r>
                      <a:r>
                        <a:rPr lang="uk-UA" sz="1800" b="0" i="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магнетит</a:t>
                      </a:r>
                      <a:endParaRPr lang="uk-UA" sz="1800" u="none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51655">
                <a:tc>
                  <a:txBody>
                    <a:bodyPr/>
                    <a:lstStyle/>
                    <a:p>
                      <a:r>
                        <a:rPr lang="uk-UA" dirty="0" smtClean="0"/>
                        <a:t>Щільність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2,7-3,0 т/м³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51655">
                <a:tc>
                  <a:txBody>
                    <a:bodyPr/>
                    <a:lstStyle/>
                    <a:p>
                      <a:r>
                        <a:rPr lang="uk-UA" dirty="0" smtClean="0"/>
                        <a:t>Форми залягання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uk-UA" sz="1800" b="0" i="0" u="none" strike="noStrike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лаколіти</a:t>
                      </a:r>
                      <a:r>
                        <a:rPr lang="ru-RU" sz="1800" b="0" i="0" u="non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 </a:t>
                      </a:r>
                      <a:r>
                        <a:rPr lang="ru-RU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лополіти</a:t>
                      </a:r>
                      <a:r>
                        <a:rPr lang="ru-RU" sz="1800" b="0" i="0" u="non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 </a:t>
                      </a:r>
                      <a:r>
                        <a:rPr lang="ru-RU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дайки</a:t>
                      </a:r>
                      <a:r>
                        <a:rPr lang="ru-RU" sz="1800" b="0" i="0" u="non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і штоки</a:t>
                      </a:r>
                      <a:endParaRPr lang="uk-UA" sz="1800" u="none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3702" t="9090" r="11269" b="86"/>
          <a:stretch/>
        </p:blipFill>
        <p:spPr>
          <a:xfrm>
            <a:off x="7683690" y="0"/>
            <a:ext cx="3971498" cy="3199263"/>
          </a:xfrm>
          <a:prstGeom prst="rect">
            <a:avLst/>
          </a:prstGeom>
        </p:spPr>
      </p:pic>
      <p:pic>
        <p:nvPicPr>
          <p:cNvPr id="3074" name="Picture 2" descr="Гранит ЛУКОВЕЦКИЙ от Завода-Производителя (1000+ Изделий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879" y="3199263"/>
            <a:ext cx="3774309" cy="354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1098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32513"/>
          </a:xfrm>
        </p:spPr>
        <p:txBody>
          <a:bodyPr/>
          <a:lstStyle/>
          <a:p>
            <a:r>
              <a:rPr lang="uk-UA" b="1" dirty="0" smtClean="0"/>
              <a:t>Базальт </a:t>
            </a:r>
            <a:endParaRPr lang="ru-RU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4979840"/>
              </p:ext>
            </p:extLst>
          </p:nvPr>
        </p:nvGraphicFramePr>
        <p:xfrm>
          <a:off x="0" y="832508"/>
          <a:ext cx="6155140" cy="60254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7415"/>
                <a:gridCol w="3807725"/>
              </a:tblGrid>
              <a:tr h="669499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/>
                        <a:t>Діагностичні</a:t>
                      </a:r>
                      <a:r>
                        <a:rPr lang="uk-UA" baseline="0" dirty="0" smtClean="0"/>
                        <a:t> ознаки</a:t>
                      </a:r>
                      <a:endParaRPr lang="ru-RU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69499">
                <a:tc>
                  <a:txBody>
                    <a:bodyPr/>
                    <a:lstStyle/>
                    <a:p>
                      <a:r>
                        <a:rPr lang="uk-UA" dirty="0" smtClean="0"/>
                        <a:t>Генезис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ефузивна (аналог габро)</a:t>
                      </a:r>
                      <a:endParaRPr lang="ru-RU" dirty="0"/>
                    </a:p>
                  </a:txBody>
                  <a:tcPr marL="68580" marR="68580" marT="0" marB="0"/>
                </a:tc>
              </a:tr>
              <a:tr h="669499">
                <a:tc>
                  <a:txBody>
                    <a:bodyPr/>
                    <a:lstStyle/>
                    <a:p>
                      <a:r>
                        <a:rPr lang="uk-UA" dirty="0" smtClean="0"/>
                        <a:t>Кислотність</a:t>
                      </a:r>
                      <a:r>
                        <a:rPr lang="uk-UA" baseline="0" dirty="0" smtClean="0"/>
                        <a:t> </a:t>
                      </a:r>
                      <a:endParaRPr lang="en-US" baseline="0" dirty="0" smtClean="0"/>
                    </a:p>
                    <a:p>
                      <a:r>
                        <a:rPr lang="uk-UA" baseline="0" dirty="0" smtClean="0"/>
                        <a:t>(в</a:t>
                      </a:r>
                      <a:r>
                        <a:rPr lang="uk-UA" dirty="0" smtClean="0"/>
                        <a:t>міст </a:t>
                      </a:r>
                      <a:r>
                        <a:rPr lang="en-US" dirty="0" smtClean="0"/>
                        <a:t>SiO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uk-UA" dirty="0" smtClean="0"/>
                        <a:t>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основна (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47-52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%)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69499">
                <a:tc>
                  <a:txBody>
                    <a:bodyPr/>
                    <a:lstStyle/>
                    <a:p>
                      <a:r>
                        <a:rPr lang="uk-UA" dirty="0" smtClean="0"/>
                        <a:t>Колір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fontAlgn="auto" latinLnBrk="0" hangingPunct="1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сірий</a:t>
                      </a:r>
                      <a:endParaRPr lang="uk-UA" sz="1800" kern="1200" noProof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69499">
                <a:tc>
                  <a:txBody>
                    <a:bodyPr/>
                    <a:lstStyle/>
                    <a:p>
                      <a:r>
                        <a:rPr lang="uk-UA" dirty="0" smtClean="0"/>
                        <a:t>Структура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прихованокристалічна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69499">
                <a:tc>
                  <a:txBody>
                    <a:bodyPr/>
                    <a:lstStyle/>
                    <a:p>
                      <a:r>
                        <a:rPr lang="uk-UA" dirty="0" smtClean="0"/>
                        <a:t>Текстура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масивна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69499">
                <a:tc>
                  <a:txBody>
                    <a:bodyPr/>
                    <a:lstStyle/>
                    <a:p>
                      <a:r>
                        <a:rPr lang="uk-UA" dirty="0" smtClean="0"/>
                        <a:t>Мінеральний</a:t>
                      </a:r>
                      <a:r>
                        <a:rPr lang="uk-UA" baseline="0" dirty="0" smtClean="0"/>
                        <a:t> склад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fontAlgn="auto" latinLnBrk="0" hangingPunct="1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основні плагіоклази (від лабрадору до анортиту), піроксен, магнетит</a:t>
                      </a:r>
                      <a:endParaRPr lang="uk-UA" sz="1800" u="none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69499">
                <a:tc>
                  <a:txBody>
                    <a:bodyPr/>
                    <a:lstStyle/>
                    <a:p>
                      <a:r>
                        <a:rPr lang="uk-UA" dirty="0" smtClean="0"/>
                        <a:t>Щільність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2,6-3,1 т/м³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69499">
                <a:tc>
                  <a:txBody>
                    <a:bodyPr/>
                    <a:lstStyle/>
                    <a:p>
                      <a:r>
                        <a:rPr lang="uk-UA" dirty="0" smtClean="0"/>
                        <a:t>Форми залягання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uk-UA" sz="1800" b="0" i="0" u="none" strike="noStrike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покрови, потоки, куполи</a:t>
                      </a:r>
                      <a:endParaRPr lang="uk-UA" sz="1800" u="none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0" b="98608" l="10000" r="92687"/>
                    </a14:imgEffect>
                  </a14:imgLayer>
                </a14:imgProps>
              </a:ext>
            </a:extLst>
          </a:blip>
          <a:srcRect l="10722" t="15461" r="8655" b="1361"/>
          <a:stretch/>
        </p:blipFill>
        <p:spPr>
          <a:xfrm>
            <a:off x="8133503" y="0"/>
            <a:ext cx="3876525" cy="30025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2975" y="3002506"/>
            <a:ext cx="5793774" cy="385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039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791570"/>
          </a:xfrm>
        </p:spPr>
        <p:txBody>
          <a:bodyPr/>
          <a:lstStyle/>
          <a:p>
            <a:r>
              <a:rPr lang="uk-UA" b="1" dirty="0" smtClean="0"/>
              <a:t>Перидотит</a:t>
            </a:r>
            <a:endParaRPr lang="ru-RU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7402422"/>
              </p:ext>
            </p:extLst>
          </p:nvPr>
        </p:nvGraphicFramePr>
        <p:xfrm>
          <a:off x="-2" y="791571"/>
          <a:ext cx="6782938" cy="57730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0247"/>
                <a:gridCol w="4312691"/>
              </a:tblGrid>
              <a:tr h="641445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/>
                        <a:t>Діагностичні</a:t>
                      </a:r>
                      <a:r>
                        <a:rPr lang="uk-UA" baseline="0" dirty="0" smtClean="0"/>
                        <a:t> ознаки</a:t>
                      </a:r>
                      <a:endParaRPr lang="ru-RU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41445">
                <a:tc>
                  <a:txBody>
                    <a:bodyPr/>
                    <a:lstStyle/>
                    <a:p>
                      <a:r>
                        <a:rPr lang="uk-UA" dirty="0" smtClean="0"/>
                        <a:t>Генезис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інтрузивна</a:t>
                      </a:r>
                      <a:endParaRPr lang="ru-RU" dirty="0"/>
                    </a:p>
                  </a:txBody>
                  <a:tcPr marL="68580" marR="68580" marT="0" marB="0"/>
                </a:tc>
              </a:tr>
              <a:tr h="641445">
                <a:tc>
                  <a:txBody>
                    <a:bodyPr/>
                    <a:lstStyle/>
                    <a:p>
                      <a:r>
                        <a:rPr lang="uk-UA" dirty="0" smtClean="0"/>
                        <a:t>Кислотність</a:t>
                      </a:r>
                      <a:r>
                        <a:rPr lang="uk-UA" baseline="0" dirty="0" smtClean="0"/>
                        <a:t> </a:t>
                      </a:r>
                      <a:endParaRPr lang="en-US" baseline="0" dirty="0" smtClean="0"/>
                    </a:p>
                    <a:p>
                      <a:r>
                        <a:rPr lang="uk-UA" baseline="0" dirty="0" smtClean="0"/>
                        <a:t>(в</a:t>
                      </a:r>
                      <a:r>
                        <a:rPr lang="uk-UA" dirty="0" smtClean="0"/>
                        <a:t>міст </a:t>
                      </a:r>
                      <a:r>
                        <a:rPr lang="en-US" dirty="0" smtClean="0"/>
                        <a:t>SiO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uk-UA" dirty="0" smtClean="0"/>
                        <a:t>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ультраосновна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38-45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%)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41445">
                <a:tc>
                  <a:txBody>
                    <a:bodyPr/>
                    <a:lstStyle/>
                    <a:p>
                      <a:r>
                        <a:rPr lang="uk-UA" dirty="0" smtClean="0"/>
                        <a:t>Колір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fontAlgn="auto" latinLnBrk="0" hangingPunct="1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темно-зелений</a:t>
                      </a:r>
                      <a:endParaRPr lang="uk-UA" sz="1800" kern="1200" noProof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41445">
                <a:tc>
                  <a:txBody>
                    <a:bodyPr/>
                    <a:lstStyle/>
                    <a:p>
                      <a:r>
                        <a:rPr lang="uk-UA" dirty="0" smtClean="0"/>
                        <a:t>Структура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кристалічна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41445">
                <a:tc>
                  <a:txBody>
                    <a:bodyPr/>
                    <a:lstStyle/>
                    <a:p>
                      <a:r>
                        <a:rPr lang="uk-UA" dirty="0" smtClean="0"/>
                        <a:t>Текстура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масивна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41445">
                <a:tc>
                  <a:txBody>
                    <a:bodyPr/>
                    <a:lstStyle/>
                    <a:p>
                      <a:r>
                        <a:rPr lang="uk-UA" dirty="0" smtClean="0"/>
                        <a:t>Мінеральний</a:t>
                      </a:r>
                      <a:r>
                        <a:rPr lang="uk-UA" baseline="0" dirty="0" smtClean="0"/>
                        <a:t> склад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fontAlgn="auto" latinLnBrk="0" hangingPunct="1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олівін і авгіт з домішками кольорових мінералів (рогової обманки, біотиту)</a:t>
                      </a:r>
                      <a:endParaRPr lang="uk-UA" sz="1800" u="none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41445">
                <a:tc>
                  <a:txBody>
                    <a:bodyPr/>
                    <a:lstStyle/>
                    <a:p>
                      <a:r>
                        <a:rPr lang="uk-UA" dirty="0" smtClean="0"/>
                        <a:t>Щільність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3,2 т/м³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41445">
                <a:tc>
                  <a:txBody>
                    <a:bodyPr/>
                    <a:lstStyle/>
                    <a:p>
                      <a:r>
                        <a:rPr lang="uk-UA" dirty="0" smtClean="0"/>
                        <a:t>Форми залягання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лополіти, дайки</a:t>
                      </a:r>
                      <a:endParaRPr lang="uk-UA" sz="1800" u="none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6088" y="395786"/>
            <a:ext cx="4568436" cy="373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6653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791570"/>
          </a:xfrm>
        </p:spPr>
        <p:txBody>
          <a:bodyPr/>
          <a:lstStyle/>
          <a:p>
            <a:r>
              <a:rPr lang="uk-UA" b="1" dirty="0" err="1"/>
              <a:t>Пікрит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3810018"/>
              </p:ext>
            </p:extLst>
          </p:nvPr>
        </p:nvGraphicFramePr>
        <p:xfrm>
          <a:off x="-2" y="791571"/>
          <a:ext cx="7001302" cy="6105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6724"/>
                <a:gridCol w="4394578"/>
              </a:tblGrid>
              <a:tr h="64902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/>
                        <a:t>Діагностичні</a:t>
                      </a:r>
                      <a:r>
                        <a:rPr lang="uk-UA" baseline="0" dirty="0" smtClean="0"/>
                        <a:t> ознаки</a:t>
                      </a:r>
                      <a:endParaRPr lang="ru-RU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49027">
                <a:tc>
                  <a:txBody>
                    <a:bodyPr/>
                    <a:lstStyle/>
                    <a:p>
                      <a:r>
                        <a:rPr lang="uk-UA" dirty="0" smtClean="0"/>
                        <a:t>Генезис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ефузивна (аналог перидотиту)</a:t>
                      </a:r>
                      <a:endParaRPr lang="ru-RU" dirty="0"/>
                    </a:p>
                  </a:txBody>
                  <a:tcPr marL="68580" marR="68580" marT="0" marB="0"/>
                </a:tc>
              </a:tr>
              <a:tr h="649027">
                <a:tc>
                  <a:txBody>
                    <a:bodyPr/>
                    <a:lstStyle/>
                    <a:p>
                      <a:r>
                        <a:rPr lang="uk-UA" dirty="0" smtClean="0"/>
                        <a:t>Кислотність</a:t>
                      </a:r>
                      <a:r>
                        <a:rPr lang="uk-UA" baseline="0" dirty="0" smtClean="0"/>
                        <a:t> </a:t>
                      </a:r>
                      <a:endParaRPr lang="en-US" baseline="0" dirty="0" smtClean="0"/>
                    </a:p>
                    <a:p>
                      <a:r>
                        <a:rPr lang="uk-UA" baseline="0" dirty="0" smtClean="0"/>
                        <a:t>(в</a:t>
                      </a:r>
                      <a:r>
                        <a:rPr lang="uk-UA" dirty="0" smtClean="0"/>
                        <a:t>міст </a:t>
                      </a:r>
                      <a:r>
                        <a:rPr lang="en-US" dirty="0" smtClean="0"/>
                        <a:t>SiO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uk-UA" dirty="0" smtClean="0"/>
                        <a:t>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ультраосновна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38-45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%)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49027">
                <a:tc>
                  <a:txBody>
                    <a:bodyPr/>
                    <a:lstStyle/>
                    <a:p>
                      <a:r>
                        <a:rPr lang="uk-UA" dirty="0" smtClean="0"/>
                        <a:t>Колір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fontAlgn="auto" latinLnBrk="0" hangingPunct="1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темно-зелений</a:t>
                      </a:r>
                      <a:endParaRPr lang="uk-UA" sz="1800" kern="1200" noProof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49027">
                <a:tc>
                  <a:txBody>
                    <a:bodyPr/>
                    <a:lstStyle/>
                    <a:p>
                      <a:r>
                        <a:rPr lang="uk-UA" dirty="0" smtClean="0"/>
                        <a:t>Структура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прихованокристалічна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49027">
                <a:tc>
                  <a:txBody>
                    <a:bodyPr/>
                    <a:lstStyle/>
                    <a:p>
                      <a:r>
                        <a:rPr lang="uk-UA" dirty="0" smtClean="0"/>
                        <a:t>Текстура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масивна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49027">
                <a:tc>
                  <a:txBody>
                    <a:bodyPr/>
                    <a:lstStyle/>
                    <a:p>
                      <a:r>
                        <a:rPr lang="uk-UA" dirty="0" smtClean="0"/>
                        <a:t>Мінеральний</a:t>
                      </a:r>
                      <a:r>
                        <a:rPr lang="uk-UA" baseline="0" dirty="0" smtClean="0"/>
                        <a:t> склад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fontAlgn="auto" latinLnBrk="0" hangingPunct="1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олівін і авгіт з домішками кольорових мінералів (рогової обманки, плагіоклазу, біотиту)</a:t>
                      </a:r>
                      <a:endParaRPr lang="uk-UA" sz="1800" u="none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49027">
                <a:tc>
                  <a:txBody>
                    <a:bodyPr/>
                    <a:lstStyle/>
                    <a:p>
                      <a:r>
                        <a:rPr lang="uk-UA" dirty="0" smtClean="0"/>
                        <a:t>Щільність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3,2 т/м³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49027">
                <a:tc>
                  <a:txBody>
                    <a:bodyPr/>
                    <a:lstStyle/>
                    <a:p>
                      <a:r>
                        <a:rPr lang="uk-UA" dirty="0" smtClean="0"/>
                        <a:t>Форми залягання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покрови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дайки</a:t>
                      </a:r>
                      <a:endParaRPr lang="uk-UA" sz="1800" u="none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182" r="94909"/>
                    </a14:imgEffect>
                  </a14:imgLayer>
                </a14:imgProps>
              </a:ext>
            </a:extLst>
          </a:blip>
          <a:srcRect l="11617" t="1260" r="15959" b="4000"/>
          <a:stretch/>
        </p:blipFill>
        <p:spPr>
          <a:xfrm>
            <a:off x="7248878" y="996286"/>
            <a:ext cx="4624674" cy="402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6393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59809"/>
          </a:xfrm>
        </p:spPr>
        <p:txBody>
          <a:bodyPr/>
          <a:lstStyle/>
          <a:p>
            <a:r>
              <a:rPr lang="uk-UA" b="1" dirty="0"/>
              <a:t>Кімберліт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1675815"/>
              </p:ext>
            </p:extLst>
          </p:nvPr>
        </p:nvGraphicFramePr>
        <p:xfrm>
          <a:off x="0" y="733804"/>
          <a:ext cx="6018664" cy="5932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6348"/>
                <a:gridCol w="3862316"/>
              </a:tblGrid>
              <a:tr h="634346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/>
                        <a:t>Діагностичні</a:t>
                      </a:r>
                      <a:r>
                        <a:rPr lang="uk-UA" baseline="0" dirty="0" smtClean="0"/>
                        <a:t> ознаки</a:t>
                      </a:r>
                      <a:endParaRPr lang="ru-RU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34346">
                <a:tc>
                  <a:txBody>
                    <a:bodyPr/>
                    <a:lstStyle/>
                    <a:p>
                      <a:r>
                        <a:rPr lang="uk-UA" dirty="0" smtClean="0"/>
                        <a:t>Генезис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екструзивна</a:t>
                      </a:r>
                      <a:r>
                        <a:rPr lang="uk-UA" dirty="0" smtClean="0"/>
                        <a:t>, </a:t>
                      </a:r>
                      <a:r>
                        <a:rPr lang="uk-UA" dirty="0" err="1" smtClean="0"/>
                        <a:t>гіпабісальна</a:t>
                      </a:r>
                      <a:r>
                        <a:rPr lang="uk-UA" dirty="0" smtClean="0"/>
                        <a:t> (малих глибин)</a:t>
                      </a:r>
                      <a:endParaRPr lang="ru-RU" dirty="0"/>
                    </a:p>
                  </a:txBody>
                  <a:tcPr marL="68580" marR="68580" marT="0" marB="0"/>
                </a:tc>
              </a:tr>
              <a:tr h="634346">
                <a:tc>
                  <a:txBody>
                    <a:bodyPr/>
                    <a:lstStyle/>
                    <a:p>
                      <a:r>
                        <a:rPr lang="uk-UA" dirty="0" smtClean="0"/>
                        <a:t>Кислотність</a:t>
                      </a:r>
                      <a:r>
                        <a:rPr lang="uk-UA" baseline="0" dirty="0" smtClean="0"/>
                        <a:t> </a:t>
                      </a:r>
                      <a:endParaRPr lang="en-US" baseline="0" dirty="0" smtClean="0"/>
                    </a:p>
                    <a:p>
                      <a:r>
                        <a:rPr lang="uk-UA" baseline="0" dirty="0" smtClean="0"/>
                        <a:t>(в</a:t>
                      </a:r>
                      <a:r>
                        <a:rPr lang="uk-UA" dirty="0" smtClean="0"/>
                        <a:t>міст </a:t>
                      </a:r>
                      <a:r>
                        <a:rPr lang="en-US" dirty="0" smtClean="0"/>
                        <a:t>SiO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uk-UA" dirty="0" smtClean="0"/>
                        <a:t>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ультраосновна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27,64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%)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34346">
                <a:tc>
                  <a:txBody>
                    <a:bodyPr/>
                    <a:lstStyle/>
                    <a:p>
                      <a:r>
                        <a:rPr lang="uk-UA" dirty="0" smtClean="0"/>
                        <a:t>Колір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fontAlgn="auto" latinLnBrk="0" hangingPunct="1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чорний з зеленим, коричневим або синім відтінком</a:t>
                      </a:r>
                      <a:endParaRPr lang="uk-UA" sz="1800" kern="1200" noProof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34346">
                <a:tc>
                  <a:txBody>
                    <a:bodyPr/>
                    <a:lstStyle/>
                    <a:p>
                      <a:r>
                        <a:rPr lang="uk-UA" dirty="0" smtClean="0"/>
                        <a:t>Структура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порфірова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34346">
                <a:tc>
                  <a:txBody>
                    <a:bodyPr/>
                    <a:lstStyle/>
                    <a:p>
                      <a:r>
                        <a:rPr lang="uk-UA" dirty="0" smtClean="0"/>
                        <a:t>Текстура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масивна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851537">
                <a:tc>
                  <a:txBody>
                    <a:bodyPr/>
                    <a:lstStyle/>
                    <a:p>
                      <a:r>
                        <a:rPr lang="uk-UA" dirty="0" smtClean="0"/>
                        <a:t>Мінеральний</a:t>
                      </a:r>
                      <a:r>
                        <a:rPr lang="uk-UA" baseline="0" dirty="0" smtClean="0"/>
                        <a:t> склад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fontAlgn="auto" latinLnBrk="0" hangingPunct="1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олівін, флогопіт, піроксени, серпентин, хроміт, ільменіт і алмаз</a:t>
                      </a:r>
                      <a:endParaRPr lang="uk-UA" sz="1800" u="none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34346">
                <a:tc>
                  <a:txBody>
                    <a:bodyPr/>
                    <a:lstStyle/>
                    <a:p>
                      <a:r>
                        <a:rPr lang="uk-UA" dirty="0" smtClean="0"/>
                        <a:t>Щільність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3,0-3,1 т/м³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34346">
                <a:tc>
                  <a:txBody>
                    <a:bodyPr/>
                    <a:lstStyle/>
                    <a:p>
                      <a:r>
                        <a:rPr lang="uk-UA" dirty="0" smtClean="0"/>
                        <a:t>Форми залягання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uk-UA" sz="1800" b="0" i="0" u="none" strike="noStrike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трубки, сіли, </a:t>
                      </a:r>
                      <a:r>
                        <a:rPr lang="uk-UA" sz="1800" b="0" i="0" u="none" strike="noStrike" kern="1200" noProof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дайки</a:t>
                      </a:r>
                      <a:r>
                        <a:rPr lang="uk-UA" sz="1800" b="0" i="0" u="none" strike="noStrike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жили</a:t>
                      </a:r>
                      <a:endParaRPr lang="uk-UA" sz="1800" u="none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3727" y="223695"/>
            <a:ext cx="4565481" cy="30381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175" l="0" r="89961"/>
                    </a14:imgEffect>
                  </a14:imgLayer>
                </a14:imgProps>
              </a:ext>
            </a:extLst>
          </a:blip>
          <a:srcRect r="10767" b="11779"/>
          <a:stretch/>
        </p:blipFill>
        <p:spPr>
          <a:xfrm>
            <a:off x="9232710" y="4427809"/>
            <a:ext cx="2895800" cy="21444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691" l="10425" r="89961"/>
                    </a14:imgEffect>
                  </a14:imgLayer>
                </a14:imgProps>
              </a:ext>
            </a:extLst>
          </a:blip>
          <a:srcRect l="22169" t="1671" r="16622" b="12517"/>
          <a:stretch/>
        </p:blipFill>
        <p:spPr>
          <a:xfrm>
            <a:off x="6264321" y="3098041"/>
            <a:ext cx="2968389" cy="311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44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5258" y="545910"/>
            <a:ext cx="10481481" cy="1726441"/>
          </a:xfrm>
        </p:spPr>
        <p:txBody>
          <a:bodyPr>
            <a:normAutofit/>
          </a:bodyPr>
          <a:lstStyle/>
          <a:p>
            <a:r>
              <a:rPr lang="uk-UA" sz="2800" dirty="0"/>
              <a:t>Магматичні породи також класифікують і за хімічним складом. 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1" y="1746913"/>
            <a:ext cx="9759286" cy="4128955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uk-UA" dirty="0"/>
              <a:t>Для хімічної характеристики породи використовують вміст </a:t>
            </a:r>
            <a:r>
              <a:rPr lang="ru-RU" dirty="0"/>
              <a:t>в </a:t>
            </a:r>
            <a:r>
              <a:rPr lang="uk-UA" dirty="0"/>
              <a:t>ній</a:t>
            </a:r>
            <a:r>
              <a:rPr lang="ru-RU" dirty="0"/>
              <a:t> оксиду </a:t>
            </a:r>
            <a:r>
              <a:rPr lang="uk-UA" dirty="0"/>
              <a:t>кремнію</a:t>
            </a:r>
            <a:r>
              <a:rPr lang="ru-RU" dirty="0"/>
              <a:t> (</a:t>
            </a:r>
            <a:r>
              <a:rPr lang="en-US" dirty="0"/>
              <a:t>SiO</a:t>
            </a:r>
            <a:r>
              <a:rPr lang="en-US" baseline="-25000" dirty="0"/>
              <a:t>2</a:t>
            </a:r>
            <a:r>
              <a:rPr lang="en-US" dirty="0"/>
              <a:t>) </a:t>
            </a:r>
            <a:r>
              <a:rPr lang="ru-RU" dirty="0"/>
              <a:t>як у </a:t>
            </a:r>
            <a:r>
              <a:rPr lang="uk-UA" dirty="0"/>
              <a:t>вільному стані </a:t>
            </a:r>
            <a:r>
              <a:rPr lang="ru-RU" dirty="0"/>
              <a:t>(у </a:t>
            </a:r>
            <a:r>
              <a:rPr lang="uk-UA" dirty="0"/>
              <a:t>вигляді мінералу</a:t>
            </a:r>
            <a:r>
              <a:rPr lang="ru-RU" dirty="0"/>
              <a:t> кварцу), </a:t>
            </a:r>
            <a:r>
              <a:rPr lang="ru-RU" dirty="0" smtClean="0"/>
              <a:t>так і </a:t>
            </a:r>
            <a:r>
              <a:rPr lang="ru-RU" dirty="0"/>
              <a:t>у </a:t>
            </a:r>
            <a:r>
              <a:rPr lang="uk-UA" dirty="0" smtClean="0"/>
              <a:t>складі інших мінералів</a:t>
            </a:r>
            <a:r>
              <a:rPr lang="ru-RU" dirty="0" smtClean="0"/>
              <a:t>.</a:t>
            </a:r>
          </a:p>
          <a:p>
            <a:pPr marL="0" indent="0" algn="just">
              <a:buNone/>
            </a:pP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За </a:t>
            </a:r>
            <a:r>
              <a:rPr lang="uk-UA" dirty="0" smtClean="0"/>
              <a:t>вмістом</a:t>
            </a:r>
            <a:r>
              <a:rPr lang="ru-RU" dirty="0" smtClean="0"/>
              <a:t> </a:t>
            </a:r>
            <a:r>
              <a:rPr lang="ru-RU" dirty="0"/>
              <a:t>кремнезему </a:t>
            </a:r>
            <a:r>
              <a:rPr lang="ru-RU" dirty="0" smtClean="0"/>
              <a:t>(</a:t>
            </a:r>
            <a:r>
              <a:rPr lang="uk-UA" dirty="0" smtClean="0"/>
              <a:t>або кислотності) всі магматичні </a:t>
            </a:r>
            <a:r>
              <a:rPr lang="ru-RU" dirty="0" smtClean="0"/>
              <a:t>породи </a:t>
            </a:r>
            <a:r>
              <a:rPr lang="uk-UA" dirty="0" smtClean="0"/>
              <a:t>поділяють</a:t>
            </a:r>
            <a:r>
              <a:rPr lang="ru-RU" dirty="0" smtClean="0"/>
              <a:t> </a:t>
            </a:r>
            <a:r>
              <a:rPr lang="ru-RU" dirty="0"/>
              <a:t>на </a:t>
            </a:r>
            <a:r>
              <a:rPr lang="ru-RU" dirty="0" smtClean="0"/>
              <a:t>4 </a:t>
            </a:r>
            <a:r>
              <a:rPr lang="uk-UA" dirty="0" smtClean="0"/>
              <a:t>групи</a:t>
            </a:r>
            <a:r>
              <a:rPr lang="ru-RU" dirty="0" smtClean="0"/>
              <a:t>: </a:t>
            </a:r>
          </a:p>
          <a:p>
            <a:r>
              <a:rPr lang="ru-RU" dirty="0" smtClean="0"/>
              <a:t>ультраосновні </a:t>
            </a:r>
            <a:r>
              <a:rPr lang="en-US" dirty="0" smtClean="0"/>
              <a:t>SiO</a:t>
            </a:r>
            <a:r>
              <a:rPr lang="en-US" baseline="-25000" dirty="0" smtClean="0"/>
              <a:t>2</a:t>
            </a:r>
            <a:r>
              <a:rPr lang="uk-UA" baseline="-25000" dirty="0" smtClean="0"/>
              <a:t> </a:t>
            </a:r>
            <a:r>
              <a:rPr lang="uk-UA" dirty="0" smtClean="0"/>
              <a:t>менше</a:t>
            </a:r>
            <a:r>
              <a:rPr lang="ru-RU" dirty="0" smtClean="0"/>
              <a:t> 45 %</a:t>
            </a:r>
            <a:r>
              <a:rPr lang="uk-UA" dirty="0" smtClean="0"/>
              <a:t>;</a:t>
            </a:r>
            <a:r>
              <a:rPr lang="en-US" dirty="0" smtClean="0"/>
              <a:t> </a:t>
            </a:r>
            <a:endParaRPr lang="uk-UA" dirty="0" smtClean="0"/>
          </a:p>
          <a:p>
            <a:r>
              <a:rPr lang="uk-UA" dirty="0" smtClean="0"/>
              <a:t>основні</a:t>
            </a:r>
            <a:r>
              <a:rPr lang="ru-RU" dirty="0" smtClean="0"/>
              <a:t> </a:t>
            </a:r>
            <a:r>
              <a:rPr lang="en-US" dirty="0"/>
              <a:t>SiO</a:t>
            </a:r>
            <a:r>
              <a:rPr lang="en-US" baseline="-25000" dirty="0"/>
              <a:t>2 </a:t>
            </a:r>
            <a:r>
              <a:rPr lang="uk-UA" baseline="-25000" dirty="0" smtClean="0"/>
              <a:t> </a:t>
            </a:r>
            <a:r>
              <a:rPr lang="uk-UA" dirty="0" smtClean="0"/>
              <a:t>від</a:t>
            </a:r>
            <a:r>
              <a:rPr lang="ru-RU" dirty="0" smtClean="0"/>
              <a:t> 45 % </a:t>
            </a:r>
            <a:r>
              <a:rPr lang="ru-RU" dirty="0"/>
              <a:t>до </a:t>
            </a:r>
            <a:r>
              <a:rPr lang="ru-RU" dirty="0" smtClean="0"/>
              <a:t>52 %; </a:t>
            </a:r>
          </a:p>
          <a:p>
            <a:r>
              <a:rPr lang="uk-UA" dirty="0" smtClean="0"/>
              <a:t>середні</a:t>
            </a:r>
            <a:r>
              <a:rPr lang="ru-RU" dirty="0" smtClean="0"/>
              <a:t> </a:t>
            </a:r>
            <a:r>
              <a:rPr lang="en-US" dirty="0"/>
              <a:t>SiO</a:t>
            </a:r>
            <a:r>
              <a:rPr lang="en-US" baseline="-25000" dirty="0"/>
              <a:t>2 </a:t>
            </a:r>
            <a:r>
              <a:rPr lang="uk-UA" baseline="-25000" dirty="0" smtClean="0"/>
              <a:t> </a:t>
            </a:r>
            <a:r>
              <a:rPr lang="uk-UA" dirty="0" smtClean="0"/>
              <a:t>від</a:t>
            </a:r>
            <a:r>
              <a:rPr lang="ru-RU" dirty="0" smtClean="0"/>
              <a:t> 52 % </a:t>
            </a:r>
            <a:r>
              <a:rPr lang="ru-RU" dirty="0"/>
              <a:t>до </a:t>
            </a:r>
            <a:r>
              <a:rPr lang="ru-RU" dirty="0" smtClean="0"/>
              <a:t>65 %</a:t>
            </a:r>
            <a:r>
              <a:rPr lang="uk-UA" dirty="0" smtClean="0"/>
              <a:t>;</a:t>
            </a:r>
          </a:p>
          <a:p>
            <a:r>
              <a:rPr lang="uk-UA" dirty="0" smtClean="0"/>
              <a:t>кислі</a:t>
            </a:r>
            <a:r>
              <a:rPr lang="ru-RU" dirty="0" smtClean="0"/>
              <a:t> </a:t>
            </a:r>
            <a:r>
              <a:rPr lang="en-US" dirty="0"/>
              <a:t>SiO</a:t>
            </a:r>
            <a:r>
              <a:rPr lang="en-US" baseline="-25000" dirty="0"/>
              <a:t>2 </a:t>
            </a:r>
            <a:r>
              <a:rPr lang="uk-UA" baseline="-25000" dirty="0" smtClean="0"/>
              <a:t> </a:t>
            </a:r>
            <a:r>
              <a:rPr lang="uk-UA" dirty="0" smtClean="0"/>
              <a:t>від</a:t>
            </a:r>
            <a:r>
              <a:rPr lang="ru-RU" dirty="0" smtClean="0"/>
              <a:t> 65 % </a:t>
            </a:r>
            <a:r>
              <a:rPr lang="ru-RU" dirty="0"/>
              <a:t>до </a:t>
            </a:r>
            <a:r>
              <a:rPr lang="ru-RU" dirty="0" smtClean="0"/>
              <a:t>75 %</a:t>
            </a:r>
            <a:r>
              <a:rPr lang="uk-UA" dirty="0" smtClean="0"/>
              <a:t>.</a:t>
            </a:r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704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9868" y="518109"/>
            <a:ext cx="9601196" cy="955850"/>
          </a:xfrm>
        </p:spPr>
        <p:txBody>
          <a:bodyPr>
            <a:normAutofit/>
          </a:bodyPr>
          <a:lstStyle/>
          <a:p>
            <a:r>
              <a:rPr lang="uk-UA" sz="2800" b="1" i="1" dirty="0" smtClean="0"/>
              <a:t>Форми залягання</a:t>
            </a:r>
            <a:r>
              <a:rPr lang="uk-UA" sz="2800" dirty="0" smtClean="0"/>
              <a:t> магматичних порід залежать від кількості інтрузивного матеріалу і геологічних особливостей району</a:t>
            </a:r>
            <a:endParaRPr lang="uk-UA" sz="28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1473959"/>
            <a:ext cx="7020204" cy="4831307"/>
          </a:xfrm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7552467" y="2429809"/>
            <a:ext cx="3788823" cy="3875457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 smtClean="0"/>
              <a:t>а </a:t>
            </a:r>
            <a:r>
              <a:rPr lang="uk-UA" sz="2000" dirty="0" smtClean="0">
                <a:sym typeface="Symbol" panose="05050102010706020507" pitchFamily="18" charset="2"/>
              </a:rPr>
              <a:t> потоки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 smtClean="0"/>
              <a:t>б </a:t>
            </a:r>
            <a:r>
              <a:rPr lang="uk-UA" sz="2000" dirty="0" smtClean="0">
                <a:sym typeface="Symbol" panose="05050102010706020507" pitchFamily="18" charset="2"/>
              </a:rPr>
              <a:t> покрови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 smtClean="0">
                <a:sym typeface="Symbol" panose="05050102010706020507" pitchFamily="18" charset="2"/>
              </a:rPr>
              <a:t>в  купол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 smtClean="0">
                <a:sym typeface="Symbol" panose="05050102010706020507" pitchFamily="18" charset="2"/>
              </a:rPr>
              <a:t>г  вулканічний обеліск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 smtClean="0">
                <a:sym typeface="Symbol" panose="05050102010706020507" pitchFamily="18" charset="2"/>
              </a:rPr>
              <a:t>д  вулканічний конус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 smtClean="0">
                <a:sym typeface="Symbol" panose="05050102010706020507" pitchFamily="18" charset="2"/>
              </a:rPr>
              <a:t>е</a:t>
            </a:r>
            <a:r>
              <a:rPr lang="uk-UA" sz="2000" dirty="0">
                <a:sym typeface="Symbol" panose="05050102010706020507" pitchFamily="18" charset="2"/>
              </a:rPr>
              <a:t> </a:t>
            </a:r>
            <a:r>
              <a:rPr lang="uk-UA" sz="2000" dirty="0" smtClean="0">
                <a:sym typeface="Symbol" panose="05050102010706020507" pitchFamily="18" charset="2"/>
              </a:rPr>
              <a:t> жерловина (</a:t>
            </a:r>
            <a:r>
              <a:rPr lang="uk-UA" sz="2000" dirty="0" err="1" smtClean="0">
                <a:sym typeface="Symbol" panose="05050102010706020507" pitchFamily="18" charset="2"/>
              </a:rPr>
              <a:t>нек</a:t>
            </a:r>
            <a:r>
              <a:rPr lang="uk-UA" sz="2000" dirty="0" smtClean="0">
                <a:sym typeface="Symbol" panose="05050102010706020507" pitchFamily="18" charset="2"/>
              </a:rPr>
              <a:t>)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 smtClean="0">
                <a:sym typeface="Symbol" panose="05050102010706020507" pitchFamily="18" charset="2"/>
              </a:rPr>
              <a:t>ж</a:t>
            </a:r>
            <a:r>
              <a:rPr lang="uk-UA" sz="2000" dirty="0">
                <a:sym typeface="Symbol" panose="05050102010706020507" pitchFamily="18" charset="2"/>
              </a:rPr>
              <a:t> </a:t>
            </a:r>
            <a:r>
              <a:rPr lang="uk-UA" sz="2000" dirty="0" smtClean="0">
                <a:sym typeface="Symbol" panose="05050102010706020507" pitchFamily="18" charset="2"/>
              </a:rPr>
              <a:t> </a:t>
            </a:r>
            <a:r>
              <a:rPr lang="uk-UA" sz="2000" dirty="0" err="1" smtClean="0">
                <a:sym typeface="Symbol" panose="05050102010706020507" pitchFamily="18" charset="2"/>
              </a:rPr>
              <a:t>дайки</a:t>
            </a:r>
            <a:endParaRPr lang="uk-UA" sz="2000" dirty="0" smtClean="0">
              <a:sym typeface="Symbol" panose="05050102010706020507" pitchFamily="18" charset="2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 smtClean="0">
                <a:sym typeface="Symbol" panose="05050102010706020507" pitchFamily="18" charset="2"/>
              </a:rPr>
              <a:t>з</a:t>
            </a:r>
            <a:r>
              <a:rPr lang="uk-UA" sz="2000" dirty="0">
                <a:sym typeface="Symbol" panose="05050102010706020507" pitchFamily="18" charset="2"/>
              </a:rPr>
              <a:t> </a:t>
            </a:r>
            <a:r>
              <a:rPr lang="uk-UA" sz="2000" dirty="0" smtClean="0">
                <a:sym typeface="Symbol" panose="05050102010706020507" pitchFamily="18" charset="2"/>
              </a:rPr>
              <a:t> сіли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 smtClean="0">
                <a:sym typeface="Symbol" panose="05050102010706020507" pitchFamily="18" charset="2"/>
              </a:rPr>
              <a:t>к</a:t>
            </a:r>
            <a:r>
              <a:rPr lang="uk-UA" sz="2000" dirty="0">
                <a:sym typeface="Symbol" panose="05050102010706020507" pitchFamily="18" charset="2"/>
              </a:rPr>
              <a:t> </a:t>
            </a:r>
            <a:r>
              <a:rPr lang="uk-UA" sz="2000" dirty="0" smtClean="0">
                <a:sym typeface="Symbol" panose="05050102010706020507" pitchFamily="18" charset="2"/>
              </a:rPr>
              <a:t> </a:t>
            </a:r>
            <a:r>
              <a:rPr lang="uk-UA" sz="2000" dirty="0" err="1" smtClean="0">
                <a:sym typeface="Symbol" panose="05050102010706020507" pitchFamily="18" charset="2"/>
              </a:rPr>
              <a:t>лополіт</a:t>
            </a:r>
            <a:endParaRPr lang="uk-UA" sz="2000" dirty="0" smtClean="0">
              <a:sym typeface="Symbol" panose="05050102010706020507" pitchFamily="18" charset="2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 smtClean="0">
                <a:sym typeface="Symbol" panose="05050102010706020507" pitchFamily="18" charset="2"/>
              </a:rPr>
              <a:t>л</a:t>
            </a:r>
            <a:r>
              <a:rPr lang="uk-UA" sz="2000" dirty="0">
                <a:sym typeface="Symbol" panose="05050102010706020507" pitchFamily="18" charset="2"/>
              </a:rPr>
              <a:t> </a:t>
            </a:r>
            <a:r>
              <a:rPr lang="uk-UA" sz="2000" dirty="0" smtClean="0">
                <a:sym typeface="Symbol" panose="05050102010706020507" pitchFamily="18" charset="2"/>
              </a:rPr>
              <a:t> лаколіт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 smtClean="0">
                <a:sym typeface="Symbol" panose="05050102010706020507" pitchFamily="18" charset="2"/>
              </a:rPr>
              <a:t>м</a:t>
            </a:r>
            <a:r>
              <a:rPr lang="uk-UA" sz="2000" dirty="0">
                <a:sym typeface="Symbol" panose="05050102010706020507" pitchFamily="18" charset="2"/>
              </a:rPr>
              <a:t> </a:t>
            </a:r>
            <a:r>
              <a:rPr lang="uk-UA" sz="2000" dirty="0" smtClean="0">
                <a:sym typeface="Symbol" panose="05050102010706020507" pitchFamily="18" charset="2"/>
              </a:rPr>
              <a:t> шток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 smtClean="0">
                <a:sym typeface="Symbol" panose="05050102010706020507" pitchFamily="18" charset="2"/>
              </a:rPr>
              <a:t>н</a:t>
            </a:r>
            <a:r>
              <a:rPr lang="uk-UA" sz="2000" dirty="0">
                <a:sym typeface="Symbol" panose="05050102010706020507" pitchFamily="18" charset="2"/>
              </a:rPr>
              <a:t> </a:t>
            </a:r>
            <a:r>
              <a:rPr lang="uk-UA" sz="2000" dirty="0" smtClean="0">
                <a:sym typeface="Symbol" panose="05050102010706020507" pitchFamily="18" charset="2"/>
              </a:rPr>
              <a:t> батоліт</a:t>
            </a:r>
            <a:endParaRPr lang="uk-UA" sz="2000" dirty="0" smtClean="0"/>
          </a:p>
        </p:txBody>
      </p:sp>
    </p:spTree>
    <p:extLst>
      <p:ext uri="{BB962C8B-B14F-4D97-AF65-F5344CB8AC3E}">
        <p14:creationId xmlns:p14="http://schemas.microsoft.com/office/powerpoint/2010/main" val="2741880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3982" y="504967"/>
            <a:ext cx="9601200" cy="1187355"/>
          </a:xfrm>
        </p:spPr>
        <p:txBody>
          <a:bodyPr>
            <a:noAutofit/>
          </a:bodyPr>
          <a:lstStyle/>
          <a:p>
            <a:pPr algn="just"/>
            <a:r>
              <a:rPr lang="uk-UA" sz="2400" b="1" i="1" dirty="0" smtClean="0"/>
              <a:t>Структура</a:t>
            </a:r>
            <a:r>
              <a:rPr lang="uk-UA" sz="2400" dirty="0" smtClean="0"/>
              <a:t> </a:t>
            </a:r>
            <a:r>
              <a:rPr lang="uk-UA" sz="2400" dirty="0" smtClean="0">
                <a:sym typeface="Symbol" panose="05050102010706020507" pitchFamily="18" charset="2"/>
              </a:rPr>
              <a:t> </a:t>
            </a:r>
            <a:r>
              <a:rPr lang="uk-UA" sz="2400" dirty="0" smtClean="0"/>
              <a:t>це сума ознак будови, які характеризують ступінь кристалічності, а також величину і форму мінеральних зерен, з яких складається гірська порода</a:t>
            </a:r>
            <a:endParaRPr lang="uk-UA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3" y="2009586"/>
            <a:ext cx="7517481" cy="4411595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837714" y="2560319"/>
            <a:ext cx="4354285" cy="3310128"/>
          </a:xfrm>
        </p:spPr>
        <p:txBody>
          <a:bodyPr/>
          <a:lstStyle/>
          <a:p>
            <a:r>
              <a:rPr lang="uk-UA" dirty="0" smtClean="0"/>
              <a:t>а </a:t>
            </a:r>
            <a:r>
              <a:rPr lang="uk-UA" dirty="0" smtClean="0">
                <a:sym typeface="Symbol" panose="05050102010706020507" pitchFamily="18" charset="2"/>
              </a:rPr>
              <a:t> повнокристалічна</a:t>
            </a:r>
          </a:p>
          <a:p>
            <a:r>
              <a:rPr lang="uk-UA" dirty="0" smtClean="0">
                <a:sym typeface="Symbol" panose="05050102010706020507" pitchFamily="18" charset="2"/>
              </a:rPr>
              <a:t>б  </a:t>
            </a:r>
            <a:r>
              <a:rPr lang="uk-UA" dirty="0" err="1" smtClean="0">
                <a:sym typeface="Symbol" panose="05050102010706020507" pitchFamily="18" charset="2"/>
              </a:rPr>
              <a:t>порфіроподібна</a:t>
            </a:r>
            <a:endParaRPr lang="uk-UA" dirty="0" smtClean="0">
              <a:sym typeface="Symbol" panose="05050102010706020507" pitchFamily="18" charset="2"/>
            </a:endParaRPr>
          </a:p>
          <a:p>
            <a:r>
              <a:rPr lang="uk-UA" dirty="0" smtClean="0">
                <a:sym typeface="Symbol" panose="05050102010706020507" pitchFamily="18" charset="2"/>
              </a:rPr>
              <a:t>в  флюїдальна</a:t>
            </a:r>
          </a:p>
          <a:p>
            <a:r>
              <a:rPr lang="uk-UA" dirty="0" smtClean="0">
                <a:sym typeface="Symbol" panose="05050102010706020507" pitchFamily="18" charset="2"/>
              </a:rPr>
              <a:t>г</a:t>
            </a:r>
            <a:r>
              <a:rPr lang="uk-UA" dirty="0">
                <a:sym typeface="Symbol" panose="05050102010706020507" pitchFamily="18" charset="2"/>
              </a:rPr>
              <a:t> </a:t>
            </a:r>
            <a:r>
              <a:rPr lang="uk-UA" dirty="0" smtClean="0">
                <a:sym typeface="Symbol" panose="05050102010706020507" pitchFamily="18" charset="2"/>
              </a:rPr>
              <a:t> прихованокристалічна</a:t>
            </a:r>
          </a:p>
          <a:p>
            <a:r>
              <a:rPr lang="uk-UA" dirty="0" smtClean="0">
                <a:sym typeface="Symbol" panose="05050102010706020507" pitchFamily="18" charset="2"/>
              </a:rPr>
              <a:t>д</a:t>
            </a:r>
            <a:r>
              <a:rPr lang="uk-UA" dirty="0">
                <a:sym typeface="Symbol" panose="05050102010706020507" pitchFamily="18" charset="2"/>
              </a:rPr>
              <a:t> </a:t>
            </a:r>
            <a:r>
              <a:rPr lang="uk-UA" dirty="0" smtClean="0">
                <a:sym typeface="Symbol" panose="05050102010706020507" pitchFamily="18" charset="2"/>
              </a:rPr>
              <a:t> порфірова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1074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356" y="504967"/>
            <a:ext cx="9712292" cy="1187355"/>
          </a:xfrm>
        </p:spPr>
        <p:txBody>
          <a:bodyPr>
            <a:normAutofit/>
          </a:bodyPr>
          <a:lstStyle/>
          <a:p>
            <a:pPr algn="just"/>
            <a:r>
              <a:rPr lang="uk-UA" sz="2800" b="1" i="1" dirty="0" smtClean="0"/>
              <a:t>Текстура</a:t>
            </a:r>
            <a:r>
              <a:rPr lang="uk-UA" sz="2800" dirty="0" smtClean="0"/>
              <a:t> </a:t>
            </a:r>
            <a:r>
              <a:rPr lang="uk-UA" sz="2800" dirty="0" smtClean="0">
                <a:sym typeface="Symbol" panose="05050102010706020507" pitchFamily="18" charset="2"/>
              </a:rPr>
              <a:t> </a:t>
            </a:r>
            <a:r>
              <a:rPr lang="uk-UA" sz="2800" dirty="0" smtClean="0"/>
              <a:t>це</a:t>
            </a:r>
            <a:r>
              <a:rPr lang="ru-RU" sz="2800" dirty="0" smtClean="0"/>
              <a:t> </a:t>
            </a:r>
            <a:r>
              <a:rPr lang="ru-RU" sz="2800" dirty="0"/>
              <a:t>сума </a:t>
            </a:r>
            <a:r>
              <a:rPr lang="uk-UA" sz="2800" dirty="0" smtClean="0"/>
              <a:t>ознак, що характеризують розташування складових частин породи в просторі і відносно </a:t>
            </a:r>
            <a:r>
              <a:rPr lang="ru-RU" sz="2800" dirty="0" smtClean="0"/>
              <a:t>один одного 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36619" y="1692321"/>
            <a:ext cx="3944138" cy="2704447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334004" y="2560320"/>
            <a:ext cx="2857995" cy="3310128"/>
          </a:xfrm>
        </p:spPr>
        <p:txBody>
          <a:bodyPr/>
          <a:lstStyle/>
          <a:p>
            <a:r>
              <a:rPr lang="uk-UA" dirty="0" smtClean="0"/>
              <a:t>а </a:t>
            </a:r>
            <a:r>
              <a:rPr lang="uk-UA" dirty="0" smtClean="0">
                <a:sym typeface="Symbol" panose="05050102010706020507" pitchFamily="18" charset="2"/>
              </a:rPr>
              <a:t> масивна</a:t>
            </a:r>
          </a:p>
          <a:p>
            <a:r>
              <a:rPr lang="uk-UA" dirty="0" smtClean="0">
                <a:sym typeface="Symbol" panose="05050102010706020507" pitchFamily="18" charset="2"/>
              </a:rPr>
              <a:t>б</a:t>
            </a:r>
            <a:r>
              <a:rPr lang="uk-UA" dirty="0">
                <a:sym typeface="Symbol" panose="05050102010706020507" pitchFamily="18" charset="2"/>
              </a:rPr>
              <a:t> </a:t>
            </a:r>
            <a:r>
              <a:rPr lang="uk-UA" dirty="0" smtClean="0">
                <a:sym typeface="Symbol" panose="05050102010706020507" pitchFamily="18" charset="2"/>
              </a:rPr>
              <a:t> орієнтована</a:t>
            </a:r>
          </a:p>
          <a:p>
            <a:r>
              <a:rPr lang="uk-UA" dirty="0" smtClean="0">
                <a:sym typeface="Symbol" panose="05050102010706020507" pitchFamily="18" charset="2"/>
              </a:rPr>
              <a:t>в</a:t>
            </a:r>
            <a:r>
              <a:rPr lang="uk-UA" dirty="0">
                <a:sym typeface="Symbol" panose="05050102010706020507" pitchFamily="18" charset="2"/>
              </a:rPr>
              <a:t> </a:t>
            </a:r>
            <a:r>
              <a:rPr lang="uk-UA" dirty="0" smtClean="0">
                <a:sym typeface="Symbol" panose="05050102010706020507" pitchFamily="18" charset="2"/>
              </a:rPr>
              <a:t> плямиста</a:t>
            </a:r>
          </a:p>
          <a:p>
            <a:r>
              <a:rPr lang="uk-UA" dirty="0" smtClean="0">
                <a:sym typeface="Symbol" panose="05050102010706020507" pitchFamily="18" charset="2"/>
              </a:rPr>
              <a:t>г</a:t>
            </a:r>
            <a:r>
              <a:rPr lang="uk-UA" dirty="0">
                <a:sym typeface="Symbol" panose="05050102010706020507" pitchFamily="18" charset="2"/>
              </a:rPr>
              <a:t> </a:t>
            </a:r>
            <a:r>
              <a:rPr lang="uk-UA" dirty="0" smtClean="0">
                <a:sym typeface="Symbol" panose="05050102010706020507" pitchFamily="18" charset="2"/>
              </a:rPr>
              <a:t> пориста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0757" y="1692322"/>
            <a:ext cx="3937409" cy="27044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618" y="4354777"/>
            <a:ext cx="3944139" cy="25032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0757" y="4354777"/>
            <a:ext cx="3937409" cy="251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20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56115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Граніт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2" b="97941" l="420" r="9937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7926" y="-55756"/>
            <a:ext cx="4745714" cy="3389796"/>
          </a:xfrm>
          <a:prstGeom prst="rect">
            <a:avLst/>
          </a:prstGeom>
        </p:spPr>
      </p:pic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9050206"/>
              </p:ext>
            </p:extLst>
          </p:nvPr>
        </p:nvGraphicFramePr>
        <p:xfrm>
          <a:off x="0" y="709683"/>
          <a:ext cx="7140799" cy="58139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920"/>
                <a:gridCol w="5213879"/>
              </a:tblGrid>
              <a:tr h="703754">
                <a:tc gridSpan="2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Діагностичні</a:t>
                      </a:r>
                      <a:r>
                        <a:rPr lang="uk-UA" baseline="0" dirty="0" smtClean="0"/>
                        <a:t> ознаки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05308">
                <a:tc>
                  <a:txBody>
                    <a:bodyPr/>
                    <a:lstStyle/>
                    <a:p>
                      <a:r>
                        <a:rPr lang="uk-UA" dirty="0" smtClean="0"/>
                        <a:t>Генезис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інтрузивна</a:t>
                      </a:r>
                      <a:endParaRPr lang="ru-RU" dirty="0"/>
                    </a:p>
                  </a:txBody>
                  <a:tcPr marL="68580" marR="68580" marT="0" marB="0"/>
                </a:tc>
              </a:tr>
              <a:tr h="739442">
                <a:tc>
                  <a:txBody>
                    <a:bodyPr/>
                    <a:lstStyle/>
                    <a:p>
                      <a:r>
                        <a:rPr lang="uk-UA" dirty="0" smtClean="0"/>
                        <a:t>Кислотність</a:t>
                      </a:r>
                      <a:r>
                        <a:rPr lang="uk-UA" baseline="0" dirty="0" smtClean="0"/>
                        <a:t> </a:t>
                      </a:r>
                      <a:endParaRPr lang="en-US" baseline="0" dirty="0" smtClean="0"/>
                    </a:p>
                    <a:p>
                      <a:r>
                        <a:rPr lang="uk-UA" baseline="0" dirty="0" smtClean="0"/>
                        <a:t>(за в</a:t>
                      </a:r>
                      <a:r>
                        <a:rPr lang="uk-UA" dirty="0" smtClean="0"/>
                        <a:t>містом </a:t>
                      </a:r>
                      <a:r>
                        <a:rPr lang="en-US" dirty="0" smtClean="0"/>
                        <a:t>SiO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uk-UA" dirty="0" smtClean="0"/>
                        <a:t>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кисла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12306">
                <a:tc>
                  <a:txBody>
                    <a:bodyPr/>
                    <a:lstStyle/>
                    <a:p>
                      <a:r>
                        <a:rPr lang="uk-UA" dirty="0" smtClean="0"/>
                        <a:t>Колір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сірий, червоний, 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зелений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26072">
                <a:tc>
                  <a:txBody>
                    <a:bodyPr/>
                    <a:lstStyle/>
                    <a:p>
                      <a:r>
                        <a:rPr lang="uk-UA" dirty="0" smtClean="0"/>
                        <a:t>Структура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зерниста 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32157">
                <a:tc>
                  <a:txBody>
                    <a:bodyPr/>
                    <a:lstStyle/>
                    <a:p>
                      <a:r>
                        <a:rPr lang="uk-UA" dirty="0" smtClean="0"/>
                        <a:t>Текстура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масивна 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916297">
                <a:tc>
                  <a:txBody>
                    <a:bodyPr/>
                    <a:lstStyle/>
                    <a:p>
                      <a:r>
                        <a:rPr lang="uk-UA" dirty="0" smtClean="0"/>
                        <a:t>Мінеральний</a:t>
                      </a:r>
                      <a:r>
                        <a:rPr lang="uk-UA" baseline="0" dirty="0" smtClean="0"/>
                        <a:t> склад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польові </a:t>
                      </a:r>
                      <a:r>
                        <a:rPr lang="uk-UA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шпати 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40-60 </a:t>
                      </a:r>
                      <a:r>
                        <a:rPr lang="uk-UA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%, кварц 30-35 %, кольорові мінерали: слюда, рогова обманка, авгіт 5-15 %.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520289">
                <a:tc>
                  <a:txBody>
                    <a:bodyPr/>
                    <a:lstStyle/>
                    <a:p>
                      <a:r>
                        <a:rPr lang="uk-UA" dirty="0" smtClean="0"/>
                        <a:t>Щільність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2,5-2,7 т/м³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458321">
                <a:tc>
                  <a:txBody>
                    <a:bodyPr/>
                    <a:lstStyle/>
                    <a:p>
                      <a:r>
                        <a:rPr lang="uk-UA" dirty="0" smtClean="0"/>
                        <a:t>Форми залягання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батоліти, штоки, </a:t>
                      </a:r>
                      <a:r>
                        <a:rPr lang="uk-UA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дайки</a:t>
                      </a:r>
                      <a:r>
                        <a:rPr lang="uk-UA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жили, лаколіти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3039" t="3382" r="1959" b="3202"/>
          <a:stretch/>
        </p:blipFill>
        <p:spPr>
          <a:xfrm>
            <a:off x="7267926" y="3389796"/>
            <a:ext cx="4872841" cy="332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237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559558"/>
          </a:xfrm>
        </p:spPr>
        <p:txBody>
          <a:bodyPr>
            <a:normAutofit/>
          </a:bodyPr>
          <a:lstStyle/>
          <a:p>
            <a:r>
              <a:rPr lang="uk-UA" sz="2800" dirty="0" smtClean="0"/>
              <a:t>Родовища граніту України</a:t>
            </a:r>
            <a:endParaRPr lang="ru-RU" sz="2800" dirty="0"/>
          </a:p>
        </p:txBody>
      </p:sp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349" r="1508" b="3324"/>
          <a:stretch/>
        </p:blipFill>
        <p:spPr>
          <a:xfrm>
            <a:off x="1361862" y="279780"/>
            <a:ext cx="9668301" cy="657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3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67639"/>
          </a:xfrm>
        </p:spPr>
        <p:txBody>
          <a:bodyPr/>
          <a:lstStyle/>
          <a:p>
            <a:r>
              <a:rPr lang="uk-UA" b="1" dirty="0"/>
              <a:t>Гранодіорит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0101000"/>
              </p:ext>
            </p:extLst>
          </p:nvPr>
        </p:nvGraphicFramePr>
        <p:xfrm>
          <a:off x="360528" y="1132764"/>
          <a:ext cx="5603544" cy="51486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9623"/>
                <a:gridCol w="3273921"/>
              </a:tblGrid>
              <a:tr h="415069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/>
                        <a:t>Діагностичні</a:t>
                      </a:r>
                      <a:r>
                        <a:rPr lang="uk-UA" baseline="0" dirty="0" smtClean="0"/>
                        <a:t> ознаки</a:t>
                      </a:r>
                      <a:endParaRPr lang="ru-RU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15069">
                <a:tc>
                  <a:txBody>
                    <a:bodyPr/>
                    <a:lstStyle/>
                    <a:p>
                      <a:r>
                        <a:rPr lang="uk-UA" dirty="0" smtClean="0"/>
                        <a:t>Генезис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інтрузивна</a:t>
                      </a:r>
                      <a:endParaRPr lang="ru-RU" dirty="0"/>
                    </a:p>
                  </a:txBody>
                  <a:tcPr marL="68580" marR="68580" marT="0" marB="0"/>
                </a:tc>
              </a:tr>
              <a:tr h="521070">
                <a:tc>
                  <a:txBody>
                    <a:bodyPr/>
                    <a:lstStyle/>
                    <a:p>
                      <a:r>
                        <a:rPr lang="uk-UA" dirty="0" smtClean="0"/>
                        <a:t>Кислотність</a:t>
                      </a:r>
                      <a:r>
                        <a:rPr lang="uk-UA" baseline="0" dirty="0" smtClean="0"/>
                        <a:t> </a:t>
                      </a:r>
                      <a:endParaRPr lang="en-US" baseline="0" dirty="0" smtClean="0"/>
                    </a:p>
                    <a:p>
                      <a:r>
                        <a:rPr lang="uk-UA" baseline="0" dirty="0" smtClean="0"/>
                        <a:t>(в</a:t>
                      </a:r>
                      <a:r>
                        <a:rPr lang="uk-UA" dirty="0" smtClean="0"/>
                        <a:t>міст </a:t>
                      </a:r>
                      <a:r>
                        <a:rPr lang="en-US" dirty="0" smtClean="0"/>
                        <a:t>SiO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uk-UA" dirty="0" smtClean="0"/>
                        <a:t>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кисла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415069">
                <a:tc>
                  <a:txBody>
                    <a:bodyPr/>
                    <a:lstStyle/>
                    <a:p>
                      <a:r>
                        <a:rPr lang="uk-UA" dirty="0" smtClean="0"/>
                        <a:t>Колір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сірий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415069">
                <a:tc>
                  <a:txBody>
                    <a:bodyPr/>
                    <a:lstStyle/>
                    <a:p>
                      <a:r>
                        <a:rPr lang="uk-UA" dirty="0" smtClean="0"/>
                        <a:t>Структура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зерниста 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415069">
                <a:tc>
                  <a:txBody>
                    <a:bodyPr/>
                    <a:lstStyle/>
                    <a:p>
                      <a:r>
                        <a:rPr lang="uk-UA" dirty="0" smtClean="0"/>
                        <a:t>Текстура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масивна 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1501733">
                <a:tc>
                  <a:txBody>
                    <a:bodyPr/>
                    <a:lstStyle/>
                    <a:p>
                      <a:r>
                        <a:rPr lang="uk-UA" dirty="0" smtClean="0"/>
                        <a:t>Мінеральний</a:t>
                      </a:r>
                      <a:r>
                        <a:rPr lang="uk-UA" baseline="0" dirty="0" smtClean="0"/>
                        <a:t> склад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65-90 % плагіоклаз, КПШ, кварц, рогова обманка, біотит, іноді піроксен.</a:t>
                      </a:r>
                    </a:p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Акцесорні мінерали; титаніт, апатит, рідше — циркон.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415069">
                <a:tc>
                  <a:txBody>
                    <a:bodyPr/>
                    <a:lstStyle/>
                    <a:p>
                      <a:r>
                        <a:rPr lang="uk-UA" dirty="0" smtClean="0"/>
                        <a:t>Щільність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2,65 т/м³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495740">
                <a:tc>
                  <a:txBody>
                    <a:bodyPr/>
                    <a:lstStyle/>
                    <a:p>
                      <a:r>
                        <a:rPr lang="uk-UA" dirty="0" smtClean="0"/>
                        <a:t>Форми залягання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6990" indent="0" algn="l" defTabSz="914400" rtl="0" eaLnBrk="1" latinLnBrk="0" hangingPunct="1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батоліти, штоки, 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лаколіти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6677" y="3973432"/>
            <a:ext cx="2700196" cy="27001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375" y="527784"/>
            <a:ext cx="3872801" cy="291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0446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2124</TotalTime>
  <Words>1026</Words>
  <Application>Microsoft Office PowerPoint</Application>
  <PresentationFormat>Широкоэкранный</PresentationFormat>
  <Paragraphs>347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Symbol</vt:lpstr>
      <vt:lpstr>Тема Office</vt:lpstr>
      <vt:lpstr>Магматичні</vt:lpstr>
      <vt:lpstr>Магматичні гірські породи утворюються внаслідок застигання і кристалізації магми в надрах Землі або на її поверхні</vt:lpstr>
      <vt:lpstr>Магматичні породи також класифікують і за хімічним складом. </vt:lpstr>
      <vt:lpstr>Форми залягання магматичних порід залежать від кількості інтрузивного матеріалу і геологічних особливостей району</vt:lpstr>
      <vt:lpstr>Структура  це сума ознак будови, які характеризують ступінь кристалічності, а також величину і форму мінеральних зерен, з яких складається гірська порода</vt:lpstr>
      <vt:lpstr>Текстура  це сума ознак, що характеризують розташування складових частин породи в просторі і відносно один одного </vt:lpstr>
      <vt:lpstr>Граніт</vt:lpstr>
      <vt:lpstr>Родовища граніту України</vt:lpstr>
      <vt:lpstr>Гранодіорит</vt:lpstr>
      <vt:lpstr>Ліпарит</vt:lpstr>
      <vt:lpstr>Обсидіан (вулканічне скло) </vt:lpstr>
      <vt:lpstr>Пемза</vt:lpstr>
      <vt:lpstr>Пегматит </vt:lpstr>
      <vt:lpstr>Сієніт</vt:lpstr>
      <vt:lpstr>Діорит </vt:lpstr>
      <vt:lpstr>Андезит</vt:lpstr>
      <vt:lpstr>Габро </vt:lpstr>
      <vt:lpstr>Лабрадорит </vt:lpstr>
      <vt:lpstr>Родовища лабрадориту України</vt:lpstr>
      <vt:lpstr>Анортозит </vt:lpstr>
      <vt:lpstr>Базальт </vt:lpstr>
      <vt:lpstr>Перидотит</vt:lpstr>
      <vt:lpstr>Пікрит</vt:lpstr>
      <vt:lpstr>Кімберліт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Магматичні</dc:title>
  <dc:creator>Пользователь Windows</dc:creator>
  <cp:lastModifiedBy>Пользователь Windows</cp:lastModifiedBy>
  <cp:revision>73</cp:revision>
  <dcterms:created xsi:type="dcterms:W3CDTF">2020-03-29T08:08:39Z</dcterms:created>
  <dcterms:modified xsi:type="dcterms:W3CDTF">2022-05-25T11:48:51Z</dcterms:modified>
</cp:coreProperties>
</file>