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081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858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461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51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49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8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7891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980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31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978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408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692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453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85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72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738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EF9-DA82-4734-A75E-03396949EEA0}" type="datetimeFigureOut">
              <a:rPr lang="uk-UA" smtClean="0"/>
              <a:t>20.11.2022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4368F8-84FB-4E2D-BE40-DCCC317F4B0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785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B52EE-69F2-1342-52E1-E43479B21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870" y="207221"/>
            <a:ext cx="9071836" cy="1646302"/>
          </a:xfrm>
        </p:spPr>
        <p:txBody>
          <a:bodyPr/>
          <a:lstStyle/>
          <a:p>
            <a: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Безпека</a:t>
            </a:r>
            <a:r>
              <a:rPr lang="uk-UA" sz="4800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48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екологічному</a:t>
            </a:r>
            <a:r>
              <a:rPr lang="uk-UA" sz="4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туризмі</a:t>
            </a:r>
            <a:b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48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328145-2010-0F6C-ED6C-B27247928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929" y="2560979"/>
            <a:ext cx="6206071" cy="3727279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5D2F23-5A87-8E2A-B075-F4D35A598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015" y="1477108"/>
            <a:ext cx="5884985" cy="4811150"/>
          </a:xfrm>
        </p:spPr>
        <p:txBody>
          <a:bodyPr>
            <a:noAutofit/>
          </a:bodyPr>
          <a:lstStyle/>
          <a:p>
            <a:pPr marL="742950" lvl="1" indent="-285750" algn="l">
              <a:spcBef>
                <a:spcPts val="72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48310" algn="l"/>
              </a:tabLst>
            </a:pP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Екологічний</a:t>
            </a:r>
            <a:r>
              <a:rPr lang="uk-UA" sz="2800" spc="-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ризик</a:t>
            </a:r>
            <a:r>
              <a:rPr lang="uk-UA" sz="2800" spc="-1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800" spc="-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природні</a:t>
            </a:r>
            <a:r>
              <a:rPr lang="uk-UA" sz="2800" spc="-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небезпеки</a:t>
            </a:r>
            <a:r>
              <a:rPr lang="uk-UA" sz="2800" spc="-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800" spc="-2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екотуризмі.</a:t>
            </a:r>
          </a:p>
          <a:p>
            <a:pPr marL="742950" lvl="1" indent="-285750" algn="l">
              <a:spcBef>
                <a:spcPts val="3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48310" algn="l"/>
              </a:tabLst>
            </a:pP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sz="2800" spc="-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небезпек та</a:t>
            </a:r>
            <a:r>
              <a:rPr lang="uk-UA" sz="2800" spc="-2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поради щодо</a:t>
            </a:r>
            <a:r>
              <a:rPr lang="uk-UA" sz="2800" spc="-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 подорожей.</a:t>
            </a:r>
          </a:p>
          <a:p>
            <a:pPr marL="742950" lvl="1" indent="-285750" algn="l">
              <a:spcBef>
                <a:spcPts val="41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48310" algn="l"/>
              </a:tabLst>
            </a:pP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Екологічний стан району</a:t>
            </a:r>
            <a:r>
              <a:rPr lang="uk-UA" sz="2800" spc="-4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подорожі та</a:t>
            </a:r>
            <a:r>
              <a:rPr lang="uk-UA" sz="2800" spc="-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природоохоронна</a:t>
            </a:r>
            <a:r>
              <a:rPr lang="uk-UA" sz="2800" spc="-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діяльність.</a:t>
            </a:r>
          </a:p>
          <a:p>
            <a:pPr marL="742950" lvl="1" indent="-285750" algn="l">
              <a:spcBef>
                <a:spcPts val="43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48310" algn="l"/>
              </a:tabLst>
            </a:pP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Виховання</a:t>
            </a:r>
            <a:r>
              <a:rPr lang="uk-UA" sz="2800" spc="2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екологічного</a:t>
            </a:r>
            <a:r>
              <a:rPr lang="uk-UA" sz="2800" spc="2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</a:t>
            </a:r>
            <a:r>
              <a:rPr lang="uk-UA" sz="2800" spc="4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uk-UA" sz="2800" spc="5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800" spc="35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природи.</a:t>
            </a:r>
          </a:p>
          <a:p>
            <a:pPr algn="l"/>
            <a:endParaRPr lang="uk-UA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8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5BBE3-2345-317E-E9A2-C499C5E9E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01" y="412652"/>
            <a:ext cx="9395134" cy="1320800"/>
          </a:xfrm>
        </p:spPr>
        <p:txBody>
          <a:bodyPr>
            <a:noAutofit/>
          </a:bodyPr>
          <a:lstStyle/>
          <a:p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uk-UA" sz="24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екологічний</a:t>
            </a:r>
            <a:r>
              <a:rPr lang="uk-UA" sz="24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обставина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(подія)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природного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техногенного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характеру, яка ймовірно може призводити до екологічно небезпечних наслідків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довкілля та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людини.</a:t>
            </a:r>
            <a:b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9332D2-DD16-34FF-D350-2A3F91ADC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1733452"/>
            <a:ext cx="9791112" cy="3880773"/>
          </a:xfrm>
        </p:spPr>
        <p:txBody>
          <a:bodyPr>
            <a:noAutofit/>
          </a:bodyPr>
          <a:lstStyle/>
          <a:p>
            <a:pPr marR="197485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ризиків.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класифікують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ознаками: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4945" lvl="0" indent="-342900" algn="just">
              <a:lnSpc>
                <a:spcPct val="107000"/>
              </a:lnSpc>
              <a:spcBef>
                <a:spcPts val="5"/>
              </a:spcBef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50875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характером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катастрофічні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(раптові,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швидкі) та повільні; катастрофічні спричиняються як природними (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землетруси,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повені,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зсуви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техногенними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факторами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(аварія,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ерозія</a:t>
            </a:r>
            <a:r>
              <a:rPr lang="uk-UA" sz="24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ґрунтів,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атмосферного повітря та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uk-UA" sz="2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тощо);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7485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50875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територіальною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uk-UA" sz="2400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потенційних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екологічних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uk-UA" sz="2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виділяють: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локальні,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регіональні,</a:t>
            </a:r>
            <a:r>
              <a:rPr lang="uk-UA" sz="24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державні,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міждержавні</a:t>
            </a:r>
            <a:r>
              <a:rPr lang="uk-UA" sz="2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ризики</a:t>
            </a:r>
            <a:r>
              <a:rPr lang="uk-UA" sz="2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небезпеки;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6850" lvl="0" indent="-342900" algn="just">
              <a:lnSpc>
                <a:spcPct val="107000"/>
              </a:lnSpc>
              <a:spcAft>
                <a:spcPts val="800"/>
              </a:spcAft>
              <a:buSzPts val="1400"/>
              <a:buFont typeface="Times New Roman" panose="02020603050405020304" pitchFamily="18" charset="0"/>
              <a:buChar char="–"/>
              <a:tabLst>
                <a:tab pos="650875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природою небезпеки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виділяють: травмонебезпечні, пожежонебезпечні,</a:t>
            </a:r>
            <a:r>
              <a:rPr lang="uk-UA" sz="24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біологічні,</a:t>
            </a:r>
            <a:r>
              <a:rPr lang="uk-UA" sz="2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психофізіологічні.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142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5013C8-68A1-7F40-E020-BA4500D2F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197" y="228600"/>
            <a:ext cx="10084451" cy="488852"/>
          </a:xfrm>
        </p:spPr>
        <p:txBody>
          <a:bodyPr>
            <a:normAutofit fontScale="90000"/>
          </a:bodyPr>
          <a:lstStyle/>
          <a:p>
            <a:r>
              <a:rPr kumimoji="0" lang="uk-UA" altLang="uk-UA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Типові небезпеки і нещасні випадки в екологічному туризмі</a:t>
            </a:r>
            <a:br>
              <a:rPr kumimoji="0" lang="uk-UA" alt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uk-UA" sz="2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4299DC-CF7B-F2F9-2FA3-7874B424A7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817481"/>
              </p:ext>
            </p:extLst>
          </p:nvPr>
        </p:nvGraphicFramePr>
        <p:xfrm>
          <a:off x="1069144" y="956603"/>
          <a:ext cx="8173329" cy="57951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6201">
                  <a:extLst>
                    <a:ext uri="{9D8B030D-6E8A-4147-A177-3AD203B41FA5}">
                      <a16:colId xmlns:a16="http://schemas.microsoft.com/office/drawing/2014/main" val="232113431"/>
                    </a:ext>
                  </a:extLst>
                </a:gridCol>
                <a:gridCol w="3849713">
                  <a:extLst>
                    <a:ext uri="{9D8B030D-6E8A-4147-A177-3AD203B41FA5}">
                      <a16:colId xmlns:a16="http://schemas.microsoft.com/office/drawing/2014/main" val="438279183"/>
                    </a:ext>
                  </a:extLst>
                </a:gridCol>
                <a:gridCol w="3127415">
                  <a:extLst>
                    <a:ext uri="{9D8B030D-6E8A-4147-A177-3AD203B41FA5}">
                      <a16:colId xmlns:a16="http://schemas.microsoft.com/office/drawing/2014/main" val="3452583922"/>
                    </a:ext>
                  </a:extLst>
                </a:gridCol>
              </a:tblGrid>
              <a:tr h="415759">
                <a:tc>
                  <a:txBody>
                    <a:bodyPr/>
                    <a:lstStyle/>
                    <a:p>
                      <a:pPr marR="162560">
                        <a:lnSpc>
                          <a:spcPts val="1100"/>
                        </a:lnSpc>
                        <a:spcAft>
                          <a:spcPts val="800"/>
                        </a:spcAft>
                      </a:pP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62560" algn="ctr">
                        <a:lnSpc>
                          <a:spcPts val="11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en-US" sz="16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туризму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22325" algn="r"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</a:t>
                      </a:r>
                      <a:r>
                        <a:rPr lang="en-US" sz="1600" b="1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небезпек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15"/>
                        </a:spcBef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Типи</a:t>
                      </a:r>
                      <a:r>
                        <a:rPr lang="ru-RU" sz="1600" b="1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нещасних</a:t>
                      </a:r>
                      <a:r>
                        <a:rPr lang="ru-RU" sz="1600" b="1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випадків</a:t>
                      </a:r>
                      <a:r>
                        <a:rPr lang="ru-RU" sz="1600" b="1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1600" b="1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</a:t>
                      </a:r>
                      <a:endParaRPr lang="uk-U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308422"/>
                  </a:ext>
                </a:extLst>
              </a:tr>
              <a:tr h="546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5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Піший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995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пересіченого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рельєфу,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1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неправильний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підбір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взуття,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одягу.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5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Потертості,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розтягнення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зв'язок.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4036059"/>
                  </a:ext>
                </a:extLst>
              </a:tr>
              <a:tr h="9933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Водний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3505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Намокання одягу, спорядження,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перекидання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плавзасобів, падіння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spc="-4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воду,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421640">
                        <a:lnSpc>
                          <a:spcPts val="11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напад акул, помилки у використанні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спорядження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дайвінгу.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Простудні захворювання,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утоплення,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переохолодження,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14935">
                        <a:lnSpc>
                          <a:spcPts val="11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поранення, порушення обмінних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організмі.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254431"/>
                  </a:ext>
                </a:extLst>
              </a:tr>
              <a:tr h="989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Гірський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1290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Небезпеки гірського рельєфу</a:t>
                      </a:r>
                      <a:r>
                        <a:rPr lang="en-US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(каменепади, схід лавин, паводок),</a:t>
                      </a:r>
                      <a:r>
                        <a:rPr lang="en-US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сонячна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радіація,</a:t>
                      </a:r>
                      <a:r>
                        <a:rPr lang="en-US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різка</a:t>
                      </a:r>
                      <a:r>
                        <a:rPr lang="en-US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зміна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метеоумов,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25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втрата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орієнтування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т.д.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13665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Переломи, забиті місця, обморо-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ження, захворювання очей,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поранення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гострими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предметами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2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(льодорубом</a:t>
                      </a:r>
                      <a:r>
                        <a:rPr lang="en-US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тощо).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816924"/>
                  </a:ext>
                </a:extLst>
              </a:tr>
              <a:tr h="774675">
                <a:tc>
                  <a:txBody>
                    <a:bodyPr/>
                    <a:lstStyle/>
                    <a:p>
                      <a:pPr marR="149860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Вело-</a:t>
                      </a:r>
                      <a:r>
                        <a:rPr lang="en-US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сипедний,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2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маунтбайк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5440">
                        <a:lnSpc>
                          <a:spcPct val="80000"/>
                        </a:lnSpc>
                        <a:spcBef>
                          <a:spcPts val="530"/>
                        </a:spcBef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Падіння, неправильний підбір взуття,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одягу,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спорядження.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5090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Забиття,</a:t>
                      </a:r>
                      <a:r>
                        <a:rPr lang="ru-RU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переломи,</a:t>
                      </a:r>
                      <a:r>
                        <a:rPr lang="ru-RU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струси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мозку,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попадання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сторонніх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предметів</a:t>
                      </a:r>
                      <a:r>
                        <a:rPr lang="ru-RU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2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очі.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526427"/>
                  </a:ext>
                </a:extLst>
              </a:tr>
              <a:tr h="989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Зимовий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 снігового рельєфу, обледеніння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нависають предметів (гілля дерев, дроти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тощо),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обриви снігових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карнизів,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мостів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2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льодовикові тріщини,</a:t>
                      </a:r>
                      <a:r>
                        <a:rPr lang="en-US" sz="16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лавини.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650">
                        <a:lnSpc>
                          <a:spcPct val="8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Забиття, переломи, смерть від</a:t>
                      </a:r>
                      <a:r>
                        <a:rPr lang="ru-RU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задухи в лавині, обмороження,</a:t>
                      </a:r>
                      <a:r>
                        <a:rPr lang="ru-RU" sz="1600" spc="-28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опіки полум'ям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пальника,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25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гарячою</a:t>
                      </a:r>
                      <a:r>
                        <a:rPr lang="en-US" sz="16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їжею.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456652"/>
                  </a:ext>
                </a:extLst>
              </a:tr>
              <a:tr h="965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Науковий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40"/>
                        </a:spcBef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40740"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Напад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диких</a:t>
                      </a:r>
                      <a:r>
                        <a:rPr lang="en-US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тварин,</a:t>
                      </a:r>
                      <a:r>
                        <a:rPr lang="en-US" sz="16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інфекції.</a:t>
                      </a:r>
                      <a:endParaRPr lang="uk-U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3190">
                        <a:lnSpc>
                          <a:spcPct val="7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Поранення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удари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струси</a:t>
                      </a:r>
                      <a:r>
                        <a:rPr lang="en-US" sz="16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мозку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ослаблення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захисних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функцій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організму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імунітету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інфекційні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247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80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63EE0-8850-1F8F-DB0A-88272272E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1637"/>
            <a:ext cx="8596668" cy="1320800"/>
          </a:xfrm>
        </p:spPr>
        <p:txBody>
          <a:bodyPr>
            <a:normAutofit/>
          </a:bodyPr>
          <a:lstStyle/>
          <a:p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Типові</a:t>
            </a:r>
            <a:r>
              <a:rPr lang="uk-UA" sz="32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uk-UA" sz="3200" b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32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екологічному</a:t>
            </a:r>
            <a:r>
              <a:rPr lang="uk-UA" sz="32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туризмі</a:t>
            </a:r>
            <a:br>
              <a:rPr lang="uk-U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CA42057-C469-3D99-CFED-10167DF1BD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368769"/>
              </p:ext>
            </p:extLst>
          </p:nvPr>
        </p:nvGraphicFramePr>
        <p:xfrm>
          <a:off x="1688123" y="829994"/>
          <a:ext cx="7585879" cy="559279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80769">
                  <a:extLst>
                    <a:ext uri="{9D8B030D-6E8A-4147-A177-3AD203B41FA5}">
                      <a16:colId xmlns:a16="http://schemas.microsoft.com/office/drawing/2014/main" val="2035524151"/>
                    </a:ext>
                  </a:extLst>
                </a:gridCol>
                <a:gridCol w="4305110">
                  <a:extLst>
                    <a:ext uri="{9D8B030D-6E8A-4147-A177-3AD203B41FA5}">
                      <a16:colId xmlns:a16="http://schemas.microsoft.com/office/drawing/2014/main" val="2802113584"/>
                    </a:ext>
                  </a:extLst>
                </a:gridCol>
              </a:tblGrid>
              <a:tr h="634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95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небезпек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95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захворювання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643932"/>
                  </a:ext>
                </a:extLst>
              </a:tr>
              <a:tr h="668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Несприятливі</a:t>
                      </a:r>
                      <a:r>
                        <a:rPr lang="en-US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метеорологічні</a:t>
                      </a:r>
                      <a:r>
                        <a:rPr lang="en-US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Простудні</a:t>
                      </a:r>
                      <a:r>
                        <a:rPr lang="en-US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448355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Високогірний</a:t>
                      </a:r>
                      <a:r>
                        <a:rPr lang="en-US" sz="2000" spc="-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клімат.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Порушення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серцевої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гірська</a:t>
                      </a:r>
                      <a:r>
                        <a:rPr lang="ru-RU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хвороба.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031017"/>
                  </a:ext>
                </a:extLst>
              </a:tr>
              <a:tr h="630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8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Сонячна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радіація.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8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Очні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захворювання,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сонячні</a:t>
                      </a:r>
                      <a:r>
                        <a:rPr lang="en-US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опіки.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145333"/>
                  </a:ext>
                </a:extLst>
              </a:tr>
              <a:tr h="1104173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Відмінний</a:t>
                      </a:r>
                      <a:r>
                        <a:rPr lang="ru-RU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звичайного</a:t>
                      </a:r>
                      <a:r>
                        <a:rPr lang="ru-RU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дня,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харчування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5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Кишкові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розлади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гастрити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порушення</a:t>
                      </a:r>
                      <a:r>
                        <a:rPr lang="ru-RU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обмінних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spc="-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зневоднення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</a:t>
                      </a:r>
                      <a:r>
                        <a:rPr lang="ru-RU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суглобів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193043"/>
                  </a:ext>
                </a:extLst>
              </a:tr>
              <a:tr h="2120959">
                <a:tc>
                  <a:txBody>
                    <a:bodyPr/>
                    <a:lstStyle/>
                    <a:p>
                      <a:pPr marR="4229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Тривале фізичне напруження,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труднощі при пересуванні по</a:t>
                      </a:r>
                      <a:r>
                        <a:rPr lang="ru-RU" sz="20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пересіченій</a:t>
                      </a:r>
                      <a:r>
                        <a:rPr lang="ru-RU" sz="20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місцевості</a:t>
                      </a:r>
                      <a:r>
                        <a:rPr lang="ru-RU" sz="20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2000" spc="-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важким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305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рюкзаком.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5"/>
                        </a:spcBef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0510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Викривлення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хребта,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розширення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вен,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spc="-28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вання</a:t>
                      </a:r>
                      <a:r>
                        <a:rPr lang="ru-RU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суглобів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81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19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ED90CA4F-AFD0-E48D-37FB-0A5FF2A5D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25" y="475659"/>
            <a:ext cx="10650674" cy="537385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FC4396-1D90-13EE-89DD-A87306FE68B8}"/>
              </a:ext>
            </a:extLst>
          </p:cNvPr>
          <p:cNvSpPr txBox="1"/>
          <p:nvPr/>
        </p:nvSpPr>
        <p:spPr>
          <a:xfrm>
            <a:off x="3460653" y="5982231"/>
            <a:ext cx="6105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/>
              <a:t>Рис.  Небезпеки для </a:t>
            </a:r>
            <a:r>
              <a:rPr lang="uk-UA" sz="2000" b="1" dirty="0" err="1"/>
              <a:t>екотуристів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6489910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455</Words>
  <Application>Microsoft Office PowerPoint</Application>
  <PresentationFormat>Широкоэкранный</PresentationFormat>
  <Paragraphs>68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Аспект</vt:lpstr>
      <vt:lpstr>Безпека в екологічному туризмі </vt:lpstr>
      <vt:lpstr>Ризик екологічний – обставина (подія) природного чи техногенного характеру, яка ймовірно може призводити до екологічно небезпечних наслідків для довкілля та людини. </vt:lpstr>
      <vt:lpstr>Типові небезпеки і нещасні випадки в екологічному туризмі </vt:lpstr>
      <vt:lpstr>Типові захворювання в екологічному туризмі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Oksana</cp:lastModifiedBy>
  <cp:revision>10</cp:revision>
  <dcterms:created xsi:type="dcterms:W3CDTF">2022-11-20T12:11:43Z</dcterms:created>
  <dcterms:modified xsi:type="dcterms:W3CDTF">2022-11-20T12:35:50Z</dcterms:modified>
</cp:coreProperties>
</file>