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</p:sldMasterIdLst>
  <p:sldIdLst>
    <p:sldId id="311" r:id="rId6"/>
    <p:sldId id="271" r:id="rId7"/>
    <p:sldId id="257" r:id="rId8"/>
    <p:sldId id="258" r:id="rId9"/>
    <p:sldId id="259" r:id="rId10"/>
    <p:sldId id="315" r:id="rId11"/>
    <p:sldId id="317" r:id="rId12"/>
    <p:sldId id="319" r:id="rId13"/>
    <p:sldId id="261" r:id="rId14"/>
    <p:sldId id="273" r:id="rId15"/>
    <p:sldId id="260" r:id="rId16"/>
    <p:sldId id="269" r:id="rId17"/>
    <p:sldId id="276" r:id="rId18"/>
    <p:sldId id="272" r:id="rId19"/>
    <p:sldId id="321" r:id="rId20"/>
    <p:sldId id="270" r:id="rId21"/>
    <p:sldId id="281" r:id="rId22"/>
    <p:sldId id="324" r:id="rId23"/>
    <p:sldId id="285" r:id="rId24"/>
    <p:sldId id="286" r:id="rId25"/>
    <p:sldId id="289" r:id="rId26"/>
    <p:sldId id="29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5" autoAdjust="0"/>
    <p:restoredTop sz="94660"/>
  </p:normalViewPr>
  <p:slideViewPr>
    <p:cSldViewPr>
      <p:cViewPr varScale="1">
        <p:scale>
          <a:sx n="68" d="100"/>
          <a:sy n="68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7DA244D-BB3E-4AE3-ABAC-2C771DFEB5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CF9B6958-FC10-4B96-BFE4-60ECCA8C1DF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71737040-57A7-44F1-ADDB-6FBB0731D2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03DA487-961F-46B2-9C30-5EE1933145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04187433-1C21-42A8-9F90-4BAE5E14D1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E4CA2916-9E7D-4AC8-A550-9FC5DA1B06F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D6C23D1A-FA83-46E4-A58C-FAE1D7E2E66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1CC222BF-B57E-4654-A515-F797328C916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0161BCF-69C2-4B85-8BC6-47BD04E9164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EDA9B92D-60DA-42B3-8F9E-D48C075C14C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AB4ACFF0-1C23-4CB3-9559-C874E675469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602F66BB-695B-4FEF-944C-B6FD1D4F900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79FF3A86-F5FC-4FD5-9A98-7D27941879B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0F87A805-5AA2-458A-A4E2-5DA99E4B9E1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836B1E98-6E77-4662-B2B0-D4C848E3283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1527FC5E-B78E-402D-920E-BC06F75D071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244A1398-115E-46DF-B3FD-1530F2E8CEA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F980BC02-63E3-46E9-A259-356808142C2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9E6D0E43-A129-4C0C-A298-3A793D07841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FE5F0BE9-436F-437A-857F-81942502A0F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85616138-45C7-4580-9D2B-948E7029126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80392685-A6A8-477C-97CE-12C3437B0CE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F7B331DB-A8F4-4444-A6F3-505763EC6DF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EDD62F09-6FD6-4A60-BDE9-6E73E3EBD77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9AB96CCC-4FB1-44A2-889A-77068C12621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D5466B5F-FA32-40AF-BD5A-A0504F79E9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57C92E1F-63FD-4AB1-A341-48466D192F7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098AE068-7503-4C6E-A88F-42E11788797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E51DB924-21A2-4586-9F69-955C5ACDB3C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16FC82FC-50A6-4CF8-8809-A93460DE31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8DB8C0A8-7B8C-485B-AFC1-A01BD62931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E2C4D573-C44D-425C-92A0-9B0D746A40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D8FE3CD3-5A5D-400F-87D7-BB485C9816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76C7EE7C-23D1-4D3D-BE03-5D7FCF0F8A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716CC868-F546-4F6F-BEDD-D93304D9D7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E2A74AAE-016A-487A-826E-CF222E22D18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FF653565-5C30-40CE-808C-73A8366C628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</p:grpSp>
      <p:sp>
        <p:nvSpPr>
          <p:cNvPr id="4407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407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00F5DB97-A2BE-446B-982B-7B354C73C63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A9EAA154-E820-4F88-9295-29E9045C25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82E36EA6-F734-487F-B7AB-A30451FC75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084A3-492F-4F78-B418-B7F9F8B141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5663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A26014E7-D501-4D04-AD2B-3D8643A2DA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F902637C-E1B1-4F85-8591-7FEA3AF7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1B93D5DF-4D74-4879-94CD-8046B7AC09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89C59-4E2A-4B7B-9214-E0BB73C0F7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232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CE30B574-DC7C-449B-97D7-63287B7DC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FDB22896-17F1-4F9F-BC3A-21E88C68B3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F172C26A-6E2E-4AC2-B444-A2B0384FD3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40E0B3-844E-49DC-BA0A-E067550BD7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88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A1948C2D-F74A-4CEA-AA4B-74ADC82CA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B08C624-C938-4D85-B2D1-07580A2670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D7FADFCB-84E0-48E3-A079-C45D86F16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0166E0-4254-4A65-9A2D-2F9ED0298D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4127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8FDAA79B-A944-4A8E-AED6-CD05949217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713E949F-58B9-4DFA-8397-8771D698FF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C1515CA2-C537-4C38-9E89-398B3DD92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B72546-6AF1-436D-B681-12E770BCB5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0152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6A534A3F-3CAD-4E93-9BD3-122D5AF8BA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54BD3A70-89EF-480A-99DD-5FDD9BFCBC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704B3A55-931D-4D1C-8A4C-6E4990D002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89010-EE67-49AF-A5C2-E486EB9648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1199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8CDFF61C-D74F-4CAD-B1B5-29BF70B4F8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A52A2F2E-5B95-48CA-8F0D-3CD023A78F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993FD652-A7F6-4D60-9C78-7DCFB8036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06B3AF-A0B7-4CC8-B88F-DE0218B5A7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1958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ABC6CD38-931C-4D98-AE7C-519A442F37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2F71ABF4-2CD7-4E96-BE75-985E7C6052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CC87C2A5-9AFD-4F8F-99BA-DA22C4D773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C3242-1AF0-4723-8952-16D8143479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11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51F2AFF4-CE75-4B90-BEE1-C9608DDA2A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440F6986-FEDB-4E35-91E3-E61796CC8F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C1C8B107-BB99-471E-95FC-706EC995EB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F140FA-085C-4401-A23E-B361775233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1139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CDD03F45-3820-4AA8-9B75-9C64F78408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45F53402-97EC-4A32-8604-406152BF11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2EA8E324-9B96-4CDC-A330-8F4E519D07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014C6E-F41A-4375-87D8-BBFBAEABFC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8979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9026194C-A58F-4991-8C98-47AC47ADEB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945F3B02-CB67-4C5B-A46E-7FC26661F8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AD584B98-FF92-4603-947A-C2C1436D33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B8DA83-E000-4C54-AAB7-5EDB4AA98F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734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574FB145-0650-4A07-BB71-252E13998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776ACFC7-1022-4A34-BBBC-66E780A68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E2FCB2A8-111F-45C3-80B0-25416B22A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78FA9-CAF9-4835-8D40-788A48BFFC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9151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FB2FB114-CB3D-4917-8CFE-002C487D3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18FD031E-4DE7-43FF-AE27-99FDF8F4AB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D46A031D-A341-403B-A821-18ED544CF9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D5F5D7-6645-43AC-8F00-157756969A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0235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009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027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14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64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97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016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824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978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288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63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499C-7394-4D91-9239-0645FFB0B24B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497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480060" indent="-342900" algn="l">
              <a:defRPr sz="40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2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3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6" cy="2423346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1854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1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060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045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06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2"/>
            <a:ext cx="3388660" cy="21395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3247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345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90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46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1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065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B62F9CF-98A5-418A-83C3-99CB078A773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D4FE70A-77A7-4BE2-A99B-41D889C7F45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4158A717-3BAE-435C-B484-761CD48FB2B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ACD5ABC-CF29-4B39-96C5-1EEC340988A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8C5165E1-A4DE-44AC-8FB4-E80C593991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B8ABFE6C-F6B0-47B0-8375-F67C54129AA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FCE8076C-23E0-4C2F-B9E4-335A3D6F234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591C685C-72B1-451C-BC6C-D6DF7F6FF56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A85A17D1-8F97-4D20-906C-BD1537884D5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48D5A3A3-2BBD-4805-8D53-2D73146FB6B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081EC069-7423-4CBA-8A98-3D26A062FB6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3BEC05F3-2200-42C8-A66C-EEF99D6479E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C66E3BA0-694C-409D-A424-C544A924799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F770015F-569B-40C6-8A97-8728CA6DC13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0B00D574-0252-4F76-8C0A-CD667520059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E996B678-D820-4397-9FCE-A6DD85C240A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A90CCA02-2B07-4DD5-A617-6AEF7C8281C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DE9B677E-E4DF-4639-9FB1-3970BA1D123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AB889B6B-684C-4D66-9BC9-308C07086CC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0FFBDD64-2C74-4DC2-A98E-67E060C654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5A36A82E-7F79-4A91-A677-6E0712364E7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0FFD3A70-7E6B-42AF-95F4-8D5C19515D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2F87337F-EC2F-443C-9C26-E470C1456F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832EDF2A-ED86-4D8B-A271-AC07001725B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4E7A5C97-32B4-40D5-AA23-2C0FE690A6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160F7C82-F53E-4213-90FF-B18FC45BAC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DCBFE163-34EB-43A0-9168-A1FAEE8AD77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CC73F897-34EE-4F52-8AA5-FD1575682EEA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EEC55445-CCB2-416E-9488-F35BB73E1A9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F0496006-44AD-4E35-84B8-36C7D7F8F0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B068CE41-D4F1-4759-A5AF-7C846EE538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F6CF2160-8E33-41C4-A0B4-B558FC2C17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71A72DC6-5A6E-41F4-B761-DAC231757E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230FF91B-9BDC-402E-B7C0-2E6369A5FE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E86304D0-E8AF-4BC3-AA8B-C067B3B4DB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31D2982B-E820-431A-AE55-1ADB2AA199FA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6AFD4B68-E0F7-4480-A5A6-2BAE0B10860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226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226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F9888AE5-C26B-4FCC-AD96-0FB6823EFAC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D44AD8E7-EDBB-42C1-B37A-0E531763EB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AC7F4CA9-F1F8-4A13-8571-3661F497B1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D9BD8-DD12-47AC-89E7-2821F80989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883508"/>
      </p:ext>
    </p:extLst>
  </p:cSld>
  <p:clrMapOvr>
    <a:masterClrMapping/>
  </p:clrMapOvr>
  <p:transition spd="slow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B2919245-1ECA-4C78-88C2-8B97CE4BFD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09278458-9206-44BC-96F3-C4CC70208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B6FEBC17-46B3-40CB-87B4-5D65172EC7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590A5-8D66-4488-B2A6-D2625EBD60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236605"/>
      </p:ext>
    </p:extLst>
  </p:cSld>
  <p:clrMapOvr>
    <a:masterClrMapping/>
  </p:clrMapOvr>
  <p:transition spd="slow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F8F47F87-2BDD-4EF2-B002-EE58C73717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1C04488E-D83C-4BC0-85BA-385EBA5C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43AF2F62-CD44-4D64-B6F0-5AD6BDFB32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A684D-7C38-4F30-90E1-F8B8608674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1649747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106B3EC9-892E-414F-B3BE-88642B517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C1CDE19-F351-4206-9072-A7197CC61F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1DAD7337-88FB-4F33-B586-D834495C96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D756DD-2731-43AB-81AB-8881D3C587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6692162"/>
      </p:ext>
    </p:extLst>
  </p:cSld>
  <p:clrMapOvr>
    <a:masterClrMapping/>
  </p:clrMapOvr>
  <p:transition spd="slow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C7979595-5B5A-4581-806C-A5AE58BFE5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6ECB4299-DE67-498E-8C69-9A499F9321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F2CFC6CC-804A-4593-A728-E68A7C8B1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08174F-EE86-4B0E-92B4-73EE50899F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1893668"/>
      </p:ext>
    </p:extLst>
  </p:cSld>
  <p:clrMapOvr>
    <a:masterClrMapping/>
  </p:clrMapOvr>
  <p:transition spd="slow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540A5732-70EC-4C59-93C5-2BC43E43E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DA85395D-3F82-48DD-9F93-D2275E6BB5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19D9C870-13F0-4538-9B83-207B8732A2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3C091B-F9CB-4A5E-A9A0-0D162CF2F4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1859095"/>
      </p:ext>
    </p:extLst>
  </p:cSld>
  <p:clrMapOvr>
    <a:masterClrMapping/>
  </p:clrMapOvr>
  <p:transition spd="slow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F1EF96A0-B65E-4672-BDCB-BE19710EB9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BB2F1C70-B96B-4967-B973-6419EB19A8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FC9441FB-2A73-4557-92BD-492D1B7D2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FD312D-ED3A-490C-ABC6-4F8513B083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7767833"/>
      </p:ext>
    </p:extLst>
  </p:cSld>
  <p:clrMapOvr>
    <a:masterClrMapping/>
  </p:clrMapOvr>
  <p:transition spd="slow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8E7053A8-B4C0-4667-9C53-D2AB21420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F1C226E6-FEB8-4724-9B1C-851358AFF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DCFD39D3-D968-43C2-A1B0-434D527650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91CCE-F850-4240-8495-118BA58BF9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8281266"/>
      </p:ext>
    </p:extLst>
  </p:cSld>
  <p:clrMapOvr>
    <a:masterClrMapping/>
  </p:clrMapOvr>
  <p:transition spd="slow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74AB3D32-C1AC-44CE-9E37-D292329968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412DF159-8387-4BDC-ADC9-6415B59D94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0AE282EB-7654-4E59-886D-821F0513BC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35129-8AD3-4622-94C5-9F0EEB9553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8971746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AAEDA4C5-13B1-4754-94F5-B55379006B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64206776-CF22-42EB-8B72-988D0303A9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005F86AF-6A0B-48E2-85A9-A20D527B75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774FD4-5008-4948-9CD7-FA44D68ECD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5707711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1D2B7A45-D399-4141-BA80-D33C312F6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56143C16-B355-45CA-B3B1-D3931E4C4E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B412AAC7-BF12-43F1-9F10-FB2F617ECC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4BA39-A7B4-489A-A878-CE01B36317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601213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239D8A9D-4AF2-44FE-825A-91EAF79DF4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48408FFE-8187-4473-A367-A672A96166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A7291374-BFCE-41EF-BF3F-B6753DAE2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C6E210-0A87-4F7B-A944-9D3D5CE816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0216960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455E7046-F38D-4777-85B5-48EB1B5ADC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A994FEBE-79F2-4CAB-90BA-CEBD47C6D5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0CB8B68A-2A20-43BD-8E12-1D67C37A30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6C820C-BB25-4D91-8395-8D6D59FEAD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1354013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889B7818-70A8-4802-B70B-3EADE7BD3B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2A4A7667-D2D9-4C16-85CA-134EB57C99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BC0811C5-F2B5-4A92-B603-3160DDC00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8926A5-A023-42DC-80B8-46E2A58210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2994627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tx1">
                <a:lumMod val="65000"/>
              </a:schemeClr>
            </a:gs>
            <a:gs pos="100000">
              <a:srgbClr val="0028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tx1">
                <a:lumMod val="65000"/>
              </a:schemeClr>
            </a:gs>
            <a:gs pos="100000">
              <a:srgbClr val="0028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A319FD2F-0725-4580-872B-F5A9E58CFCBD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3011" name="Freeform 3">
              <a:extLst>
                <a:ext uri="{FF2B5EF4-FFF2-40B4-BE49-F238E27FC236}">
                  <a16:creationId xmlns:a16="http://schemas.microsoft.com/office/drawing/2014/main" id="{BD3BDBEC-0F8F-48F2-9A37-803665593FA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12" name="Freeform 4">
              <a:extLst>
                <a:ext uri="{FF2B5EF4-FFF2-40B4-BE49-F238E27FC236}">
                  <a16:creationId xmlns:a16="http://schemas.microsoft.com/office/drawing/2014/main" id="{699A99CA-5736-4A22-B6CB-739DF3C89E7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13" name="Freeform 5">
              <a:extLst>
                <a:ext uri="{FF2B5EF4-FFF2-40B4-BE49-F238E27FC236}">
                  <a16:creationId xmlns:a16="http://schemas.microsoft.com/office/drawing/2014/main" id="{DEBC4611-2042-485E-B8D3-31DFA82B30A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0B744803-6A34-46AC-A620-4DDFCF418D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3015" name="Freeform 7">
                <a:extLst>
                  <a:ext uri="{FF2B5EF4-FFF2-40B4-BE49-F238E27FC236}">
                    <a16:creationId xmlns:a16="http://schemas.microsoft.com/office/drawing/2014/main" id="{35255A83-8878-4C8D-81C2-F93C77FD50C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16" name="Freeform 8">
                <a:extLst>
                  <a:ext uri="{FF2B5EF4-FFF2-40B4-BE49-F238E27FC236}">
                    <a16:creationId xmlns:a16="http://schemas.microsoft.com/office/drawing/2014/main" id="{FE37EBEC-41CA-4A4D-BA51-7B4D26B6FCB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17" name="Freeform 9">
                <a:extLst>
                  <a:ext uri="{FF2B5EF4-FFF2-40B4-BE49-F238E27FC236}">
                    <a16:creationId xmlns:a16="http://schemas.microsoft.com/office/drawing/2014/main" id="{2A700813-9227-4235-BD9C-B0BB136B336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18" name="Freeform 10">
                <a:extLst>
                  <a:ext uri="{FF2B5EF4-FFF2-40B4-BE49-F238E27FC236}">
                    <a16:creationId xmlns:a16="http://schemas.microsoft.com/office/drawing/2014/main" id="{F87AD8A6-77B1-4EA4-9DE7-87D89FB47C8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19" name="Freeform 11">
                <a:extLst>
                  <a:ext uri="{FF2B5EF4-FFF2-40B4-BE49-F238E27FC236}">
                    <a16:creationId xmlns:a16="http://schemas.microsoft.com/office/drawing/2014/main" id="{C6F6F3FA-CCE6-4909-952B-2C5458E8AAD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0" name="Freeform 12">
                <a:extLst>
                  <a:ext uri="{FF2B5EF4-FFF2-40B4-BE49-F238E27FC236}">
                    <a16:creationId xmlns:a16="http://schemas.microsoft.com/office/drawing/2014/main" id="{B9EE6231-EAFD-4F1C-9B31-56EC0731510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1" name="Freeform 13">
                <a:extLst>
                  <a:ext uri="{FF2B5EF4-FFF2-40B4-BE49-F238E27FC236}">
                    <a16:creationId xmlns:a16="http://schemas.microsoft.com/office/drawing/2014/main" id="{F459C8B0-275F-495A-948E-D445974EDE7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2" name="Freeform 14">
                <a:extLst>
                  <a:ext uri="{FF2B5EF4-FFF2-40B4-BE49-F238E27FC236}">
                    <a16:creationId xmlns:a16="http://schemas.microsoft.com/office/drawing/2014/main" id="{8612FD33-70D7-4480-A797-40979A27EE3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3" name="Freeform 15">
                <a:extLst>
                  <a:ext uri="{FF2B5EF4-FFF2-40B4-BE49-F238E27FC236}">
                    <a16:creationId xmlns:a16="http://schemas.microsoft.com/office/drawing/2014/main" id="{FC9DE392-2DC0-47A2-A7B1-BFD17E27BB8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4" name="Freeform 16">
                <a:extLst>
                  <a:ext uri="{FF2B5EF4-FFF2-40B4-BE49-F238E27FC236}">
                    <a16:creationId xmlns:a16="http://schemas.microsoft.com/office/drawing/2014/main" id="{26D54CB9-3A99-40FC-B74C-0C51CE49269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5" name="Freeform 17">
                <a:extLst>
                  <a:ext uri="{FF2B5EF4-FFF2-40B4-BE49-F238E27FC236}">
                    <a16:creationId xmlns:a16="http://schemas.microsoft.com/office/drawing/2014/main" id="{5D223DC4-8AE3-431E-B4BD-A9899185519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6" name="Freeform 18">
                <a:extLst>
                  <a:ext uri="{FF2B5EF4-FFF2-40B4-BE49-F238E27FC236}">
                    <a16:creationId xmlns:a16="http://schemas.microsoft.com/office/drawing/2014/main" id="{E13389A0-9F76-41A2-A9DB-8557E6DE9D0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  <p:sp>
            <p:nvSpPr>
              <p:cNvPr id="43027" name="Freeform 19">
                <a:extLst>
                  <a:ext uri="{FF2B5EF4-FFF2-40B4-BE49-F238E27FC236}">
                    <a16:creationId xmlns:a16="http://schemas.microsoft.com/office/drawing/2014/main" id="{517F2BD5-929A-4003-A1BC-6D3AF7D5EF3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1800"/>
              </a:p>
            </p:txBody>
          </p:sp>
        </p:grpSp>
        <p:sp>
          <p:nvSpPr>
            <p:cNvPr id="43028" name="Freeform 20">
              <a:extLst>
                <a:ext uri="{FF2B5EF4-FFF2-40B4-BE49-F238E27FC236}">
                  <a16:creationId xmlns:a16="http://schemas.microsoft.com/office/drawing/2014/main" id="{29C5C392-1105-4E43-9F03-5FE91760C7F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29" name="Freeform 21">
              <a:extLst>
                <a:ext uri="{FF2B5EF4-FFF2-40B4-BE49-F238E27FC236}">
                  <a16:creationId xmlns:a16="http://schemas.microsoft.com/office/drawing/2014/main" id="{2A57884C-737E-4613-A2D3-8A15BE4F57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0" name="Freeform 22">
              <a:extLst>
                <a:ext uri="{FF2B5EF4-FFF2-40B4-BE49-F238E27FC236}">
                  <a16:creationId xmlns:a16="http://schemas.microsoft.com/office/drawing/2014/main" id="{88C3CC59-9367-47E9-ABCD-BC54009A04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1" name="Freeform 23">
              <a:extLst>
                <a:ext uri="{FF2B5EF4-FFF2-40B4-BE49-F238E27FC236}">
                  <a16:creationId xmlns:a16="http://schemas.microsoft.com/office/drawing/2014/main" id="{8C100DC2-13EB-4176-BE0A-D41EAE92642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2" name="Freeform 24">
              <a:extLst>
                <a:ext uri="{FF2B5EF4-FFF2-40B4-BE49-F238E27FC236}">
                  <a16:creationId xmlns:a16="http://schemas.microsoft.com/office/drawing/2014/main" id="{5935405D-0EDC-4398-82A0-20EA887C066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3" name="Freeform 25">
              <a:extLst>
                <a:ext uri="{FF2B5EF4-FFF2-40B4-BE49-F238E27FC236}">
                  <a16:creationId xmlns:a16="http://schemas.microsoft.com/office/drawing/2014/main" id="{507AC247-4F6D-4F0A-B947-CB8AB2769D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4" name="Freeform 26">
              <a:extLst>
                <a:ext uri="{FF2B5EF4-FFF2-40B4-BE49-F238E27FC236}">
                  <a16:creationId xmlns:a16="http://schemas.microsoft.com/office/drawing/2014/main" id="{C6C83BE3-B4E7-404C-A358-B7226044FF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5" name="Freeform 27">
              <a:extLst>
                <a:ext uri="{FF2B5EF4-FFF2-40B4-BE49-F238E27FC236}">
                  <a16:creationId xmlns:a16="http://schemas.microsoft.com/office/drawing/2014/main" id="{93A8B947-C9A2-41D7-80ED-8874DD20BD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800"/>
            </a:p>
          </p:txBody>
        </p:sp>
        <p:sp>
          <p:nvSpPr>
            <p:cNvPr id="43036" name="Line 28">
              <a:extLst>
                <a:ext uri="{FF2B5EF4-FFF2-40B4-BE49-F238E27FC236}">
                  <a16:creationId xmlns:a16="http://schemas.microsoft.com/office/drawing/2014/main" id="{4D40DA42-B67C-4687-9644-0933B9430A9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sp>
          <p:nvSpPr>
            <p:cNvPr id="43037" name="Line 29">
              <a:extLst>
                <a:ext uri="{FF2B5EF4-FFF2-40B4-BE49-F238E27FC236}">
                  <a16:creationId xmlns:a16="http://schemas.microsoft.com/office/drawing/2014/main" id="{98B5407F-19DF-45C1-A593-5CD4F6B3703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sp>
          <p:nvSpPr>
            <p:cNvPr id="43038" name="Line 30">
              <a:extLst>
                <a:ext uri="{FF2B5EF4-FFF2-40B4-BE49-F238E27FC236}">
                  <a16:creationId xmlns:a16="http://schemas.microsoft.com/office/drawing/2014/main" id="{EFD92884-CDB4-4964-B95A-6491758981D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53DFB203-DD4F-4124-A4B8-B512FF1ED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3040" name="Line 32">
                <a:extLst>
                  <a:ext uri="{FF2B5EF4-FFF2-40B4-BE49-F238E27FC236}">
                    <a16:creationId xmlns:a16="http://schemas.microsoft.com/office/drawing/2014/main" id="{66E68D41-5C13-4088-A250-021F961D46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43041" name="Line 33">
                <a:extLst>
                  <a:ext uri="{FF2B5EF4-FFF2-40B4-BE49-F238E27FC236}">
                    <a16:creationId xmlns:a16="http://schemas.microsoft.com/office/drawing/2014/main" id="{A69EE127-A391-4695-A0E0-BE92FB43A0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43042" name="Line 34">
                <a:extLst>
                  <a:ext uri="{FF2B5EF4-FFF2-40B4-BE49-F238E27FC236}">
                    <a16:creationId xmlns:a16="http://schemas.microsoft.com/office/drawing/2014/main" id="{658D0FCC-1321-43D5-AD32-5C55979100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43043" name="Line 35">
                <a:extLst>
                  <a:ext uri="{FF2B5EF4-FFF2-40B4-BE49-F238E27FC236}">
                    <a16:creationId xmlns:a16="http://schemas.microsoft.com/office/drawing/2014/main" id="{B1ACC10C-4DB0-4FB9-B19A-75137A44EE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  <p:sp>
            <p:nvSpPr>
              <p:cNvPr id="43044" name="Line 36">
                <a:extLst>
                  <a:ext uri="{FF2B5EF4-FFF2-40B4-BE49-F238E27FC236}">
                    <a16:creationId xmlns:a16="http://schemas.microsoft.com/office/drawing/2014/main" id="{DB3F77E7-DE9D-41A8-A89A-CE3B128CA2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charset="0"/>
                  <a:cs typeface="Arial" charset="0"/>
                </a:endParaRPr>
              </a:p>
            </p:txBody>
          </p:sp>
        </p:grpSp>
        <p:sp>
          <p:nvSpPr>
            <p:cNvPr id="43045" name="Line 37">
              <a:extLst>
                <a:ext uri="{FF2B5EF4-FFF2-40B4-BE49-F238E27FC236}">
                  <a16:creationId xmlns:a16="http://schemas.microsoft.com/office/drawing/2014/main" id="{869F0D09-A3B2-4DD6-AD41-341DE52C5B2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  <p:sp>
          <p:nvSpPr>
            <p:cNvPr id="43046" name="Line 38">
              <a:extLst>
                <a:ext uri="{FF2B5EF4-FFF2-40B4-BE49-F238E27FC236}">
                  <a16:creationId xmlns:a16="http://schemas.microsoft.com/office/drawing/2014/main" id="{1AEE66BA-5249-4645-82FA-D8D20406083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Verdana" charset="0"/>
                <a:cs typeface="Arial" charset="0"/>
              </a:endParaRPr>
            </a:p>
          </p:txBody>
        </p:sp>
      </p:grpSp>
      <p:sp>
        <p:nvSpPr>
          <p:cNvPr id="43047" name="Rectangle 39">
            <a:extLst>
              <a:ext uri="{FF2B5EF4-FFF2-40B4-BE49-F238E27FC236}">
                <a16:creationId xmlns:a16="http://schemas.microsoft.com/office/drawing/2014/main" id="{8EC60413-623C-4D5B-AD08-9839DFCA2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3048" name="Rectangle 40">
            <a:extLst>
              <a:ext uri="{FF2B5EF4-FFF2-40B4-BE49-F238E27FC236}">
                <a16:creationId xmlns:a16="http://schemas.microsoft.com/office/drawing/2014/main" id="{AAF56BCE-ECDA-4563-A2E2-5712EE10C6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43049" name="Rectangle 41">
            <a:extLst>
              <a:ext uri="{FF2B5EF4-FFF2-40B4-BE49-F238E27FC236}">
                <a16:creationId xmlns:a16="http://schemas.microsoft.com/office/drawing/2014/main" id="{FC41656F-005C-457C-BEDC-B9B711CCDB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43050" name="Rectangle 42">
            <a:extLst>
              <a:ext uri="{FF2B5EF4-FFF2-40B4-BE49-F238E27FC236}">
                <a16:creationId xmlns:a16="http://schemas.microsoft.com/office/drawing/2014/main" id="{BD50B322-D39F-4481-A7BA-C356C3C710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D37D2A0-9D65-4F2C-8FA7-27B89AF8064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3051" name="Rectangle 43">
            <a:extLst>
              <a:ext uri="{FF2B5EF4-FFF2-40B4-BE49-F238E27FC236}">
                <a16:creationId xmlns:a16="http://schemas.microsoft.com/office/drawing/2014/main" id="{2C05C649-520C-427A-B95B-6A1FA283C2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726648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tx1">
                <a:lumMod val="65000"/>
              </a:schemeClr>
            </a:gs>
            <a:gs pos="100000">
              <a:srgbClr val="0028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F34499C-7394-4D91-9239-0645FFB0B24B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5D082C-491F-4FCC-A9F6-90E245F23BD1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80160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1" latinLnBrk="0" hangingPunct="1">
        <a:spcBef>
          <a:spcPct val="0"/>
        </a:spcBef>
        <a:buNone/>
        <a:defRPr kumimoji="0" sz="375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8516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516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5773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5773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tx1">
                <a:lumMod val="65000"/>
              </a:schemeClr>
            </a:gs>
            <a:gs pos="100000">
              <a:srgbClr val="0028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00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45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46BBC7E8-F402-4485-BF4B-FDB8C380A1C2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1203" name="Freeform 3">
              <a:extLst>
                <a:ext uri="{FF2B5EF4-FFF2-40B4-BE49-F238E27FC236}">
                  <a16:creationId xmlns:a16="http://schemas.microsoft.com/office/drawing/2014/main" id="{C054D46E-3B8C-4800-A259-3EFE7381292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04" name="Freeform 4">
              <a:extLst>
                <a:ext uri="{FF2B5EF4-FFF2-40B4-BE49-F238E27FC236}">
                  <a16:creationId xmlns:a16="http://schemas.microsoft.com/office/drawing/2014/main" id="{17190476-E11A-43A2-8CC9-6570EFF3C98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05" name="Freeform 5">
              <a:extLst>
                <a:ext uri="{FF2B5EF4-FFF2-40B4-BE49-F238E27FC236}">
                  <a16:creationId xmlns:a16="http://schemas.microsoft.com/office/drawing/2014/main" id="{E9520894-BB68-49B0-97C7-301D588C604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08735BB8-2885-4AB0-A40E-B05B31E743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1207" name="Freeform 7">
                <a:extLst>
                  <a:ext uri="{FF2B5EF4-FFF2-40B4-BE49-F238E27FC236}">
                    <a16:creationId xmlns:a16="http://schemas.microsoft.com/office/drawing/2014/main" id="{06B9DF42-322A-431A-BC0E-3D9FA2CAC66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08" name="Freeform 8">
                <a:extLst>
                  <a:ext uri="{FF2B5EF4-FFF2-40B4-BE49-F238E27FC236}">
                    <a16:creationId xmlns:a16="http://schemas.microsoft.com/office/drawing/2014/main" id="{7D871AD8-337C-4D8F-ADB8-59FA0589C78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09" name="Freeform 9">
                <a:extLst>
                  <a:ext uri="{FF2B5EF4-FFF2-40B4-BE49-F238E27FC236}">
                    <a16:creationId xmlns:a16="http://schemas.microsoft.com/office/drawing/2014/main" id="{E39F891E-7069-4B20-B7F8-56DD738DDEC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0" name="Freeform 10">
                <a:extLst>
                  <a:ext uri="{FF2B5EF4-FFF2-40B4-BE49-F238E27FC236}">
                    <a16:creationId xmlns:a16="http://schemas.microsoft.com/office/drawing/2014/main" id="{9803E34E-9935-44E3-AF54-F44C23555E9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1" name="Freeform 11">
                <a:extLst>
                  <a:ext uri="{FF2B5EF4-FFF2-40B4-BE49-F238E27FC236}">
                    <a16:creationId xmlns:a16="http://schemas.microsoft.com/office/drawing/2014/main" id="{FD8FB8B5-B823-4206-8699-4680881D658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2" name="Freeform 12">
                <a:extLst>
                  <a:ext uri="{FF2B5EF4-FFF2-40B4-BE49-F238E27FC236}">
                    <a16:creationId xmlns:a16="http://schemas.microsoft.com/office/drawing/2014/main" id="{631E187C-AE3C-4500-B985-60242D1FF18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3" name="Freeform 13">
                <a:extLst>
                  <a:ext uri="{FF2B5EF4-FFF2-40B4-BE49-F238E27FC236}">
                    <a16:creationId xmlns:a16="http://schemas.microsoft.com/office/drawing/2014/main" id="{FC9D524F-A84E-4D3C-AF22-5ECC7B9859E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4" name="Freeform 14">
                <a:extLst>
                  <a:ext uri="{FF2B5EF4-FFF2-40B4-BE49-F238E27FC236}">
                    <a16:creationId xmlns:a16="http://schemas.microsoft.com/office/drawing/2014/main" id="{63F7DD36-1968-49EB-AAA2-CC472B777B4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5" name="Freeform 15">
                <a:extLst>
                  <a:ext uri="{FF2B5EF4-FFF2-40B4-BE49-F238E27FC236}">
                    <a16:creationId xmlns:a16="http://schemas.microsoft.com/office/drawing/2014/main" id="{007F4E57-BB43-4503-A99C-535691FF628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6" name="Freeform 16">
                <a:extLst>
                  <a:ext uri="{FF2B5EF4-FFF2-40B4-BE49-F238E27FC236}">
                    <a16:creationId xmlns:a16="http://schemas.microsoft.com/office/drawing/2014/main" id="{D4843D45-14EC-40BD-98FF-131F1D58E0B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7" name="Freeform 17">
                <a:extLst>
                  <a:ext uri="{FF2B5EF4-FFF2-40B4-BE49-F238E27FC236}">
                    <a16:creationId xmlns:a16="http://schemas.microsoft.com/office/drawing/2014/main" id="{D10EE69A-B0EB-4F31-BEA3-437CDDE4DC7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8" name="Freeform 18">
                <a:extLst>
                  <a:ext uri="{FF2B5EF4-FFF2-40B4-BE49-F238E27FC236}">
                    <a16:creationId xmlns:a16="http://schemas.microsoft.com/office/drawing/2014/main" id="{31FE2177-7CC3-4B77-97DD-6070E227D87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19" name="Freeform 19">
                <a:extLst>
                  <a:ext uri="{FF2B5EF4-FFF2-40B4-BE49-F238E27FC236}">
                    <a16:creationId xmlns:a16="http://schemas.microsoft.com/office/drawing/2014/main" id="{406151B5-AD43-4A58-B9B2-05CACB91289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51220" name="Freeform 20">
              <a:extLst>
                <a:ext uri="{FF2B5EF4-FFF2-40B4-BE49-F238E27FC236}">
                  <a16:creationId xmlns:a16="http://schemas.microsoft.com/office/drawing/2014/main" id="{1C4F09A1-DEAF-4494-A979-B26FA6F249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21" name="Freeform 21">
              <a:extLst>
                <a:ext uri="{FF2B5EF4-FFF2-40B4-BE49-F238E27FC236}">
                  <a16:creationId xmlns:a16="http://schemas.microsoft.com/office/drawing/2014/main" id="{4BB41E35-1D8B-4B90-AFC4-B6E7090D788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22" name="Freeform 22">
              <a:extLst>
                <a:ext uri="{FF2B5EF4-FFF2-40B4-BE49-F238E27FC236}">
                  <a16:creationId xmlns:a16="http://schemas.microsoft.com/office/drawing/2014/main" id="{05372731-F481-4EA2-BC86-54EDB3416A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9" name="Freeform 23">
              <a:extLst>
                <a:ext uri="{FF2B5EF4-FFF2-40B4-BE49-F238E27FC236}">
                  <a16:creationId xmlns:a16="http://schemas.microsoft.com/office/drawing/2014/main" id="{8E57B504-7C47-45B0-8781-BD604B66DBE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24">
              <a:extLst>
                <a:ext uri="{FF2B5EF4-FFF2-40B4-BE49-F238E27FC236}">
                  <a16:creationId xmlns:a16="http://schemas.microsoft.com/office/drawing/2014/main" id="{2959AE09-2F15-4148-8169-4501AE6D42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25" name="Freeform 25">
              <a:extLst>
                <a:ext uri="{FF2B5EF4-FFF2-40B4-BE49-F238E27FC236}">
                  <a16:creationId xmlns:a16="http://schemas.microsoft.com/office/drawing/2014/main" id="{B07B1230-E396-474C-B3A1-74498E4A7C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26">
              <a:extLst>
                <a:ext uri="{FF2B5EF4-FFF2-40B4-BE49-F238E27FC236}">
                  <a16:creationId xmlns:a16="http://schemas.microsoft.com/office/drawing/2014/main" id="{9F024827-F637-4CFB-9C6B-58B4435218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27">
              <a:extLst>
                <a:ext uri="{FF2B5EF4-FFF2-40B4-BE49-F238E27FC236}">
                  <a16:creationId xmlns:a16="http://schemas.microsoft.com/office/drawing/2014/main" id="{21115528-D077-41AE-A648-B27A7BAC9A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Line 28">
              <a:extLst>
                <a:ext uri="{FF2B5EF4-FFF2-40B4-BE49-F238E27FC236}">
                  <a16:creationId xmlns:a16="http://schemas.microsoft.com/office/drawing/2014/main" id="{5217F522-2039-4909-8019-CB466686E17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Line 29">
              <a:extLst>
                <a:ext uri="{FF2B5EF4-FFF2-40B4-BE49-F238E27FC236}">
                  <a16:creationId xmlns:a16="http://schemas.microsoft.com/office/drawing/2014/main" id="{63166903-ABC3-4A20-82F7-F8D73673B92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6" name="Line 30">
              <a:extLst>
                <a:ext uri="{FF2B5EF4-FFF2-40B4-BE49-F238E27FC236}">
                  <a16:creationId xmlns:a16="http://schemas.microsoft.com/office/drawing/2014/main" id="{F5FCF0F6-64A6-4EA8-BEA3-DB936D0DEE09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CA02EB6C-678E-4D86-B132-AA39DF6566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>
                <a:extLst>
                  <a:ext uri="{FF2B5EF4-FFF2-40B4-BE49-F238E27FC236}">
                    <a16:creationId xmlns:a16="http://schemas.microsoft.com/office/drawing/2014/main" id="{7E5044B2-88EF-401F-96AE-4610B3BF29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1" name="Line 33">
                <a:extLst>
                  <a:ext uri="{FF2B5EF4-FFF2-40B4-BE49-F238E27FC236}">
                    <a16:creationId xmlns:a16="http://schemas.microsoft.com/office/drawing/2014/main" id="{8DC2B64C-D6BC-43D6-A5EB-5B824CDB3A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2" name="Line 34">
                <a:extLst>
                  <a:ext uri="{FF2B5EF4-FFF2-40B4-BE49-F238E27FC236}">
                    <a16:creationId xmlns:a16="http://schemas.microsoft.com/office/drawing/2014/main" id="{17F5F806-D6C6-4114-8884-99CA9B7E95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3" name="Line 35">
                <a:extLst>
                  <a:ext uri="{FF2B5EF4-FFF2-40B4-BE49-F238E27FC236}">
                    <a16:creationId xmlns:a16="http://schemas.microsoft.com/office/drawing/2014/main" id="{F3F015B3-8ABB-4A09-B404-0A035C08CE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4" name="Line 36">
                <a:extLst>
                  <a:ext uri="{FF2B5EF4-FFF2-40B4-BE49-F238E27FC236}">
                    <a16:creationId xmlns:a16="http://schemas.microsoft.com/office/drawing/2014/main" id="{B419F37B-2982-4E2A-A69F-23929D2D26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48" name="Line 37">
              <a:extLst>
                <a:ext uri="{FF2B5EF4-FFF2-40B4-BE49-F238E27FC236}">
                  <a16:creationId xmlns:a16="http://schemas.microsoft.com/office/drawing/2014/main" id="{3B0F8346-CF48-4683-B985-38A2EBFFFD6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Line 38">
              <a:extLst>
                <a:ext uri="{FF2B5EF4-FFF2-40B4-BE49-F238E27FC236}">
                  <a16:creationId xmlns:a16="http://schemas.microsoft.com/office/drawing/2014/main" id="{1544EF95-1ECE-4D75-81D7-939F567C8FC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239" name="Rectangle 39">
            <a:extLst>
              <a:ext uri="{FF2B5EF4-FFF2-40B4-BE49-F238E27FC236}">
                <a16:creationId xmlns:a16="http://schemas.microsoft.com/office/drawing/2014/main" id="{BA242582-69A2-4D50-B1B6-C667F15449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40" name="Rectangle 40">
            <a:extLst>
              <a:ext uri="{FF2B5EF4-FFF2-40B4-BE49-F238E27FC236}">
                <a16:creationId xmlns:a16="http://schemas.microsoft.com/office/drawing/2014/main" id="{5E6C369C-E48A-497A-964D-99C83D1181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41" name="Rectangle 41">
            <a:extLst>
              <a:ext uri="{FF2B5EF4-FFF2-40B4-BE49-F238E27FC236}">
                <a16:creationId xmlns:a16="http://schemas.microsoft.com/office/drawing/2014/main" id="{21BA4F8B-2FF0-4CC2-88B9-3325E73471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42" name="Rectangle 42">
            <a:extLst>
              <a:ext uri="{FF2B5EF4-FFF2-40B4-BE49-F238E27FC236}">
                <a16:creationId xmlns:a16="http://schemas.microsoft.com/office/drawing/2014/main" id="{2E983C50-38C1-4997-80D2-0464BE7501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EBBECD4-B5E0-43BD-8A84-F65623439FB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1243" name="Rectangle 43">
            <a:extLst>
              <a:ext uri="{FF2B5EF4-FFF2-40B4-BE49-F238E27FC236}">
                <a16:creationId xmlns:a16="http://schemas.microsoft.com/office/drawing/2014/main" id="{E05C5A59-700B-4C52-A9AF-0331721C2F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159001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1%D1%96%D1%87%D0%B5%D0%BD%D1%8C" TargetMode="External"/><Relationship Id="rId2" Type="http://schemas.openxmlformats.org/officeDocument/2006/relationships/hyperlink" Target="http://uk.wikipedia.org/wiki/%D0%9B%D0%B8%D0%BF%D0%B5%D0%BD%D1%8C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hyperlink" Target="http://uk.wikipedia.org/wiki/%D0%9A%D0%BE%D0%BD%D1%82%D0%B8%D0%BD%D0%B5%D0%BD%D1%82%D0%B0%D0%BB%D1%8C%D0%BD%D0%B8%D0%B9_%D0%BA%D0%BB%D1%96%D0%BC%D0%B0%D1%8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Полярні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приполярні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ландшафти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31473"/>
            <a:ext cx="5976664" cy="398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7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0" name="Rectangle 8">
            <a:extLst>
              <a:ext uri="{FF2B5EF4-FFF2-40B4-BE49-F238E27FC236}">
                <a16:creationId xmlns:a16="http://schemas.microsoft.com/office/drawing/2014/main" id="{CA09476A-D3D1-47F0-87E8-7BE4964090A5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68313" y="549275"/>
            <a:ext cx="4038600" cy="2189163"/>
          </a:xfrm>
        </p:spPr>
        <p:txBody>
          <a:bodyPr/>
          <a:lstStyle/>
          <a:p>
            <a:pPr eaLnBrk="1" hangingPunct="1">
              <a:defRPr/>
            </a:pPr>
            <a:endParaRPr lang="ru-RU" sz="2400"/>
          </a:p>
        </p:txBody>
      </p:sp>
      <p:sp>
        <p:nvSpPr>
          <p:cNvPr id="59401" name="Rectangle 9">
            <a:extLst>
              <a:ext uri="{FF2B5EF4-FFF2-40B4-BE49-F238E27FC236}">
                <a16:creationId xmlns:a16="http://schemas.microsoft.com/office/drawing/2014/main" id="{7EBBF8F6-D12F-4CD6-9EAA-91A776C766C8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4716463" y="549275"/>
            <a:ext cx="4038600" cy="2189163"/>
          </a:xfrm>
        </p:spPr>
        <p:txBody>
          <a:bodyPr/>
          <a:lstStyle/>
          <a:p>
            <a:pPr eaLnBrk="1" hangingPunct="1">
              <a:defRPr/>
            </a:pPr>
            <a:endParaRPr lang="ru-RU" sz="2400"/>
          </a:p>
        </p:txBody>
      </p:sp>
      <p:sp>
        <p:nvSpPr>
          <p:cNvPr id="59402" name="Rectangle 10">
            <a:extLst>
              <a:ext uri="{FF2B5EF4-FFF2-40B4-BE49-F238E27FC236}">
                <a16:creationId xmlns:a16="http://schemas.microsoft.com/office/drawing/2014/main" id="{79B2701A-183B-4BF3-B7B4-1671937EC98E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>
          <a:xfrm>
            <a:off x="468313" y="3789363"/>
            <a:ext cx="4038600" cy="2189162"/>
          </a:xfrm>
        </p:spPr>
        <p:txBody>
          <a:bodyPr/>
          <a:lstStyle/>
          <a:p>
            <a:pPr eaLnBrk="1" hangingPunct="1">
              <a:defRPr/>
            </a:pPr>
            <a:endParaRPr lang="ru-RU" sz="2400"/>
          </a:p>
        </p:txBody>
      </p:sp>
      <p:sp>
        <p:nvSpPr>
          <p:cNvPr id="59403" name="Rectangle 11">
            <a:extLst>
              <a:ext uri="{FF2B5EF4-FFF2-40B4-BE49-F238E27FC236}">
                <a16:creationId xmlns:a16="http://schemas.microsoft.com/office/drawing/2014/main" id="{AC0C79EA-DA9D-4570-80AA-8EA0F6DBF648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4716463" y="3789363"/>
            <a:ext cx="4038600" cy="2189162"/>
          </a:xfrm>
        </p:spPr>
        <p:txBody>
          <a:bodyPr/>
          <a:lstStyle/>
          <a:p>
            <a:pPr eaLnBrk="1" hangingPunct="1">
              <a:defRPr/>
            </a:pPr>
            <a:endParaRPr lang="ru-RU" sz="2400"/>
          </a:p>
        </p:txBody>
      </p:sp>
      <p:pic>
        <p:nvPicPr>
          <p:cNvPr id="19462" name="Picture 13" descr="tun_plants.jpg - 7186 Bytes">
            <a:extLst>
              <a:ext uri="{FF2B5EF4-FFF2-40B4-BE49-F238E27FC236}">
                <a16:creationId xmlns:a16="http://schemas.microsoft.com/office/drawing/2014/main" id="{2232C213-2010-4D29-9ED0-311B38CFC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40322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5" descr="lichen.jpg - 8439 Bytes">
            <a:extLst>
              <a:ext uri="{FF2B5EF4-FFF2-40B4-BE49-F238E27FC236}">
                <a16:creationId xmlns:a16="http://schemas.microsoft.com/office/drawing/2014/main" id="{E7118735-0797-4769-93EE-C9B1ED54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3959225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6">
            <a:extLst>
              <a:ext uri="{FF2B5EF4-FFF2-40B4-BE49-F238E27FC236}">
                <a16:creationId xmlns:a16="http://schemas.microsoft.com/office/drawing/2014/main" id="{A9C73A7E-C809-4992-8239-2B12B5F8D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00673"/>
            <a:ext cx="23717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Моховой 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покрив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5" name="Rectangle 17">
            <a:extLst>
              <a:ext uri="{FF2B5EF4-FFF2-40B4-BE49-F238E27FC236}">
                <a16:creationId xmlns:a16="http://schemas.microsoft.com/office/drawing/2014/main" id="{91DD314B-A8E8-4989-9EEB-A7001A539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3105150"/>
            <a:ext cx="25923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Лишайник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466" name="Picture 19" descr="saxifraga_oppositifolia.jpg - 4103 Bytes">
            <a:extLst>
              <a:ext uri="{FF2B5EF4-FFF2-40B4-BE49-F238E27FC236}">
                <a16:creationId xmlns:a16="http://schemas.microsoft.com/office/drawing/2014/main" id="{A6A14490-3828-4E1B-9C22-DF9724D1B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4900"/>
            <a:ext cx="40322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1" descr="potentilla.jpg - 4404 Bytes">
            <a:extLst>
              <a:ext uri="{FF2B5EF4-FFF2-40B4-BE49-F238E27FC236}">
                <a16:creationId xmlns:a16="http://schemas.microsoft.com/office/drawing/2014/main" id="{DD97DA36-F0BC-4CD6-A0C9-BAB4385FE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3959225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Rectangle 22">
            <a:extLst>
              <a:ext uri="{FF2B5EF4-FFF2-40B4-BE49-F238E27FC236}">
                <a16:creationId xmlns:a16="http://schemas.microsoft.com/office/drawing/2014/main" id="{7D4BFE21-DF08-4070-A2D7-A87BECE73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6216650"/>
            <a:ext cx="1433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Лапчатка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9" name="Rectangle 23">
            <a:extLst>
              <a:ext uri="{FF2B5EF4-FFF2-40B4-BE49-F238E27FC236}">
                <a16:creationId xmlns:a16="http://schemas.microsoft.com/office/drawing/2014/main" id="{41FFEA6C-FCD7-4CFB-9C24-70E13933B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262688"/>
            <a:ext cx="1836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Камнеломка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5445224"/>
            <a:ext cx="8280920" cy="1296144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err="1">
                <a:solidFill>
                  <a:schemeClr val="bg1"/>
                </a:solidFill>
              </a:rPr>
              <a:t>Рослинний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покрив</a:t>
            </a:r>
            <a:r>
              <a:rPr lang="ru-RU" sz="2000" dirty="0">
                <a:solidFill>
                  <a:schemeClr val="bg1"/>
                </a:solidFill>
              </a:rPr>
              <a:t> слабо </a:t>
            </a:r>
            <a:r>
              <a:rPr lang="ru-RU" sz="2000" dirty="0" err="1">
                <a:solidFill>
                  <a:schemeClr val="bg1"/>
                </a:solidFill>
              </a:rPr>
              <a:t>розвинений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відомі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декілька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десятків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видів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судинних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рослин</a:t>
            </a:r>
            <a:r>
              <a:rPr lang="ru-RU" sz="2000" dirty="0">
                <a:solidFill>
                  <a:schemeClr val="bg1"/>
                </a:solidFill>
              </a:rPr>
              <a:t> - </a:t>
            </a:r>
            <a:r>
              <a:rPr lang="ru-RU" sz="2000" dirty="0" err="1">
                <a:solidFill>
                  <a:schemeClr val="bg1"/>
                </a:solidFill>
              </a:rPr>
              <a:t>низькорослих</a:t>
            </a:r>
            <a:r>
              <a:rPr lang="ru-RU" sz="2000" dirty="0">
                <a:solidFill>
                  <a:schemeClr val="bg1"/>
                </a:solidFill>
              </a:rPr>
              <a:t> (5-10 см) </a:t>
            </a:r>
            <a:r>
              <a:rPr lang="ru-RU" sz="2000" dirty="0" err="1">
                <a:solidFill>
                  <a:schemeClr val="bg1"/>
                </a:solidFill>
              </a:rPr>
              <a:t>кріофітних</a:t>
            </a:r>
            <a:r>
              <a:rPr lang="ru-RU" sz="2000" dirty="0">
                <a:solidFill>
                  <a:schemeClr val="bg1"/>
                </a:solidFill>
              </a:rPr>
              <a:t> трав (</a:t>
            </a:r>
            <a:r>
              <a:rPr lang="ru-RU" sz="2000" dirty="0" err="1">
                <a:solidFill>
                  <a:schemeClr val="bg1"/>
                </a:solidFill>
              </a:rPr>
              <a:t>полярний</a:t>
            </a:r>
            <a:r>
              <a:rPr lang="ru-RU" sz="2000" dirty="0">
                <a:solidFill>
                  <a:schemeClr val="bg1"/>
                </a:solidFill>
              </a:rPr>
              <a:t> мак, крупка, </a:t>
            </a:r>
            <a:r>
              <a:rPr lang="ru-RU" sz="2000" dirty="0" err="1">
                <a:solidFill>
                  <a:schemeClr val="bg1"/>
                </a:solidFill>
              </a:rPr>
              <a:t>тонконіг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ін</a:t>
            </a:r>
            <a:r>
              <a:rPr lang="ru-RU" sz="2000" dirty="0">
                <a:solidFill>
                  <a:schemeClr val="bg1"/>
                </a:solidFill>
              </a:rPr>
              <a:t>.)</a:t>
            </a:r>
            <a:r>
              <a:rPr lang="ru-RU" sz="2000" dirty="0"/>
              <a:t>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646"/>
            <a:ext cx="5641642" cy="464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39"/>
            <a:ext cx="2664296" cy="509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1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0" y="185255"/>
            <a:ext cx="8636450" cy="648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08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8" name="Rectangle 14">
            <a:extLst>
              <a:ext uri="{FF2B5EF4-FFF2-40B4-BE49-F238E27FC236}">
                <a16:creationId xmlns:a16="http://schemas.microsoft.com/office/drawing/2014/main" id="{11A2AF62-BDC9-4F72-9354-903E55B01DE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id="{62BF835D-72B7-4FB1-A1E8-849EDD4C8D1D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/>
              <a:t> </a:t>
            </a:r>
            <a:br>
              <a:rPr lang="ru-RU" sz="2400"/>
            </a:br>
            <a:endParaRPr lang="ru-RU" sz="2400" b="1"/>
          </a:p>
          <a:p>
            <a:pPr eaLnBrk="1" hangingPunct="1">
              <a:defRPr/>
            </a:pPr>
            <a:r>
              <a:rPr lang="ru-RU" sz="2400" b="1"/>
              <a:t>Морж</a:t>
            </a:r>
          </a:p>
        </p:txBody>
      </p:sp>
      <p:sp>
        <p:nvSpPr>
          <p:cNvPr id="67599" name="Rectangle 15">
            <a:extLst>
              <a:ext uri="{FF2B5EF4-FFF2-40B4-BE49-F238E27FC236}">
                <a16:creationId xmlns:a16="http://schemas.microsoft.com/office/drawing/2014/main" id="{7F4DF5B0-59C7-4EF0-821B-F18AD1FFE7C6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/>
              <a:t> </a:t>
            </a:r>
            <a:br>
              <a:rPr lang="ru-RU" sz="2400"/>
            </a:br>
            <a:endParaRPr lang="ru-RU" sz="2400" b="1"/>
          </a:p>
          <a:p>
            <a:pPr eaLnBrk="1" hangingPunct="1">
              <a:defRPr/>
            </a:pPr>
            <a:r>
              <a:rPr lang="ru-RU" sz="2400" b="1"/>
              <a:t>Морской заяц</a:t>
            </a:r>
          </a:p>
        </p:txBody>
      </p:sp>
      <p:sp>
        <p:nvSpPr>
          <p:cNvPr id="67600" name="Rectangle 16">
            <a:extLst>
              <a:ext uri="{FF2B5EF4-FFF2-40B4-BE49-F238E27FC236}">
                <a16:creationId xmlns:a16="http://schemas.microsoft.com/office/drawing/2014/main" id="{62362ED6-BB35-4632-821A-A050AB67F547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2400"/>
          </a:p>
        </p:txBody>
      </p:sp>
      <p:sp>
        <p:nvSpPr>
          <p:cNvPr id="67601" name="Rectangle 17">
            <a:extLst>
              <a:ext uri="{FF2B5EF4-FFF2-40B4-BE49-F238E27FC236}">
                <a16:creationId xmlns:a16="http://schemas.microsoft.com/office/drawing/2014/main" id="{8673C866-07D0-4A73-A253-9DABB323EDD3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2400"/>
          </a:p>
        </p:txBody>
      </p:sp>
      <p:sp>
        <p:nvSpPr>
          <p:cNvPr id="21511" name="Rectangle 9">
            <a:extLst>
              <a:ext uri="{FF2B5EF4-FFF2-40B4-BE49-F238E27FC236}">
                <a16:creationId xmlns:a16="http://schemas.microsoft.com/office/drawing/2014/main" id="{6856B465-4A9C-4923-81A3-50485C63C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2498725"/>
            <a:ext cx="249078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ru-RU" altLang="ru-RU" sz="7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                             </a:t>
            </a:r>
            <a:b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Морж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12" name="Picture 10" descr="odobenus_rosmarus.jpg - 4066 Bytes">
            <a:extLst>
              <a:ext uri="{FF2B5EF4-FFF2-40B4-BE49-F238E27FC236}">
                <a16:creationId xmlns:a16="http://schemas.microsoft.com/office/drawing/2014/main" id="{1D80FD98-D28E-432B-854F-69584F05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395922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Rectangle 18">
            <a:extLst>
              <a:ext uri="{FF2B5EF4-FFF2-40B4-BE49-F238E27FC236}">
                <a16:creationId xmlns:a16="http://schemas.microsoft.com/office/drawing/2014/main" id="{BFB80910-DA43-4E62-92A5-6203BE04C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2498725"/>
            <a:ext cx="249078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ru-RU" altLang="ru-RU" sz="7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                             </a:t>
            </a:r>
            <a:b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Морской заяц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14" name="Picture 19" descr="erignathus_barbatus.jpg - 2090 Bytes">
            <a:extLst>
              <a:ext uri="{FF2B5EF4-FFF2-40B4-BE49-F238E27FC236}">
                <a16:creationId xmlns:a16="http://schemas.microsoft.com/office/drawing/2014/main" id="{1F8662E3-3C66-4026-BF58-AEF189F50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38893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21" descr="pusa_hispida.jpg - 3812 Bytes">
            <a:extLst>
              <a:ext uri="{FF2B5EF4-FFF2-40B4-BE49-F238E27FC236}">
                <a16:creationId xmlns:a16="http://schemas.microsoft.com/office/drawing/2014/main" id="{49E317C6-288A-4710-AA38-690ECDB4A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4103687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Rectangle 23">
            <a:extLst>
              <a:ext uri="{FF2B5EF4-FFF2-40B4-BE49-F238E27FC236}">
                <a16:creationId xmlns:a16="http://schemas.microsoft.com/office/drawing/2014/main" id="{AA2B923A-8141-472E-A304-A3D29CBE6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852738"/>
            <a:ext cx="94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Морж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17" name="Rectangle 24">
            <a:extLst>
              <a:ext uri="{FF2B5EF4-FFF2-40B4-BE49-F238E27FC236}">
                <a16:creationId xmlns:a16="http://schemas.microsoft.com/office/drawing/2014/main" id="{59B9E921-983D-4535-9B28-91AA56A25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850248"/>
            <a:ext cx="23278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Морський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заєць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18" name="Picture 26" descr="bazaar.jpg - 2298 Bytes">
            <a:extLst>
              <a:ext uri="{FF2B5EF4-FFF2-40B4-BE49-F238E27FC236}">
                <a16:creationId xmlns:a16="http://schemas.microsoft.com/office/drawing/2014/main" id="{85882A0D-6B4E-4C54-B539-31B8F5DFD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73463"/>
            <a:ext cx="3960812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27">
            <a:extLst>
              <a:ext uri="{FF2B5EF4-FFF2-40B4-BE49-F238E27FC236}">
                <a16:creationId xmlns:a16="http://schemas.microsoft.com/office/drawing/2014/main" id="{D7856DD7-CFCF-4362-B779-8D660A9FC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6214160"/>
            <a:ext cx="2398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Пташиний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базар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20" name="Rectangle 28">
            <a:extLst>
              <a:ext uri="{FF2B5EF4-FFF2-40B4-BE49-F238E27FC236}">
                <a16:creationId xmlns:a16="http://schemas.microsoft.com/office/drawing/2014/main" id="{07091836-8E36-491D-98F4-98A349B60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6216650"/>
            <a:ext cx="1006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Нерпа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27584" y="260648"/>
            <a:ext cx="3662120" cy="576064"/>
          </a:xfrm>
        </p:spPr>
        <p:txBody>
          <a:bodyPr/>
          <a:lstStyle/>
          <a:p>
            <a:r>
              <a:rPr lang="ru-RU" dirty="0" err="1">
                <a:solidFill>
                  <a:schemeClr val="bg1"/>
                </a:solidFill>
              </a:rPr>
              <a:t>Мандрівний</a:t>
            </a:r>
            <a:r>
              <a:rPr lang="ru-RU" dirty="0">
                <a:solidFill>
                  <a:schemeClr val="bg1"/>
                </a:solidFill>
              </a:rPr>
              <a:t> альбатрос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416767" y="1910608"/>
            <a:ext cx="3346704" cy="504056"/>
          </a:xfrm>
        </p:spPr>
        <p:txBody>
          <a:bodyPr/>
          <a:lstStyle/>
          <a:p>
            <a:r>
              <a:rPr lang="ru-RU" dirty="0" err="1">
                <a:solidFill>
                  <a:schemeClr val="bg1"/>
                </a:solidFill>
              </a:rPr>
              <a:t>Морський</a:t>
            </a:r>
            <a:r>
              <a:rPr lang="ru-RU" dirty="0">
                <a:solidFill>
                  <a:schemeClr val="bg1"/>
                </a:solidFill>
              </a:rPr>
              <a:t> леопард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78" y="3429000"/>
            <a:ext cx="4915222" cy="29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Альбатрос - фото, опис, ареал проживання, харчування, розмноження">
            <a:extLst>
              <a:ext uri="{FF2B5EF4-FFF2-40B4-BE49-F238E27FC236}">
                <a16:creationId xmlns:a16="http://schemas.microsoft.com/office/drawing/2014/main" id="{58D56E2A-19D6-297D-12D0-DD5795AE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8" y="1267827"/>
            <a:ext cx="4915222" cy="327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171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0">
          <a:gsLst>
            <a:gs pos="0">
              <a:schemeClr val="bg1">
                <a:lumMod val="65000"/>
              </a:schemeClr>
            </a:gs>
            <a:gs pos="100000">
              <a:srgbClr val="0028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988" y="717360"/>
            <a:ext cx="7765366" cy="32615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/>
              <a:t>В </a:t>
            </a:r>
            <a:r>
              <a:rPr lang="ru-RU" sz="2000" dirty="0" err="1"/>
              <a:t>арктичній</a:t>
            </a:r>
            <a:r>
              <a:rPr lang="ru-RU" sz="2000" dirty="0"/>
              <a:t> </a:t>
            </a:r>
            <a:r>
              <a:rPr lang="ru-RU" sz="2000" dirty="0" err="1"/>
              <a:t>пустелі</a:t>
            </a:r>
            <a:r>
              <a:rPr lang="ru-RU" sz="2000" dirty="0"/>
              <a:t> </a:t>
            </a:r>
            <a:r>
              <a:rPr lang="ru-RU" sz="2000" dirty="0" err="1"/>
              <a:t>виростають</a:t>
            </a:r>
            <a:r>
              <a:rPr lang="ru-RU" sz="2000" dirty="0"/>
              <a:t> </a:t>
            </a:r>
            <a:r>
              <a:rPr lang="ru-RU" sz="2000" dirty="0" err="1"/>
              <a:t>невеликі</a:t>
            </a:r>
            <a:r>
              <a:rPr lang="ru-RU" sz="2000" dirty="0"/>
              <a:t> </a:t>
            </a:r>
            <a:r>
              <a:rPr lang="ru-RU" sz="2000" dirty="0" err="1"/>
              <a:t>ізольовані</a:t>
            </a:r>
            <a:r>
              <a:rPr lang="ru-RU" sz="2000" dirty="0"/>
              <a:t> </a:t>
            </a:r>
            <a:r>
              <a:rPr lang="ru-RU" sz="2000" dirty="0" err="1"/>
              <a:t>ділянки</a:t>
            </a:r>
            <a:r>
              <a:rPr lang="ru-RU" sz="2000" dirty="0"/>
              <a:t> з </a:t>
            </a:r>
            <a:r>
              <a:rPr lang="ru-RU" sz="2000" dirty="0" err="1"/>
              <a:t>переважно</a:t>
            </a:r>
            <a:r>
              <a:rPr lang="ru-RU" sz="2000" dirty="0"/>
              <a:t> </a:t>
            </a:r>
            <a:r>
              <a:rPr lang="ru-RU" sz="2000" dirty="0" err="1"/>
              <a:t>накипними</a:t>
            </a:r>
            <a:r>
              <a:rPr lang="ru-RU" sz="2000" dirty="0"/>
              <a:t> </a:t>
            </a:r>
            <a:r>
              <a:rPr lang="ru-RU" sz="2000" dirty="0" err="1"/>
              <a:t>мохами</a:t>
            </a:r>
            <a:r>
              <a:rPr lang="ru-RU" sz="2000" dirty="0"/>
              <a:t> та лишайниками та </a:t>
            </a:r>
            <a:r>
              <a:rPr lang="ru-RU" sz="2000" dirty="0" err="1"/>
              <a:t>трав'янистою</a:t>
            </a:r>
            <a:r>
              <a:rPr lang="ru-RU" sz="2000" dirty="0"/>
              <a:t> </a:t>
            </a:r>
            <a:r>
              <a:rPr lang="ru-RU" sz="2000" dirty="0" err="1"/>
              <a:t>рослинністю</a:t>
            </a:r>
            <a:r>
              <a:rPr lang="ru-RU" sz="2000" dirty="0"/>
              <a:t>. Вони </a:t>
            </a:r>
            <a:r>
              <a:rPr lang="ru-RU" sz="2000" dirty="0" err="1"/>
              <a:t>виглядають</a:t>
            </a:r>
            <a:r>
              <a:rPr lang="ru-RU" sz="2000" dirty="0"/>
              <a:t> як </a:t>
            </a:r>
            <a:r>
              <a:rPr lang="ru-RU" sz="2000" dirty="0" err="1"/>
              <a:t>своєрідні</a:t>
            </a:r>
            <a:r>
              <a:rPr lang="ru-RU" sz="2000" dirty="0"/>
              <a:t> </a:t>
            </a:r>
            <a:r>
              <a:rPr lang="ru-RU" sz="2000" dirty="0" err="1"/>
              <a:t>оазиси</a:t>
            </a:r>
            <a:r>
              <a:rPr lang="ru-RU" sz="2000" dirty="0"/>
              <a:t> </a:t>
            </a:r>
            <a:r>
              <a:rPr lang="ru-RU" sz="2000" dirty="0" err="1"/>
              <a:t>серед</a:t>
            </a:r>
            <a:r>
              <a:rPr lang="ru-RU" sz="2000" dirty="0"/>
              <a:t> </a:t>
            </a:r>
            <a:r>
              <a:rPr lang="ru-RU" sz="2000" dirty="0" err="1"/>
              <a:t>полярних</a:t>
            </a:r>
            <a:r>
              <a:rPr lang="ru-RU" sz="2000" dirty="0"/>
              <a:t> </a:t>
            </a:r>
            <a:r>
              <a:rPr lang="ru-RU" sz="2000" dirty="0" err="1"/>
              <a:t>снігів</a:t>
            </a:r>
            <a:r>
              <a:rPr lang="ru-RU" sz="2000" dirty="0"/>
              <a:t> та </a:t>
            </a:r>
            <a:r>
              <a:rPr lang="ru-RU" sz="2000" dirty="0" err="1"/>
              <a:t>льодовиків</a:t>
            </a:r>
            <a:r>
              <a:rPr lang="ru-RU" sz="2000" dirty="0"/>
              <a:t>. В </a:t>
            </a:r>
            <a:r>
              <a:rPr lang="ru-RU" sz="2000" dirty="0" err="1"/>
              <a:t>умовах</a:t>
            </a:r>
            <a:r>
              <a:rPr lang="ru-RU" sz="2000" dirty="0"/>
              <a:t> </a:t>
            </a:r>
            <a:r>
              <a:rPr lang="ru-RU" sz="2000" dirty="0" err="1"/>
              <a:t>арктичної</a:t>
            </a:r>
            <a:r>
              <a:rPr lang="ru-RU" sz="2000" dirty="0"/>
              <a:t> </a:t>
            </a:r>
            <a:r>
              <a:rPr lang="ru-RU" sz="2000" dirty="0" err="1"/>
              <a:t>пустелі</a:t>
            </a:r>
            <a:r>
              <a:rPr lang="ru-RU" sz="2000" dirty="0"/>
              <a:t> </a:t>
            </a:r>
            <a:r>
              <a:rPr lang="ru-RU" sz="2000" dirty="0" err="1"/>
              <a:t>зустрічаються</a:t>
            </a:r>
            <a:r>
              <a:rPr lang="ru-RU" sz="2000" dirty="0"/>
              <a:t> </a:t>
            </a:r>
            <a:r>
              <a:rPr lang="ru-RU" sz="2000" dirty="0" err="1"/>
              <a:t>деякі</a:t>
            </a:r>
            <a:r>
              <a:rPr lang="ru-RU" sz="2000" dirty="0"/>
              <a:t> </a:t>
            </a:r>
            <a:r>
              <a:rPr lang="ru-RU" sz="2000" dirty="0" err="1"/>
              <a:t>види</a:t>
            </a:r>
            <a:r>
              <a:rPr lang="ru-RU" sz="2000" dirty="0"/>
              <a:t> </a:t>
            </a:r>
            <a:r>
              <a:rPr lang="ru-RU" sz="2000" dirty="0" err="1"/>
              <a:t>квіткових</a:t>
            </a:r>
            <a:r>
              <a:rPr lang="ru-RU" sz="2000" dirty="0"/>
              <a:t> </a:t>
            </a:r>
            <a:r>
              <a:rPr lang="ru-RU" sz="2000" dirty="0" err="1"/>
              <a:t>рослин</a:t>
            </a:r>
            <a:r>
              <a:rPr lang="ru-RU" sz="2000" dirty="0"/>
              <a:t>: </a:t>
            </a:r>
            <a:r>
              <a:rPr lang="ru-RU" sz="2000" dirty="0" err="1"/>
              <a:t>полярний</a:t>
            </a:r>
            <a:r>
              <a:rPr lang="ru-RU" sz="2000" dirty="0"/>
              <a:t> мак, </a:t>
            </a:r>
            <a:r>
              <a:rPr lang="ru-RU" sz="2000" dirty="0" err="1"/>
              <a:t>лисохвіст</a:t>
            </a:r>
            <a:r>
              <a:rPr lang="ru-RU" sz="2000" dirty="0"/>
              <a:t>, </a:t>
            </a:r>
            <a:r>
              <a:rPr lang="ru-RU" sz="2000" dirty="0" err="1"/>
              <a:t>жовтець</a:t>
            </a:r>
            <a:r>
              <a:rPr lang="ru-RU" sz="2000" dirty="0"/>
              <a:t>, </a:t>
            </a:r>
            <a:r>
              <a:rPr lang="ru-RU" sz="2000" dirty="0" err="1"/>
              <a:t>ломикаменя</a:t>
            </a:r>
            <a:r>
              <a:rPr lang="ru-RU" sz="2000" dirty="0"/>
              <a:t> та </a:t>
            </a:r>
            <a:r>
              <a:rPr lang="ru-RU" sz="2000" dirty="0" err="1"/>
              <a:t>ін</a:t>
            </a:r>
            <a:r>
              <a:rPr lang="ru-RU" sz="2000" dirty="0"/>
              <a:t>. З тварин </a:t>
            </a:r>
            <a:r>
              <a:rPr lang="ru-RU" sz="2000" dirty="0" err="1"/>
              <a:t>поширені</a:t>
            </a:r>
            <a:r>
              <a:rPr lang="ru-RU" sz="2000" dirty="0"/>
              <a:t> </a:t>
            </a:r>
            <a:r>
              <a:rPr lang="ru-RU" sz="2000" dirty="0" err="1"/>
              <a:t>лемінг</a:t>
            </a:r>
            <a:r>
              <a:rPr lang="ru-RU" sz="2000" dirty="0"/>
              <a:t>, </a:t>
            </a:r>
            <a:r>
              <a:rPr lang="ru-RU" sz="2000" dirty="0" err="1"/>
              <a:t>песець</a:t>
            </a:r>
            <a:r>
              <a:rPr lang="ru-RU" sz="2000" dirty="0"/>
              <a:t> і </a:t>
            </a:r>
            <a:r>
              <a:rPr lang="ru-RU" sz="2000" dirty="0" err="1"/>
              <a:t>білий</a:t>
            </a:r>
            <a:r>
              <a:rPr lang="ru-RU" sz="2000" dirty="0"/>
              <a:t> </a:t>
            </a:r>
            <a:r>
              <a:rPr lang="ru-RU" sz="2000" dirty="0" err="1"/>
              <a:t>ведмідь</a:t>
            </a:r>
            <a:r>
              <a:rPr lang="ru-RU" sz="2000" dirty="0"/>
              <a:t>, а в </a:t>
            </a:r>
            <a:r>
              <a:rPr lang="ru-RU" sz="2000" dirty="0" err="1"/>
              <a:t>Гренландії</a:t>
            </a:r>
            <a:r>
              <a:rPr lang="ru-RU" sz="2000" dirty="0"/>
              <a:t> - </a:t>
            </a:r>
            <a:r>
              <a:rPr lang="ru-RU" sz="2000" dirty="0" err="1"/>
              <a:t>мускусний</a:t>
            </a:r>
            <a:r>
              <a:rPr lang="ru-RU" sz="2000" dirty="0"/>
              <a:t> </a:t>
            </a:r>
            <a:r>
              <a:rPr lang="ru-RU" sz="2000" dirty="0" err="1"/>
              <a:t>бик</a:t>
            </a:r>
            <a:r>
              <a:rPr lang="ru-RU" sz="2000" dirty="0"/>
              <a:t>. </a:t>
            </a:r>
            <a:r>
              <a:rPr lang="ru-RU" sz="2000" dirty="0" err="1"/>
              <a:t>Численні</a:t>
            </a:r>
            <a:r>
              <a:rPr lang="ru-RU" sz="2000" dirty="0"/>
              <a:t> </a:t>
            </a:r>
            <a:r>
              <a:rPr lang="ru-RU" sz="2000" dirty="0" err="1"/>
              <a:t>пташині</a:t>
            </a:r>
            <a:r>
              <a:rPr lang="ru-RU" sz="2000" dirty="0"/>
              <a:t> </a:t>
            </a:r>
            <a:r>
              <a:rPr lang="ru-RU" sz="2000" dirty="0" err="1"/>
              <a:t>базари</a:t>
            </a:r>
            <a:r>
              <a:rPr lang="ru-RU" sz="2000" dirty="0"/>
              <a:t>. </a:t>
            </a:r>
          </a:p>
          <a:p>
            <a:pPr marL="0" indent="0" algn="just">
              <a:buNone/>
            </a:pPr>
            <a:r>
              <a:rPr lang="ru-RU" sz="2000" dirty="0"/>
              <a:t>В </a:t>
            </a:r>
            <a:r>
              <a:rPr lang="ru-RU" sz="2000" dirty="0" err="1"/>
              <a:t>Антарктиді</a:t>
            </a:r>
            <a:r>
              <a:rPr lang="ru-RU" sz="2000" dirty="0"/>
              <a:t> </a:t>
            </a:r>
            <a:r>
              <a:rPr lang="ru-RU" sz="2000" dirty="0" err="1"/>
              <a:t>цей</a:t>
            </a:r>
            <a:r>
              <a:rPr lang="ru-RU" sz="2000" dirty="0"/>
              <a:t> ландшафт </a:t>
            </a:r>
            <a:r>
              <a:rPr lang="ru-RU" sz="2000" dirty="0" err="1"/>
              <a:t>займає</a:t>
            </a:r>
            <a:r>
              <a:rPr lang="ru-RU" sz="2000" dirty="0"/>
              <a:t> </a:t>
            </a:r>
            <a:r>
              <a:rPr lang="ru-RU" sz="2000" dirty="0" err="1"/>
              <a:t>менше</a:t>
            </a:r>
            <a:r>
              <a:rPr lang="ru-RU" sz="2000" dirty="0"/>
              <a:t> 1% </a:t>
            </a:r>
            <a:r>
              <a:rPr lang="ru-RU" sz="2000" dirty="0" err="1"/>
              <a:t>території</a:t>
            </a:r>
            <a:r>
              <a:rPr lang="ru-RU" sz="2000" dirty="0"/>
              <a:t> та </a:t>
            </a:r>
            <a:r>
              <a:rPr lang="ru-RU" sz="2000" dirty="0" err="1"/>
              <a:t>називається</a:t>
            </a:r>
            <a:r>
              <a:rPr lang="ru-RU" sz="2000" dirty="0"/>
              <a:t> </a:t>
            </a:r>
            <a:r>
              <a:rPr lang="ru-RU" sz="2000" dirty="0" err="1"/>
              <a:t>Антарктичним</a:t>
            </a:r>
            <a:r>
              <a:rPr lang="ru-RU" sz="2000" dirty="0"/>
              <a:t> оазисом.</a:t>
            </a:r>
          </a:p>
        </p:txBody>
      </p:sp>
      <p:sp>
        <p:nvSpPr>
          <p:cNvPr id="4" name="AutoShape 2" descr="data:image/jpeg;base64,/9j/4AAQSkZJRgABAQAAAQABAAD/2wCEAAkGBxQSEhUUEhQVFRQUFxcVFBQVFRUWFBUVFRQWFxQUFBQYHCggGBolHBQUITEhJSksLi4uFx8zODMsNygtLisBCgoKDg0OFA8QFywcHBwsLCwsLCwsLCwsLCwsLCwsLCwsLCwsLCwsLCwsLCwsLCwsLCwsLCwsLCwsLCwsNyw3LP/AABEIALcBEwMBIgACEQEDEQH/xAAcAAABBQEBAQAAAAAAAAAAAAAEAAECAwUGBwj/xAA4EAABAwIEBAMHAwMEAwAAAAABAAIRAyEEEjFBBVFhcSKBkQYTMqGxwfAUQtFS4fEHFWJyIzOC/8QAGAEBAQEBAQAAAAAAAAAAAAAAAQACAwT/xAAeEQEBAQEAAwEAAwAAAAAAAAAAARECEiFRMQMTQf/aAAwDAQACEQMRAD8A9QhWNCWVTAWgYhTBUg2VEhCTaVYqWK1KTCfKmYFaAgmAUwE8KUI04jKYBOUwQChLKpKUJSktTtCmQkApKnsVbqcouFBzFIEaKg6ginMTFaAUBTY5TcqgpLwoVFJhTOCkhTak4KTNExCkqlRKsc1VKQHFU7zCY0QRoia4shGYlptN0ss/iGCaRoq8ALLQxIkIWiyFuVnPa14UJUqj1QXJK2UlRnSUnUKTWpg1TC4uhJiFIhKVImhShSASUjsVzAqgrAVmmJlPKinUjJSoqYSDwnTlMCpEmTuShSOEoSBUgpKnNTOYFdCg4KQSrT5Jm0bdUSQmYFpkOKKRCKIUHsVpC1TF1GZV1VkiEG0wYQVxVbgpEqJUg+IfAMrJw1GXEq7H1Zdl2V1IQFqMX2TxZZL8WGuIK1qpssnEYaSmCp++BUSUI6mRogcRXqNWhrWTLA/XVEkjyeoQmITNcpSvO7kkE5TtCUkFKFFOChHBUmlQThIWSnBUUipJtUlSDdWEqSaQCi0qcqSLk4TJSpFKmCqyUpUlspiohySkRTSFGFKEg8JilKRQUHhZ2IdDu6PqFZHEfFoqKiC5VPrINjzEEqWdaZ1TUw95UmPU5VRSCqPQ+qvLZV1PDgBKAVKaErUhuterSQdSkkMY0G8klpnCpJxl0qfMouUHLg70Qwq1pQYfCtZUSl5SUM6ZzlBaCpBC51Y2qlCUiqfepGqEJMFOHIV+KCZuIExKNODmvUi5AmqrWVFISCkSqg9R94kL02ZVlyhKkJa5OhWvVjXpS2U0qs1E8qS0JnJg5KUJRUcgHUCT0V72OzTNp0Uy9MCluFA2UHYUIgOTOK0AFXDxoqHU0dWch3BMZpqdNWOcmmFRWqJSTyhnhTzpBs3WpAhlSV2VJQHvMKsuT19EH7+NV549FEOeoCtCCr40DdAuxw5rUZdAzEBQdidViU8Z1UxiPNODWmcSkMUs5tSVJtTmi1SDn42N1UcbItP5qhy1vPvt8lX7sTYx5LFbiyriJ0OunNUnEvFont9k7mjeD039NQpkRvIWMaSo8WI+IfnJGUeKh3msqs7LMidNiSs+u0TMwZ8PLeCf5V5HxdmMaI1T/qBK4X/cn04zfP8AlXUvaMZSSee17J/sg8K7n9QnZVXK4fjLXQQ7VaVPHTouksrFljW95dL9QOayamO+yFfjTedLEdR+6eREIvfMM5tbr8QNyk3EQuM4hxc5so53cdAYBgnnCqxHGCH5g4lsNhsER/W8mI5qnWrxegtrJNqrgne1pbALHTYTqCe42WvguOmPG2AYIvMdDyVox0z3yqarbLN/3EHREtxMhagWNqKwuQbnzonNRaZNUMmVXnSqushHVVuM0U6qhXXVT6hKm02WoFrGq3MqgUweoCAElAVEkFovKz8TTBRj3IKu5cJHa1k4nCgrGxmHg2W3in6ws1zc/NbxihuHsd1O3Md7XWzRp2v63Q7WwABf6q9jzHXfn/KNOL3CNDJ5b/VQfVNxp0Oh6TCHDyZkegM/5T0qnMHsf5sjCsY7+ppH08hqFYwA/CfK5v6FO1+wHkc1/VMXaEwNNgfJZrUTcAdZtyAifMWUHC8TN+UOHobhDVXNuYHkTPrz6KoGIgnuQHN8x/hZIuqyCXb63n7i+m/qha4aGzYHc6Aqz30CZjvcDrcWWfiZcf2kHQi4vqJ/lcu3Tln4vEwAQDAsZkn1v25XKwsax7pim+HHYFu25ttyGgXUu4Q4giYkgiwgATPlfX5K+vQgC0u0JFxAA1ECLaQseH2ul6+Od4XwsgNcXuuTmbq5t/CBAEiLGO4Xa4ei94BIALR4dQIE2IPr5oDBUMxHwgz4pJubzc7kz3XQ4epLDlEEWH2j0W/8yOf57rIx2PFNpLttR32/PuuSxPtSXPNMfCS3lYOdAPyP3UfaQvrVnNZJGjgJzNM7AajUdbDZA43hopUpPxBpB8zm+oTzxJ+jrv46RlVlwfM7TMZo7NCNwuHDjlgwJMxsRGWDeIHyXGYHFk+PMHC0OAgkCPC4HW+joC7PhGKD6TXjffe51+RW9YPWwDSLtHMW7/29AgHNrMENBIALiRuRpr2+a2cTiGlxnSCRG0ETceSCxPFGMMSDNm6xYf4UQWAxNVpeHCINux3PWw9DzW5heIyFlvOYSJuTJ9SAgqWNgkE6LfFY6djSxYVzK8rlaXEBzRLOIjmu0jm6QvlQc0LLp8QB3RH6oLUjK94CdhhCGumbWWg0HGyHLXbAoiiLSdVYXIIQTySV8p1JdVes7E10ViHLLxLlzkbtD1KkpNpwbz3UGiSpkcjfpCqIIyAfX8/uqX4gZtfKf8pNzAdOpB+VvqhquXct6XDT5XlZaFHEs6eo89PJMSIEabT32J09UG5vWOjrn1JlQc6BZxBOxAIvPJSXsxbGuu8gciZE/ZH+9JFhI6GSB5QsWnTaTL6Ts39UkA8jlKMYXNEgf/PhB9ZWbGpTYjFhpgwekgP5j4vC7zjRDe8yuBkwdGxc/wDUkyD0khHV3ZxBYAdg4TO0TcIKrRYZECBqBsTGrL/VZw6Jo16bhAMHS7YNtiCFVVpZQSN5uGtMa/tFz25BNSDSYLWPHzHO2rT25aItrWlxa3YWE6HaxOix1G5TcOkMBJcZ0gOEkEkhodcGNj8rJi0OcQQDGloIIvpe/wCdFptphtODcxMEye4ErFry0yDLZiI8LdR5W+q53XSVoYR+X4m2d4Z2sLadu6KzRTeDa/15fnNC0aGbV3lB6QTbVaVKHNgnpysOveVvmOfVY+F4e0uzQA463sADOnrfnPRVce4c2rTII2jy/IW26mBoYP127FW1aQcPLyn+VrqazLj5o4jxKuyq9rXuApPLZGlnEDMPJeqewXEnYjCgwMwkPGgnnfnY25roMf7KYd5z1KVNzj+/KMwjfS6lTpUsM2GtAazQjQDmY0ujr8kPP1n43DmHNB2JFrCAfD9/RYWGZLgSSXthuUdpManYH0XR4xvvCCHC4JG+4OUjn/KyeI8Ha2XyLs8Vzm8OkwLg3v1W5zsZtwdw1zqjXA2O3neRy39VyXEq76dR0gi+/wDOnNdVwJloDiTmMmZzCZ8tY8k3G+H0q3xWd0nM6OgvH5Kp6ovuOTo8Y2P53RjOJTusHi3DX0neFpy7Tqb7xblvur/ZrgtXFVm0mugmS5wBIY0auc4W6ASZJXaOG10rOJwLmETR4z1W03/TWiG+GtUzwfEQ0tnbwgC3SfNLCf6exOfEF3LJTDb7zJNluVe2e3ik7rZ4TSc93ikBus2k8ls8I9nKeHnLJcRBc7X+1xK1PcBPksAPdsPRVytP3QCoqYcKlQISkicoGyZOoJWOqycW9aVcrMxjViNUOx19BPnKJNRoF4He33+yzmURPxQOQj5pV8rRa/c/SyzaRNTEg6Gw5T/H3QlbGlglw8M7lwJPogcRiWgXJJ7m1/LnCrwjxUeA2mS4/vIjKNpe657DmskbT4nTcQMz2nduYzymCQisPjAIE5toiHX0se+gU6mFAZAgdhr3MSs3C4Oo02gjcmwA9FJqvLjf3TRf9xaTfYRMX5qNTDvcILKIMeG8kb3IU6VeIAJceUjL5mPoiKuJfEACdIkx1uPss303ALMCwN/8jcsHVjnDTfMD8jKKpUqX9Zcbw43cBpGn0VeZ2r2FvOLn5XKNwWKDh4CYBv4Y9SUUqnAxNnf8og6blolVYCg4vmpcCPCRYWOtjPmd9FoPc82BaBcf3lQw7Du1pA1IzD7rna2MyNHiBGbYh2W51kaRvCxMbaQ05i2zjEXvN9/8LbwmKotk1R4blpdJB2dA7oOu5jw1zGtawyC2DJOx07WWbDF/BMMWsh9webg6D6W5Il1IAzyOk2PTzT4PFtmCBBgARfyKKdTgG9+vI81uMX4G+DKJlpAJbEiNI66fJXsa3WI2gG3zUSJbl6RPQGw7dVCi8cuhm59PstazijHxlJkj/kASR5nzXJ1q5c8ZHtvAJe05ZMjK7lIjxaLtnguBvYWAO53n+FzNaiXsd7ymIOg0BaZEQEUxjHFig0Z2ObTY4xUg5aYE3P8AQ24AtAjkqeO499KmW6n9oOrg4SOosUWMA4tIp1S6DZrjmBYGkFt73MCZNrRa+B7U8Nz02tDnNyaEzIzA5mgi+X5X0SeJt9hPZHidb9V7t48PYCCTI0t/hde+p/ScrRuBdx3N/wC64b2L4a5mILqj3Oy5mtBJ7EnqusxNWCfrsEyWr+XJfTN9pKYe0NDXOe5wA1EnYTFvkvT/AGW9m6WFptyUw2o5rRUdcucQJgknmSuP9nsOa1Vlxla4Eg7jVeogWXVwn1XkUFa4qpwSTEqJKRUCkGcVW4qUqpzkyCoJJSktYA+IwBOh9Vj1cK8EtcIgTO0dCurCre0Fctbxw7gBOwF7dLcv7rMx9cAeG7jAF9zYSToPJehYnhbanxMBN9ufXVcZxr2PrNJfRBqAXa0kSD33H8brnfJv1WJhqYu6JF5JvOl3ONy4mDJI1KvpYwSGt7kkTpYnLb5ld/wjhDaeHp03NEhoz2HifAzE87rB9p+CDITSaGnTwgDW20LV9M4wWYlzjNgNBnJk9gPueaLp13kXADdjL/U2/OayaVCpRqNp1IHgkOnW/igWG8+a3cHhw4SN9zcnz/crUbBkE53SQ0+H4h5gugQtZmKYdjHl9DCysSHttM9Jm3ZCNEicwAAOYn6k32iwRfbUbmYEkBsgbiN+0/NW4bW4EaXMxvcCyyMA1pAyueSQYLwY1Okj+yJDMvYXNzOm/fyWK1Gq/EcoJ+3ZUf7nLw0Nkv8AC0Akie099UBSYazi1rmiBJN+VtCum9nuDNpQ9/ieQPERYf8AUbI8dOyBK/BKjQHE5yDOSYb8NpJ30Sq0nZG5aZaW3h9hPLNvddRji0MLnGGtBJO1hqVzXs1x6njXO925r/dWflJ+IzG0EZYOpiVrxHkE4c81aQqVGtY65qMBJNMBxyjlmIuYkbX1Wr+tzQReBqbEjbW4K1H0heBJ+ixeIcPcHEs+J0acxpP9PdWAc+qCGxY/ukRbzQWKAJAaQNgdCNTYfJFYLB1KlMZ5G3igugTBtzso1OHn/iY30JOm2ltlmypRhKVQAEkA65XX8I5mL7XVWJAqWtIBII0A/CiDTcIEyADb92t78rrMxNCDmaHNINxBy6Qe1o6JTKxzW03NNpuexg/nmuY45xumNGve438DbGHbzC63FcNa97J8UjM4gwS3KB5Q7L+Ssb2rwbMOwVWgASG5DoSQTmnyNkzmmdYwuEYplzcOPxTqDv8AOV1GA4NUfke4DKb5T+4C4noVD2X4O2q0VntaA8WYRpqDmBtN+S7WhTa0AAWAgdF155xz6633S4dhGMALWBvQAWnstphkLMYUZSemsxaVW5SJUCVFW4qDipOVTlqAziq3BSlQWmdKEycuSUMTdVSw1a90K5ypzwViR0dAwqYWfhMRIujWOWLDKuyoXFYIOCKBToLmuKcCDgZE2iRqOy5emDTc5rwfDYC48I+HsIXp0Kh+DYTJa09wFYnnVRhqtIAhpscs6d2rJxNfJkYxoDNTafC3uZJtM+d7L1uqxjBJAA7BcjxThzKrnOIjZuXkbSepRi1yXB8fVrCSMjHHNI1y6Dx/m55LVr4ltNgaCOjZJubX5rG4jRdh3Bk+HYgCwa2Bc6HfzXLVHV6rgRmbTDgSGnxviSJcNNOys1bj2D2fw7m02l0SSZjSNvkuooiy899j/akVs1OoC19MAmZuNJvoZGnVd1hqxMWsbzzW7GZWhWpB7C0iQeay+DcAo4YvdTY1rqjszyBBceq02vUplZxrVZpoTEZgZEHyvC0H3CHqsgISdF9lU58EjzTMqEAJOG6krkTAuVTVwoIMiJ1Th2SOUp61TNpp0Tg1V+nEEREiJH8rOx/DGVA3OM2V2a4m4kfdaBMWVL3/AJ/C1AHpUwwQ0QOikKijUKqlbZGU3olj1n0H3RIcrEPa9JyFa9WB6DqTlSSrC5VPCYFZKYlM4qMrTJ0kySkHL1W5EVQEG+disR0WU6uUytvDVZAIXNElG4DFZbHRNmiV0bVMFCUqwIVnvVzbFtSJQgrqz3qMQTjbZZzIMwsN9N1txuF0FW6EqUVqQUJV4LSxAAqMa5vUBaOA4JQo/wDrptExsNtI5KFAubZGNJTg0NieFUi4PDGhwm4ETOsxqiadJOQURTUlbaZV7QpBSaFm0myqDmBWuCg4oQc0xyTQr3hUOEWSlFWnPkqPsisypqhSCYk2kIYFXVUMXxqtxlU9ygSkYmU2dbCdOyJa5C5lIOUBgepB6HD07XqxCQ9M9ypDlY1qMSh77p5VtRiockHzpKolOlHqKll0kliNrW0FbRoCUklUCmGFdTKSSyVzWqLhCSSiZzlJt0ySQuYFc1qdJZpPCbMkkqJMOVjSkkimEUoSSQkCVXUCSSQENlF5SSTEFqiUHVppJLcZDOCinSW2ak0JVEySglTlSDrpJKS1quDkkkJIKtwSSU0oISSSSH//2Q=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AutoShape 4" descr="data:image/jpeg;base64,/9j/4AAQSkZJRgABAQAAAQABAAD/2wCEAAkGBxQSEhUUEhQVFRQUFxcVFBQVFRUWFBUVFRQWFxQUFBQYHCggGBolHBQUITEhJSksLi4uFx8zODMsNygtLisBCgoKDg0OFA8QFywcHBwsLCwsLCwsLCwsLCwsLCwsLCwsLCwsLCwsLCwsLCwsLCwsLCwsLCwsLCwsLCwsNyw3LP/AABEIALcBEwMBIgACEQEDEQH/xAAcAAABBQEBAQAAAAAAAAAAAAAEAAECAwUGBwj/xAA4EAABAwIEBAMHAwMEAwAAAAABAAIRAyEEEjFBBVFhcSKBkQYTMqGxwfAUQtFS4fEHFWJyIzOC/8QAGAEBAQEBAQAAAAAAAAAAAAAAAQACAwT/xAAeEQEBAQEAAwEAAwAAAAAAAAAAARECEiFRMQMTQf/aAAwDAQACEQMRAD8A9QhWNCWVTAWgYhTBUg2VEhCTaVYqWK1KTCfKmYFaAgmAUwE8KUI04jKYBOUwQChLKpKUJSktTtCmQkApKnsVbqcouFBzFIEaKg6ginMTFaAUBTY5TcqgpLwoVFJhTOCkhTak4KTNExCkqlRKsc1VKQHFU7zCY0QRoia4shGYlptN0ss/iGCaRoq8ALLQxIkIWiyFuVnPa14UJUqj1QXJK2UlRnSUnUKTWpg1TC4uhJiFIhKVImhShSASUjsVzAqgrAVmmJlPKinUjJSoqYSDwnTlMCpEmTuShSOEoSBUgpKnNTOYFdCg4KQSrT5Jm0bdUSQmYFpkOKKRCKIUHsVpC1TF1GZV1VkiEG0wYQVxVbgpEqJUg+IfAMrJw1GXEq7H1Zdl2V1IQFqMX2TxZZL8WGuIK1qpssnEYaSmCp++BUSUI6mRogcRXqNWhrWTLA/XVEkjyeoQmITNcpSvO7kkE5TtCUkFKFFOChHBUmlQThIWSnBUUipJtUlSDdWEqSaQCi0qcqSLk4TJSpFKmCqyUpUlspiohySkRTSFGFKEg8JilKRQUHhZ2IdDu6PqFZHEfFoqKiC5VPrINjzEEqWdaZ1TUw95UmPU5VRSCqPQ+qvLZV1PDgBKAVKaErUhuterSQdSkkMY0G8klpnCpJxl0qfMouUHLg70Qwq1pQYfCtZUSl5SUM6ZzlBaCpBC51Y2qlCUiqfepGqEJMFOHIV+KCZuIExKNODmvUi5AmqrWVFISCkSqg9R94kL02ZVlyhKkJa5OhWvVjXpS2U0qs1E8qS0JnJg5KUJRUcgHUCT0V72OzTNp0Uy9MCluFA2UHYUIgOTOK0AFXDxoqHU0dWch3BMZpqdNWOcmmFRWqJSTyhnhTzpBs3WpAhlSV2VJQHvMKsuT19EH7+NV549FEOeoCtCCr40DdAuxw5rUZdAzEBQdidViU8Z1UxiPNODWmcSkMUs5tSVJtTmi1SDn42N1UcbItP5qhy1vPvt8lX7sTYx5LFbiyriJ0OunNUnEvFont9k7mjeD039NQpkRvIWMaSo8WI+IfnJGUeKh3msqs7LMidNiSs+u0TMwZ8PLeCf5V5HxdmMaI1T/qBK4X/cn04zfP8AlXUvaMZSSee17J/sg8K7n9QnZVXK4fjLXQQ7VaVPHTouksrFljW95dL9QOayamO+yFfjTedLEdR+6eREIvfMM5tbr8QNyk3EQuM4hxc5so53cdAYBgnnCqxHGCH5g4lsNhsER/W8mI5qnWrxegtrJNqrgne1pbALHTYTqCe42WvguOmPG2AYIvMdDyVox0z3yqarbLN/3EHREtxMhagWNqKwuQbnzonNRaZNUMmVXnSqushHVVuM0U6qhXXVT6hKm02WoFrGq3MqgUweoCAElAVEkFovKz8TTBRj3IKu5cJHa1k4nCgrGxmHg2W3in6ws1zc/NbxihuHsd1O3Md7XWzRp2v63Q7WwABf6q9jzHXfn/KNOL3CNDJ5b/VQfVNxp0Oh6TCHDyZkegM/5T0qnMHsf5sjCsY7+ppH08hqFYwA/CfK5v6FO1+wHkc1/VMXaEwNNgfJZrUTcAdZtyAifMWUHC8TN+UOHobhDVXNuYHkTPrz6KoGIgnuQHN8x/hZIuqyCXb63n7i+m/qha4aGzYHc6Aqz30CZjvcDrcWWfiZcf2kHQi4vqJ/lcu3Tln4vEwAQDAsZkn1v25XKwsax7pim+HHYFu25ttyGgXUu4Q4giYkgiwgATPlfX5K+vQgC0u0JFxAA1ECLaQseH2ul6+Od4XwsgNcXuuTmbq5t/CBAEiLGO4Xa4ei94BIALR4dQIE2IPr5oDBUMxHwgz4pJubzc7kz3XQ4epLDlEEWH2j0W/8yOf57rIx2PFNpLttR32/PuuSxPtSXPNMfCS3lYOdAPyP3UfaQvrVnNZJGjgJzNM7AajUdbDZA43hopUpPxBpB8zm+oTzxJ+jrv46RlVlwfM7TMZo7NCNwuHDjlgwJMxsRGWDeIHyXGYHFk+PMHC0OAgkCPC4HW+joC7PhGKD6TXjffe51+RW9YPWwDSLtHMW7/29AgHNrMENBIALiRuRpr2+a2cTiGlxnSCRG0ETceSCxPFGMMSDNm6xYf4UQWAxNVpeHCINux3PWw9DzW5heIyFlvOYSJuTJ9SAgqWNgkE6LfFY6djSxYVzK8rlaXEBzRLOIjmu0jm6QvlQc0LLp8QB3RH6oLUjK94CdhhCGumbWWg0HGyHLXbAoiiLSdVYXIIQTySV8p1JdVes7E10ViHLLxLlzkbtD1KkpNpwbz3UGiSpkcjfpCqIIyAfX8/uqX4gZtfKf8pNzAdOpB+VvqhquXct6XDT5XlZaFHEs6eo89PJMSIEabT32J09UG5vWOjrn1JlQc6BZxBOxAIvPJSXsxbGuu8gciZE/ZH+9JFhI6GSB5QsWnTaTL6Ts39UkA8jlKMYXNEgf/PhB9ZWbGpTYjFhpgwekgP5j4vC7zjRDe8yuBkwdGxc/wDUkyD0khHV3ZxBYAdg4TO0TcIKrRYZECBqBsTGrL/VZw6Jo16bhAMHS7YNtiCFVVpZQSN5uGtMa/tFz25BNSDSYLWPHzHO2rT25aItrWlxa3YWE6HaxOix1G5TcOkMBJcZ0gOEkEkhodcGNj8rJi0OcQQDGloIIvpe/wCdFptphtODcxMEye4ErFry0yDLZiI8LdR5W+q53XSVoYR+X4m2d4Z2sLadu6KzRTeDa/15fnNC0aGbV3lB6QTbVaVKHNgnpysOveVvmOfVY+F4e0uzQA463sADOnrfnPRVce4c2rTII2jy/IW26mBoYP127FW1aQcPLyn+VrqazLj5o4jxKuyq9rXuApPLZGlnEDMPJeqewXEnYjCgwMwkPGgnnfnY25roMf7KYd5z1KVNzj+/KMwjfS6lTpUsM2GtAazQjQDmY0ujr8kPP1n43DmHNB2JFrCAfD9/RYWGZLgSSXthuUdpManYH0XR4xvvCCHC4JG+4OUjn/KyeI8Ha2XyLs8Vzm8OkwLg3v1W5zsZtwdw1zqjXA2O3neRy39VyXEq76dR0gi+/wDOnNdVwJloDiTmMmZzCZ8tY8k3G+H0q3xWd0nM6OgvH5Kp6ovuOTo8Y2P53RjOJTusHi3DX0neFpy7Tqb7xblvur/ZrgtXFVm0mugmS5wBIY0auc4W6ASZJXaOG10rOJwLmETR4z1W03/TWiG+GtUzwfEQ0tnbwgC3SfNLCf6exOfEF3LJTDb7zJNluVe2e3ik7rZ4TSc93ikBus2k8ls8I9nKeHnLJcRBc7X+1xK1PcBPksAPdsPRVytP3QCoqYcKlQISkicoGyZOoJWOqycW9aVcrMxjViNUOx19BPnKJNRoF4He33+yzmURPxQOQj5pV8rRa/c/SyzaRNTEg6Gw5T/H3QlbGlglw8M7lwJPogcRiWgXJJ7m1/LnCrwjxUeA2mS4/vIjKNpe657DmskbT4nTcQMz2nduYzymCQisPjAIE5toiHX0se+gU6mFAZAgdhr3MSs3C4Oo02gjcmwA9FJqvLjf3TRf9xaTfYRMX5qNTDvcILKIMeG8kb3IU6VeIAJceUjL5mPoiKuJfEACdIkx1uPss303ALMCwN/8jcsHVjnDTfMD8jKKpUqX9Zcbw43cBpGn0VeZ2r2FvOLn5XKNwWKDh4CYBv4Y9SUUqnAxNnf8og6blolVYCg4vmpcCPCRYWOtjPmd9FoPc82BaBcf3lQw7Du1pA1IzD7rna2MyNHiBGbYh2W51kaRvCxMbaQ05i2zjEXvN9/8LbwmKotk1R4blpdJB2dA7oOu5jw1zGtawyC2DJOx07WWbDF/BMMWsh9webg6D6W5Il1IAzyOk2PTzT4PFtmCBBgARfyKKdTgG9+vI81uMX4G+DKJlpAJbEiNI66fJXsa3WI2gG3zUSJbl6RPQGw7dVCi8cuhm59PstazijHxlJkj/kASR5nzXJ1q5c8ZHtvAJe05ZMjK7lIjxaLtnguBvYWAO53n+FzNaiXsd7ymIOg0BaZEQEUxjHFig0Z2ObTY4xUg5aYE3P8AQ24AtAjkqeO499KmW6n9oOrg4SOosUWMA4tIp1S6DZrjmBYGkFt73MCZNrRa+B7U8Nz02tDnNyaEzIzA5mgi+X5X0SeJt9hPZHidb9V7t48PYCCTI0t/hde+p/ScrRuBdx3N/wC64b2L4a5mILqj3Oy5mtBJ7EnqusxNWCfrsEyWr+XJfTN9pKYe0NDXOe5wA1EnYTFvkvT/AGW9m6WFptyUw2o5rRUdcucQJgknmSuP9nsOa1Vlxla4Eg7jVeogWXVwn1XkUFa4qpwSTEqJKRUCkGcVW4qUqpzkyCoJJSktYA+IwBOh9Vj1cK8EtcIgTO0dCurCre0Fctbxw7gBOwF7dLcv7rMx9cAeG7jAF9zYSToPJehYnhbanxMBN9ufXVcZxr2PrNJfRBqAXa0kSD33H8brnfJv1WJhqYu6JF5JvOl3ONy4mDJI1KvpYwSGt7kkTpYnLb5ld/wjhDaeHp03NEhoz2HifAzE87rB9p+CDITSaGnTwgDW20LV9M4wWYlzjNgNBnJk9gPueaLp13kXADdjL/U2/OayaVCpRqNp1IHgkOnW/igWG8+a3cHhw4SN9zcnz/crUbBkE53SQ0+H4h5gugQtZmKYdjHl9DCysSHttM9Jm3ZCNEicwAAOYn6k32iwRfbUbmYEkBsgbiN+0/NW4bW4EaXMxvcCyyMA1pAyueSQYLwY1Okj+yJDMvYXNzOm/fyWK1Gq/EcoJ+3ZUf7nLw0Nkv8AC0Akie099UBSYazi1rmiBJN+VtCum9nuDNpQ9/ieQPERYf8AUbI8dOyBK/BKjQHE5yDOSYb8NpJ30Sq0nZG5aZaW3h9hPLNvddRji0MLnGGtBJO1hqVzXs1x6njXO925r/dWflJ+IzG0EZYOpiVrxHkE4c81aQqVGtY65qMBJNMBxyjlmIuYkbX1Wr+tzQReBqbEjbW4K1H0heBJ+ixeIcPcHEs+J0acxpP9PdWAc+qCGxY/ukRbzQWKAJAaQNgdCNTYfJFYLB1KlMZ5G3igugTBtzso1OHn/iY30JOm2ltlmypRhKVQAEkA65XX8I5mL7XVWJAqWtIBII0A/CiDTcIEyADb92t78rrMxNCDmaHNINxBy6Qe1o6JTKxzW03NNpuexg/nmuY45xumNGve438DbGHbzC63FcNa97J8UjM4gwS3KB5Q7L+Ssb2rwbMOwVWgASG5DoSQTmnyNkzmmdYwuEYplzcOPxTqDv8AOV1GA4NUfke4DKb5T+4C4noVD2X4O2q0VntaA8WYRpqDmBtN+S7WhTa0AAWAgdF155xz6633S4dhGMALWBvQAWnstphkLMYUZSemsxaVW5SJUCVFW4qDipOVTlqAziq3BSlQWmdKEycuSUMTdVSw1a90K5ypzwViR0dAwqYWfhMRIujWOWLDKuyoXFYIOCKBToLmuKcCDgZE2iRqOy5emDTc5rwfDYC48I+HsIXp0Kh+DYTJa09wFYnnVRhqtIAhpscs6d2rJxNfJkYxoDNTafC3uZJtM+d7L1uqxjBJAA7BcjxThzKrnOIjZuXkbSepRi1yXB8fVrCSMjHHNI1y6Dx/m55LVr4ltNgaCOjZJubX5rG4jRdh3Bk+HYgCwa2Bc6HfzXLVHV6rgRmbTDgSGnxviSJcNNOys1bj2D2fw7m02l0SSZjSNvkuooiy899j/akVs1OoC19MAmZuNJvoZGnVd1hqxMWsbzzW7GZWhWpB7C0iQeay+DcAo4YvdTY1rqjszyBBceq02vUplZxrVZpoTEZgZEHyvC0H3CHqsgISdF9lU58EjzTMqEAJOG6krkTAuVTVwoIMiJ1Th2SOUp61TNpp0Tg1V+nEEREiJH8rOx/DGVA3OM2V2a4m4kfdaBMWVL3/AJ/C1AHpUwwQ0QOikKijUKqlbZGU3olj1n0H3RIcrEPa9JyFa9WB6DqTlSSrC5VPCYFZKYlM4qMrTJ0kySkHL1W5EVQEG+disR0WU6uUytvDVZAIXNElG4DFZbHRNmiV0bVMFCUqwIVnvVzbFtSJQgrqz3qMQTjbZZzIMwsN9N1txuF0FW6EqUVqQUJV4LSxAAqMa5vUBaOA4JQo/wDrptExsNtI5KFAubZGNJTg0NieFUi4PDGhwm4ETOsxqiadJOQURTUlbaZV7QpBSaFm0myqDmBWuCg4oQc0xyTQr3hUOEWSlFWnPkqPsisypqhSCYk2kIYFXVUMXxqtxlU9ygSkYmU2dbCdOyJa5C5lIOUBgepB6HD07XqxCQ9M9ypDlY1qMSh77p5VtRiockHzpKolOlHqKll0kliNrW0FbRoCUklUCmGFdTKSSyVzWqLhCSSiZzlJt0ySQuYFc1qdJZpPCbMkkqJMOVjSkkimEUoSSQkCVXUCSSQENlF5SSTEFqiUHVppJLcZDOCinSW2ak0JVEySglTlSDrpJKS1quDkkkJIKtwSSU0oISSSSH//2Q==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AutoShape 6" descr="data:image/jpeg;base64,/9j/4AAQSkZJRgABAQAAAQABAAD/2wCEAAkGBxQSEhUUEhQVFRQUFxcVFBQVFRUWFBUVFRQWFxQUFBQYHCggGBolHBQUITEhJSksLi4uFx8zODMsNygtLisBCgoKDg0OFA8QFywcHBwsLCwsLCwsLCwsLCwsLCwsLCwsLCwsLCwsLCwsLCwsLCwsLCwsLCwsLCwsLCwsNyw3LP/AABEIALcBEwMBIgACEQEDEQH/xAAcAAABBQEBAQAAAAAAAAAAAAAEAAECAwUGBwj/xAA4EAABAwIEBAMHAwMEAwAAAAABAAIRAyEEEjFBBVFhcSKBkQYTMqGxwfAUQtFS4fEHFWJyIzOC/8QAGAEBAQEBAQAAAAAAAAAAAAAAAQACAwT/xAAeEQEBAQEAAwEAAwAAAAAAAAAAARECEiFRMQMTQf/aAAwDAQACEQMRAD8A9QhWNCWVTAWgYhTBUg2VEhCTaVYqWK1KTCfKmYFaAgmAUwE8KUI04jKYBOUwQChLKpKUJSktTtCmQkApKnsVbqcouFBzFIEaKg6ginMTFaAUBTY5TcqgpLwoVFJhTOCkhTak4KTNExCkqlRKsc1VKQHFU7zCY0QRoia4shGYlptN0ss/iGCaRoq8ALLQxIkIWiyFuVnPa14UJUqj1QXJK2UlRnSUnUKTWpg1TC4uhJiFIhKVImhShSASUjsVzAqgrAVmmJlPKinUjJSoqYSDwnTlMCpEmTuShSOEoSBUgpKnNTOYFdCg4KQSrT5Jm0bdUSQmYFpkOKKRCKIUHsVpC1TF1GZV1VkiEG0wYQVxVbgpEqJUg+IfAMrJw1GXEq7H1Zdl2V1IQFqMX2TxZZL8WGuIK1qpssnEYaSmCp++BUSUI6mRogcRXqNWhrWTLA/XVEkjyeoQmITNcpSvO7kkE5TtCUkFKFFOChHBUmlQThIWSnBUUipJtUlSDdWEqSaQCi0qcqSLk4TJSpFKmCqyUpUlspiohySkRTSFGFKEg8JilKRQUHhZ2IdDu6PqFZHEfFoqKiC5VPrINjzEEqWdaZ1TUw95UmPU5VRSCqPQ+qvLZV1PDgBKAVKaErUhuterSQdSkkMY0G8klpnCpJxl0qfMouUHLg70Qwq1pQYfCtZUSl5SUM6ZzlBaCpBC51Y2qlCUiqfepGqEJMFOHIV+KCZuIExKNODmvUi5AmqrWVFISCkSqg9R94kL02ZVlyhKkJa5OhWvVjXpS2U0qs1E8qS0JnJg5KUJRUcgHUCT0V72OzTNp0Uy9MCluFA2UHYUIgOTOK0AFXDxoqHU0dWch3BMZpqdNWOcmmFRWqJSTyhnhTzpBs3WpAhlSV2VJQHvMKsuT19EH7+NV549FEOeoCtCCr40DdAuxw5rUZdAzEBQdidViU8Z1UxiPNODWmcSkMUs5tSVJtTmi1SDn42N1UcbItP5qhy1vPvt8lX7sTYx5LFbiyriJ0OunNUnEvFont9k7mjeD039NQpkRvIWMaSo8WI+IfnJGUeKh3msqs7LMidNiSs+u0TMwZ8PLeCf5V5HxdmMaI1T/qBK4X/cn04zfP8AlXUvaMZSSee17J/sg8K7n9QnZVXK4fjLXQQ7VaVPHTouksrFljW95dL9QOayamO+yFfjTedLEdR+6eREIvfMM5tbr8QNyk3EQuM4hxc5so53cdAYBgnnCqxHGCH5g4lsNhsER/W8mI5qnWrxegtrJNqrgne1pbALHTYTqCe42WvguOmPG2AYIvMdDyVox0z3yqarbLN/3EHREtxMhagWNqKwuQbnzonNRaZNUMmVXnSqushHVVuM0U6qhXXVT6hKm02WoFrGq3MqgUweoCAElAVEkFovKz8TTBRj3IKu5cJHa1k4nCgrGxmHg2W3in6ws1zc/NbxihuHsd1O3Md7XWzRp2v63Q7WwABf6q9jzHXfn/KNOL3CNDJ5b/VQfVNxp0Oh6TCHDyZkegM/5T0qnMHsf5sjCsY7+ppH08hqFYwA/CfK5v6FO1+wHkc1/VMXaEwNNgfJZrUTcAdZtyAifMWUHC8TN+UOHobhDVXNuYHkTPrz6KoGIgnuQHN8x/hZIuqyCXb63n7i+m/qha4aGzYHc6Aqz30CZjvcDrcWWfiZcf2kHQi4vqJ/lcu3Tln4vEwAQDAsZkn1v25XKwsax7pim+HHYFu25ttyGgXUu4Q4giYkgiwgATPlfX5K+vQgC0u0JFxAA1ECLaQseH2ul6+Od4XwsgNcXuuTmbq5t/CBAEiLGO4Xa4ei94BIALR4dQIE2IPr5oDBUMxHwgz4pJubzc7kz3XQ4epLDlEEWH2j0W/8yOf57rIx2PFNpLttR32/PuuSxPtSXPNMfCS3lYOdAPyP3UfaQvrVnNZJGjgJzNM7AajUdbDZA43hopUpPxBpB8zm+oTzxJ+jrv46RlVlwfM7TMZo7NCNwuHDjlgwJMxsRGWDeIHyXGYHFk+PMHC0OAgkCPC4HW+joC7PhGKD6TXjffe51+RW9YPWwDSLtHMW7/29AgHNrMENBIALiRuRpr2+a2cTiGlxnSCRG0ETceSCxPFGMMSDNm6xYf4UQWAxNVpeHCINux3PWw9DzW5heIyFlvOYSJuTJ9SAgqWNgkE6LfFY6djSxYVzK8rlaXEBzRLOIjmu0jm6QvlQc0LLp8QB3RH6oLUjK94CdhhCGumbWWg0HGyHLXbAoiiLSdVYXIIQTySV8p1JdVes7E10ViHLLxLlzkbtD1KkpNpwbz3UGiSpkcjfpCqIIyAfX8/uqX4gZtfKf8pNzAdOpB+VvqhquXct6XDT5XlZaFHEs6eo89PJMSIEabT32J09UG5vWOjrn1JlQc6BZxBOxAIvPJSXsxbGuu8gciZE/ZH+9JFhI6GSB5QsWnTaTL6Ts39UkA8jlKMYXNEgf/PhB9ZWbGpTYjFhpgwekgP5j4vC7zjRDe8yuBkwdGxc/wDUkyD0khHV3ZxBYAdg4TO0TcIKrRYZECBqBsTGrL/VZw6Jo16bhAMHS7YNtiCFVVpZQSN5uGtMa/tFz25BNSDSYLWPHzHO2rT25aItrWlxa3YWE6HaxOix1G5TcOkMBJcZ0gOEkEkhodcGNj8rJi0OcQQDGloIIvpe/wCdFptphtODcxMEye4ErFry0yDLZiI8LdR5W+q53XSVoYR+X4m2d4Z2sLadu6KzRTeDa/15fnNC0aGbV3lB6QTbVaVKHNgnpysOveVvmOfVY+F4e0uzQA463sADOnrfnPRVce4c2rTII2jy/IW26mBoYP127FW1aQcPLyn+VrqazLj5o4jxKuyq9rXuApPLZGlnEDMPJeqewXEnYjCgwMwkPGgnnfnY25roMf7KYd5z1KVNzj+/KMwjfS6lTpUsM2GtAazQjQDmY0ujr8kPP1n43DmHNB2JFrCAfD9/RYWGZLgSSXthuUdpManYH0XR4xvvCCHC4JG+4OUjn/KyeI8Ha2XyLs8Vzm8OkwLg3v1W5zsZtwdw1zqjXA2O3neRy39VyXEq76dR0gi+/wDOnNdVwJloDiTmMmZzCZ8tY8k3G+H0q3xWd0nM6OgvH5Kp6ovuOTo8Y2P53RjOJTusHi3DX0neFpy7Tqb7xblvur/ZrgtXFVm0mugmS5wBIY0auc4W6ASZJXaOG10rOJwLmETR4z1W03/TWiG+GtUzwfEQ0tnbwgC3SfNLCf6exOfEF3LJTDb7zJNluVe2e3ik7rZ4TSc93ikBus2k8ls8I9nKeHnLJcRBc7X+1xK1PcBPksAPdsPRVytP3QCoqYcKlQISkicoGyZOoJWOqycW9aVcrMxjViNUOx19BPnKJNRoF4He33+yzmURPxQOQj5pV8rRa/c/SyzaRNTEg6Gw5T/H3QlbGlglw8M7lwJPogcRiWgXJJ7m1/LnCrwjxUeA2mS4/vIjKNpe657DmskbT4nTcQMz2nduYzymCQisPjAIE5toiHX0se+gU6mFAZAgdhr3MSs3C4Oo02gjcmwA9FJqvLjf3TRf9xaTfYRMX5qNTDvcILKIMeG8kb3IU6VeIAJceUjL5mPoiKuJfEACdIkx1uPss303ALMCwN/8jcsHVjnDTfMD8jKKpUqX9Zcbw43cBpGn0VeZ2r2FvOLn5XKNwWKDh4CYBv4Y9SUUqnAxNnf8og6blolVYCg4vmpcCPCRYWOtjPmd9FoPc82BaBcf3lQw7Du1pA1IzD7rna2MyNHiBGbYh2W51kaRvCxMbaQ05i2zjEXvN9/8LbwmKotk1R4blpdJB2dA7oOu5jw1zGtawyC2DJOx07WWbDF/BMMWsh9webg6D6W5Il1IAzyOk2PTzT4PFtmCBBgARfyKKdTgG9+vI81uMX4G+DKJlpAJbEiNI66fJXsa3WI2gG3zUSJbl6RPQGw7dVCi8cuhm59PstazijHxlJkj/kASR5nzXJ1q5c8ZHtvAJe05ZMjK7lIjxaLtnguBvYWAO53n+FzNaiXsd7ymIOg0BaZEQEUxjHFig0Z2ObTY4xUg5aYE3P8AQ24AtAjkqeO499KmW6n9oOrg4SOosUWMA4tIp1S6DZrjmBYGkFt73MCZNrRa+B7U8Nz02tDnNyaEzIzA5mgi+X5X0SeJt9hPZHidb9V7t48PYCCTI0t/hde+p/ScrRuBdx3N/wC64b2L4a5mILqj3Oy5mtBJ7EnqusxNWCfrsEyWr+XJfTN9pKYe0NDXOe5wA1EnYTFvkvT/AGW9m6WFptyUw2o5rRUdcucQJgknmSuP9nsOa1Vlxla4Eg7jVeogWXVwn1XkUFa4qpwSTEqJKRUCkGcVW4qUqpzkyCoJJSktYA+IwBOh9Vj1cK8EtcIgTO0dCurCre0Fctbxw7gBOwF7dLcv7rMx9cAeG7jAF9zYSToPJehYnhbanxMBN9ufXVcZxr2PrNJfRBqAXa0kSD33H8brnfJv1WJhqYu6JF5JvOl3ONy4mDJI1KvpYwSGt7kkTpYnLb5ld/wjhDaeHp03NEhoz2HifAzE87rB9p+CDITSaGnTwgDW20LV9M4wWYlzjNgNBnJk9gPueaLp13kXADdjL/U2/OayaVCpRqNp1IHgkOnW/igWG8+a3cHhw4SN9zcnz/crUbBkE53SQ0+H4h5gugQtZmKYdjHl9DCysSHttM9Jm3ZCNEicwAAOYn6k32iwRfbUbmYEkBsgbiN+0/NW4bW4EaXMxvcCyyMA1pAyueSQYLwY1Okj+yJDMvYXNzOm/fyWK1Gq/EcoJ+3ZUf7nLw0Nkv8AC0Akie099UBSYazi1rmiBJN+VtCum9nuDNpQ9/ieQPERYf8AUbI8dOyBK/BKjQHE5yDOSYb8NpJ30Sq0nZG5aZaW3h9hPLNvddRji0MLnGGtBJO1hqVzXs1x6njXO925r/dWflJ+IzG0EZYOpiVrxHkE4c81aQqVGtY65qMBJNMBxyjlmIuYkbX1Wr+tzQReBqbEjbW4K1H0heBJ+ixeIcPcHEs+J0acxpP9PdWAc+qCGxY/ukRbzQWKAJAaQNgdCNTYfJFYLB1KlMZ5G3igugTBtzso1OHn/iY30JOm2ltlmypRhKVQAEkA65XX8I5mL7XVWJAqWtIBII0A/CiDTcIEyADb92t78rrMxNCDmaHNINxBy6Qe1o6JTKxzW03NNpuexg/nmuY45xumNGve438DbGHbzC63FcNa97J8UjM4gwS3KB5Q7L+Ssb2rwbMOwVWgASG5DoSQTmnyNkzmmdYwuEYplzcOPxTqDv8AOV1GA4NUfke4DKb5T+4C4noVD2X4O2q0VntaA8WYRpqDmBtN+S7WhTa0AAWAgdF155xz6633S4dhGMALWBvQAWnstphkLMYUZSemsxaVW5SJUCVFW4qDipOVTlqAziq3BSlQWmdKEycuSUMTdVSw1a90K5ypzwViR0dAwqYWfhMRIujWOWLDKuyoXFYIOCKBToLmuKcCDgZE2iRqOy5emDTc5rwfDYC48I+HsIXp0Kh+DYTJa09wFYnnVRhqtIAhpscs6d2rJxNfJkYxoDNTafC3uZJtM+d7L1uqxjBJAA7BcjxThzKrnOIjZuXkbSepRi1yXB8fVrCSMjHHNI1y6Dx/m55LVr4ltNgaCOjZJubX5rG4jRdh3Bk+HYgCwa2Bc6HfzXLVHV6rgRmbTDgSGnxviSJcNNOys1bj2D2fw7m02l0SSZjSNvkuooiy899j/akVs1OoC19MAmZuNJvoZGnVd1hqxMWsbzzW7GZWhWpB7C0iQeay+DcAo4YvdTY1rqjszyBBceq02vUplZxrVZpoTEZgZEHyvC0H3CHqsgISdF9lU58EjzTMqEAJOG6krkTAuVTVwoIMiJ1Th2SOUp61TNpp0Tg1V+nEEREiJH8rOx/DGVA3OM2V2a4m4kfdaBMWVL3/AJ/C1AHpUwwQ0QOikKijUKqlbZGU3olj1n0H3RIcrEPa9JyFa9WB6DqTlSSrC5VPCYFZKYlM4qMrTJ0kySkHL1W5EVQEG+disR0WU6uUytvDVZAIXNElG4DFZbHRNmiV0bVMFCUqwIVnvVzbFtSJQgrqz3qMQTjbZZzIMwsN9N1txuF0FW6EqUVqQUJV4LSxAAqMa5vUBaOA4JQo/wDrptExsNtI5KFAubZGNJTg0NieFUi4PDGhwm4ETOsxqiadJOQURTUlbaZV7QpBSaFm0myqDmBWuCg4oQc0xyTQr3hUOEWSlFWnPkqPsisypqhSCYk2kIYFXVUMXxqtxlU9ygSkYmU2dbCdOyJa5C5lIOUBgepB6HD07XqxCQ9M9ypDlY1qMSh77p5VtRiockHzpKolOlHqKll0kliNrW0FbRoCUklUCmGFdTKSSyVzWqLhCSSiZzlJt0ySQuYFc1qdJZpPCbMkkqJMOVjSkkimEUoSSQkCVXUCSSQENlF5SSTEFqiUHVppJLcZDOCinSW2ak0JVEySglTlSDrpJKS1quDkkkJIKtwSSU0oISSSSH//2Q=="/>
          <p:cNvSpPr>
            <a:spLocks noChangeAspect="1" noChangeArrowheads="1"/>
          </p:cNvSpPr>
          <p:nvPr/>
        </p:nvSpPr>
        <p:spPr bwMode="auto">
          <a:xfrm>
            <a:off x="1488281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AutoShape 8" descr="data:image/jpeg;base64,/9j/4AAQSkZJRgABAQAAAQABAAD/2wCEAAkGBxQSEhUUEhQVFRQUFxcVFBQVFRUWFBUVFRQWFxQUFBQYHCggGBolHBQUITEhJSksLi4uFx8zODMsNygtLisBCgoKDg0OFA8QFywcHBwsLCwsLCwsLCwsLCwsLCwsLCwsLCwsLCwsLCwsLCwsLCwsLCwsLCwsLCwsLCwsNyw3LP/AABEIALcBEwMBIgACEQEDEQH/xAAcAAABBQEBAQAAAAAAAAAAAAAEAAECAwUGBwj/xAA4EAABAwIEBAMHAwMEAwAAAAABAAIRAyEEEjFBBVFhcSKBkQYTMqGxwfAUQtFS4fEHFWJyIzOC/8QAGAEBAQEBAQAAAAAAAAAAAAAAAQACAwT/xAAeEQEBAQEAAwEAAwAAAAAAAAAAARECEiFRMQMTQf/aAAwDAQACEQMRAD8A9QhWNCWVTAWgYhTBUg2VEhCTaVYqWK1KTCfKmYFaAgmAUwE8KUI04jKYBOUwQChLKpKUJSktTtCmQkApKnsVbqcouFBzFIEaKg6ginMTFaAUBTY5TcqgpLwoVFJhTOCkhTak4KTNExCkqlRKsc1VKQHFU7zCY0QRoia4shGYlptN0ss/iGCaRoq8ALLQxIkIWiyFuVnPa14UJUqj1QXJK2UlRnSUnUKTWpg1TC4uhJiFIhKVImhShSASUjsVzAqgrAVmmJlPKinUjJSoqYSDwnTlMCpEmTuShSOEoSBUgpKnNTOYFdCg4KQSrT5Jm0bdUSQmYFpkOKKRCKIUHsVpC1TF1GZV1VkiEG0wYQVxVbgpEqJUg+IfAMrJw1GXEq7H1Zdl2V1IQFqMX2TxZZL8WGuIK1qpssnEYaSmCp++BUSUI6mRogcRXqNWhrWTLA/XVEkjyeoQmITNcpSvO7kkE5TtCUkFKFFOChHBUmlQThIWSnBUUipJtUlSDdWEqSaQCi0qcqSLk4TJSpFKmCqyUpUlspiohySkRTSFGFKEg8JilKRQUHhZ2IdDu6PqFZHEfFoqKiC5VPrINjzEEqWdaZ1TUw95UmPU5VRSCqPQ+qvLZV1PDgBKAVKaErUhuterSQdSkkMY0G8klpnCpJxl0qfMouUHLg70Qwq1pQYfCtZUSl5SUM6ZzlBaCpBC51Y2qlCUiqfepGqEJMFOHIV+KCZuIExKNODmvUi5AmqrWVFISCkSqg9R94kL02ZVlyhKkJa5OhWvVjXpS2U0qs1E8qS0JnJg5KUJRUcgHUCT0V72OzTNp0Uy9MCluFA2UHYUIgOTOK0AFXDxoqHU0dWch3BMZpqdNWOcmmFRWqJSTyhnhTzpBs3WpAhlSV2VJQHvMKsuT19EH7+NV549FEOeoCtCCr40DdAuxw5rUZdAzEBQdidViU8Z1UxiPNODWmcSkMUs5tSVJtTmi1SDn42N1UcbItP5qhy1vPvt8lX7sTYx5LFbiyriJ0OunNUnEvFont9k7mjeD039NQpkRvIWMaSo8WI+IfnJGUeKh3msqs7LMidNiSs+u0TMwZ8PLeCf5V5HxdmMaI1T/qBK4X/cn04zfP8AlXUvaMZSSee17J/sg8K7n9QnZVXK4fjLXQQ7VaVPHTouksrFljW95dL9QOayamO+yFfjTedLEdR+6eREIvfMM5tbr8QNyk3EQuM4hxc5so53cdAYBgnnCqxHGCH5g4lsNhsER/W8mI5qnWrxegtrJNqrgne1pbALHTYTqCe42WvguOmPG2AYIvMdDyVox0z3yqarbLN/3EHREtxMhagWNqKwuQbnzonNRaZNUMmVXnSqushHVVuM0U6qhXXVT6hKm02WoFrGq3MqgUweoCAElAVEkFovKz8TTBRj3IKu5cJHa1k4nCgrGxmHg2W3in6ws1zc/NbxihuHsd1O3Md7XWzRp2v63Q7WwABf6q9jzHXfn/KNOL3CNDJ5b/VQfVNxp0Oh6TCHDyZkegM/5T0qnMHsf5sjCsY7+ppH08hqFYwA/CfK5v6FO1+wHkc1/VMXaEwNNgfJZrUTcAdZtyAifMWUHC8TN+UOHobhDVXNuYHkTPrz6KoGIgnuQHN8x/hZIuqyCXb63n7i+m/qha4aGzYHc6Aqz30CZjvcDrcWWfiZcf2kHQi4vqJ/lcu3Tln4vEwAQDAsZkn1v25XKwsax7pim+HHYFu25ttyGgXUu4Q4giYkgiwgATPlfX5K+vQgC0u0JFxAA1ECLaQseH2ul6+Od4XwsgNcXuuTmbq5t/CBAEiLGO4Xa4ei94BIALR4dQIE2IPr5oDBUMxHwgz4pJubzc7kz3XQ4epLDlEEWH2j0W/8yOf57rIx2PFNpLttR32/PuuSxPtSXPNMfCS3lYOdAPyP3UfaQvrVnNZJGjgJzNM7AajUdbDZA43hopUpPxBpB8zm+oTzxJ+jrv46RlVlwfM7TMZo7NCNwuHDjlgwJMxsRGWDeIHyXGYHFk+PMHC0OAgkCPC4HW+joC7PhGKD6TXjffe51+RW9YPWwDSLtHMW7/29AgHNrMENBIALiRuRpr2+a2cTiGlxnSCRG0ETceSCxPFGMMSDNm6xYf4UQWAxNVpeHCINux3PWw9DzW5heIyFlvOYSJuTJ9SAgqWNgkE6LfFY6djSxYVzK8rlaXEBzRLOIjmu0jm6QvlQc0LLp8QB3RH6oLUjK94CdhhCGumbWWg0HGyHLXbAoiiLSdVYXIIQTySV8p1JdVes7E10ViHLLxLlzkbtD1KkpNpwbz3UGiSpkcjfpCqIIyAfX8/uqX4gZtfKf8pNzAdOpB+VvqhquXct6XDT5XlZaFHEs6eo89PJMSIEabT32J09UG5vWOjrn1JlQc6BZxBOxAIvPJSXsxbGuu8gciZE/ZH+9JFhI6GSB5QsWnTaTL6Ts39UkA8jlKMYXNEgf/PhB9ZWbGpTYjFhpgwekgP5j4vC7zjRDe8yuBkwdGxc/wDUkyD0khHV3ZxBYAdg4TO0TcIKrRYZECBqBsTGrL/VZw6Jo16bhAMHS7YNtiCFVVpZQSN5uGtMa/tFz25BNSDSYLWPHzHO2rT25aItrWlxa3YWE6HaxOix1G5TcOkMBJcZ0gOEkEkhodcGNj8rJi0OcQQDGloIIvpe/wCdFptphtODcxMEye4ErFry0yDLZiI8LdR5W+q53XSVoYR+X4m2d4Z2sLadu6KzRTeDa/15fnNC0aGbV3lB6QTbVaVKHNgnpysOveVvmOfVY+F4e0uzQA463sADOnrfnPRVce4c2rTII2jy/IW26mBoYP127FW1aQcPLyn+VrqazLj5o4jxKuyq9rXuApPLZGlnEDMPJeqewXEnYjCgwMwkPGgnnfnY25roMf7KYd5z1KVNzj+/KMwjfS6lTpUsM2GtAazQjQDmY0ujr8kPP1n43DmHNB2JFrCAfD9/RYWGZLgSSXthuUdpManYH0XR4xvvCCHC4JG+4OUjn/KyeI8Ha2XyLs8Vzm8OkwLg3v1W5zsZtwdw1zqjXA2O3neRy39VyXEq76dR0gi+/wDOnNdVwJloDiTmMmZzCZ8tY8k3G+H0q3xWd0nM6OgvH5Kp6ovuOTo8Y2P53RjOJTusHi3DX0neFpy7Tqb7xblvur/ZrgtXFVm0mugmS5wBIY0auc4W6ASZJXaOG10rOJwLmETR4z1W03/TWiG+GtUzwfEQ0tnbwgC3SfNLCf6exOfEF3LJTDb7zJNluVe2e3ik7rZ4TSc93ikBus2k8ls8I9nKeHnLJcRBc7X+1xK1PcBPksAPdsPRVytP3QCoqYcKlQISkicoGyZOoJWOqycW9aVcrMxjViNUOx19BPnKJNRoF4He33+yzmURPxQOQj5pV8rRa/c/SyzaRNTEg6Gw5T/H3QlbGlglw8M7lwJPogcRiWgXJJ7m1/LnCrwjxUeA2mS4/vIjKNpe657DmskbT4nTcQMz2nduYzymCQisPjAIE5toiHX0se+gU6mFAZAgdhr3MSs3C4Oo02gjcmwA9FJqvLjf3TRf9xaTfYRMX5qNTDvcILKIMeG8kb3IU6VeIAJceUjL5mPoiKuJfEACdIkx1uPss303ALMCwN/8jcsHVjnDTfMD8jKKpUqX9Zcbw43cBpGn0VeZ2r2FvOLn5XKNwWKDh4CYBv4Y9SUUqnAxNnf8og6blolVYCg4vmpcCPCRYWOtjPmd9FoPc82BaBcf3lQw7Du1pA1IzD7rna2MyNHiBGbYh2W51kaRvCxMbaQ05i2zjEXvN9/8LbwmKotk1R4blpdJB2dA7oOu5jw1zGtawyC2DJOx07WWbDF/BMMWsh9webg6D6W5Il1IAzyOk2PTzT4PFtmCBBgARfyKKdTgG9+vI81uMX4G+DKJlpAJbEiNI66fJXsa3WI2gG3zUSJbl6RPQGw7dVCi8cuhm59PstazijHxlJkj/kASR5nzXJ1q5c8ZHtvAJe05ZMjK7lIjxaLtnguBvYWAO53n+FzNaiXsd7ymIOg0BaZEQEUxjHFig0Z2ObTY4xUg5aYE3P8AQ24AtAjkqeO499KmW6n9oOrg4SOosUWMA4tIp1S6DZrjmBYGkFt73MCZNrRa+B7U8Nz02tDnNyaEzIzA5mgi+X5X0SeJt9hPZHidb9V7t48PYCCTI0t/hde+p/ScrRuBdx3N/wC64b2L4a5mILqj3Oy5mtBJ7EnqusxNWCfrsEyWr+XJfTN9pKYe0NDXOe5wA1EnYTFvkvT/AGW9m6WFptyUw2o5rRUdcucQJgknmSuP9nsOa1Vlxla4Eg7jVeogWXVwn1XkUFa4qpwSTEqJKRUCkGcVW4qUqpzkyCoJJSktYA+IwBOh9Vj1cK8EtcIgTO0dCurCre0Fctbxw7gBOwF7dLcv7rMx9cAeG7jAF9zYSToPJehYnhbanxMBN9ufXVcZxr2PrNJfRBqAXa0kSD33H8brnfJv1WJhqYu6JF5JvOl3ONy4mDJI1KvpYwSGt7kkTpYnLb5ld/wjhDaeHp03NEhoz2HifAzE87rB9p+CDITSaGnTwgDW20LV9M4wWYlzjNgNBnJk9gPueaLp13kXADdjL/U2/OayaVCpRqNp1IHgkOnW/igWG8+a3cHhw4SN9zcnz/crUbBkE53SQ0+H4h5gugQtZmKYdjHl9DCysSHttM9Jm3ZCNEicwAAOYn6k32iwRfbUbmYEkBsgbiN+0/NW4bW4EaXMxvcCyyMA1pAyueSQYLwY1Okj+yJDMvYXNzOm/fyWK1Gq/EcoJ+3ZUf7nLw0Nkv8AC0Akie099UBSYazi1rmiBJN+VtCum9nuDNpQ9/ieQPERYf8AUbI8dOyBK/BKjQHE5yDOSYb8NpJ30Sq0nZG5aZaW3h9hPLNvddRji0MLnGGtBJO1hqVzXs1x6njXO925r/dWflJ+IzG0EZYOpiVrxHkE4c81aQqVGtY65qMBJNMBxyjlmIuYkbX1Wr+tzQReBqbEjbW4K1H0heBJ+ixeIcPcHEs+J0acxpP9PdWAc+qCGxY/ukRbzQWKAJAaQNgdCNTYfJFYLB1KlMZ5G3igugTBtzso1OHn/iY30JOm2ltlmypRhKVQAEkA65XX8I5mL7XVWJAqWtIBII0A/CiDTcIEyADb92t78rrMxNCDmaHNINxBy6Qe1o6JTKxzW03NNpuexg/nmuY45xumNGve438DbGHbzC63FcNa97J8UjM4gwS3KB5Q7L+Ssb2rwbMOwVWgASG5DoSQTmnyNkzmmdYwuEYplzcOPxTqDv8AOV1GA4NUfke4DKb5T+4C4noVD2X4O2q0VntaA8WYRpqDmBtN+S7WhTa0AAWAgdF155xz6633S4dhGMALWBvQAWnstphkLMYUZSemsxaVW5SJUCVFW4qDipOVTlqAziq3BSlQWmdKEycuSUMTdVSw1a90K5ypzwViR0dAwqYWfhMRIujWOWLDKuyoXFYIOCKBToLmuKcCDgZE2iRqOy5emDTc5rwfDYC48I+HsIXp0Kh+DYTJa09wFYnnVRhqtIAhpscs6d2rJxNfJkYxoDNTafC3uZJtM+d7L1uqxjBJAA7BcjxThzKrnOIjZuXkbSepRi1yXB8fVrCSMjHHNI1y6Dx/m55LVr4ltNgaCOjZJubX5rG4jRdh3Bk+HYgCwa2Bc6HfzXLVHV6rgRmbTDgSGnxviSJcNNOys1bj2D2fw7m02l0SSZjSNvkuooiy899j/akVs1OoC19MAmZuNJvoZGnVd1hqxMWsbzzW7GZWhWpB7C0iQeay+DcAo4YvdTY1rqjszyBBceq02vUplZxrVZpoTEZgZEHyvC0H3CHqsgISdF9lU58EjzTMqEAJOG6krkTAuVTVwoIMiJ1Th2SOUp61TNpp0Tg1V+nEEREiJH8rOx/DGVA3OM2V2a4m4kfdaBMWVL3/AJ/C1AHpUwwQ0QOikKijUKqlbZGU3olj1n0H3RIcrEPa9JyFa9WB6DqTlSSrC5VPCYFZKYlM4qMrTJ0kySkHL1W5EVQEG+disR0WU6uUytvDVZAIXNElG4DFZbHRNmiV0bVMFCUqwIVnvVzbFtSJQgrqz3qMQTjbZZzIMwsN9N1txuF0FW6EqUVqQUJV4LSxAAqMa5vUBaOA4JQo/wDrptExsNtI5KFAubZGNJTg0NieFUi4PDGhwm4ETOsxqiadJOQURTUlbaZV7QpBSaFm0myqDmBWuCg4oQc0xyTQr3hUOEWSlFWnPkqPsisypqhSCYk2kIYFXVUMXxqtxlU9ygSkYmU2dbCdOyJa5C5lIOUBgepB6HD07XqxCQ9M9ypDlY1qMSh77p5VtRiockHzpKolOlHqKll0kliNrW0FbRoCUklUCmGFdTKSSyVzWqLhCSSiZzlJt0ySQuYFc1qdJZpPCbMkkqJMOVjSkkimEUoSSQkCVXUCSSQENlF5SSTEFqiUHVppJLcZDOCinSW2ak0JVEySglTlSDrpJKS1quDkkkJIKtwSSU0oISSSSH//2Q=="/>
          <p:cNvSpPr>
            <a:spLocks noChangeAspect="1" noChangeArrowheads="1"/>
          </p:cNvSpPr>
          <p:nvPr/>
        </p:nvSpPr>
        <p:spPr bwMode="auto">
          <a:xfrm>
            <a:off x="1602581" y="10918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0252" name="Picture 12" descr="http://tambov-zoo.ru/alfaident/data/P/Pesec/adFotoBig/Pesec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1" r="12199"/>
          <a:stretch/>
        </p:blipFill>
        <p:spPr bwMode="auto">
          <a:xfrm>
            <a:off x="2574136" y="4306094"/>
            <a:ext cx="1951371" cy="183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www.zoopicture.ru/assets/2010/04/395438634_b88d4d80c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0" r="12440"/>
          <a:stretch/>
        </p:blipFill>
        <p:spPr bwMode="auto">
          <a:xfrm>
            <a:off x="4710436" y="4274009"/>
            <a:ext cx="1758643" cy="183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://www.earthflora.ru/wp-content/uploads/2012/ovcebyk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3" r="12918"/>
          <a:stretch/>
        </p:blipFill>
        <p:spPr bwMode="auto">
          <a:xfrm>
            <a:off x="6732240" y="4274009"/>
            <a:ext cx="1944216" cy="183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BA4109-D2C4-EC52-BCE6-72AD6B06C7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38" r="21231"/>
          <a:stretch/>
        </p:blipFill>
        <p:spPr>
          <a:xfrm>
            <a:off x="310731" y="4306094"/>
            <a:ext cx="2114268" cy="18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67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0A531C5-326B-4311-8713-10551ADC36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584" y="908720"/>
            <a:ext cx="8087816" cy="2275805"/>
          </a:xfrm>
        </p:spPr>
        <p:txBody>
          <a:bodyPr/>
          <a:lstStyle/>
          <a:p>
            <a:pPr eaLnBrk="1" hangingPunct="1"/>
            <a:r>
              <a:rPr lang="uk-UA" altLang="ru-RU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CУБАРКТИЧНІ (ТУНДРОВІ) ТА БОРЕАЛЬНО-СУБАРКТИЧНІ КОНТИНЕНТАЛЬНІ (ЛІСОТУНДРОВІ) ЛАНДШАФТИ</a:t>
            </a:r>
            <a:endParaRPr lang="ru-RU" altLang="ru-RU" sz="32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5" descr="avatar_sysert.jpg">
            <a:extLst>
              <a:ext uri="{FF2B5EF4-FFF2-40B4-BE49-F238E27FC236}">
                <a16:creationId xmlns:a16="http://schemas.microsoft.com/office/drawing/2014/main" id="{E5A1BEF7-82A2-435E-BE86-CA7BA05A9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144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04B807-0D9C-BBE0-85B0-8D50F6752A01}"/>
              </a:ext>
            </a:extLst>
          </p:cNvPr>
          <p:cNvSpPr txBox="1"/>
          <p:nvPr/>
        </p:nvSpPr>
        <p:spPr>
          <a:xfrm>
            <a:off x="431540" y="116632"/>
            <a:ext cx="86049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 err="1"/>
              <a:t>Ту́ндра</a:t>
            </a:r>
            <a:r>
              <a:rPr lang="uk-UA" dirty="0"/>
              <a:t> — природна зона, розташована широкою смугою (від декількох десятків до 1000 км) на північ від зони лісів на територіях з вічною мерзлотою, не затоплених морськими та річковими водами. Безлісна ландшафтна зона субарктичного поясу північної півкулі з характерною </a:t>
            </a:r>
            <a:r>
              <a:rPr lang="uk-UA" dirty="0" err="1"/>
              <a:t>мохово</a:t>
            </a:r>
            <a:r>
              <a:rPr lang="uk-UA" dirty="0"/>
              <a:t>-лишайниковою рослинністю, низькорослими травами і рідкісними (чагарниками). Ґрунти </a:t>
            </a:r>
            <a:r>
              <a:rPr lang="uk-UA" dirty="0" err="1"/>
              <a:t>тундрово</a:t>
            </a:r>
            <a:r>
              <a:rPr lang="uk-UA" dirty="0"/>
              <a:t>-(глейові), дуже зволожені влітку, близько від поверхні залягає багаторічна мерзлота. Тундра характеризується мерзлотними формами рельєфу— торф'яними </a:t>
            </a:r>
            <a:r>
              <a:rPr lang="uk-UA" dirty="0" err="1"/>
              <a:t>буграми</a:t>
            </a:r>
            <a:r>
              <a:rPr lang="uk-UA" dirty="0"/>
              <a:t> (горбиста тундра), різноманітними плямами, чарунками, глинистими медальйонами, </a:t>
            </a:r>
            <a:r>
              <a:rPr lang="uk-UA" dirty="0" err="1"/>
              <a:t>гідролаколітами</a:t>
            </a:r>
            <a:r>
              <a:rPr lang="uk-UA" dirty="0"/>
              <a:t> і т. д. Головна риса тундри — заболочені низовини в умовах суворого клімату, високої відносної вологості, сильних вітрів і багаторічної мерзлоти. Рослини в тундрі притискаються до поверхні ґрунту, утворюючи пагони, що переплітаються у вигляді подушки.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ABBD51-4251-BB98-3FCA-65FC1AB60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22" y="4566245"/>
            <a:ext cx="3268627" cy="21751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198B5C-A6A0-E700-D2A0-FE8EB185E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487427"/>
            <a:ext cx="3096343" cy="23192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22B72F-6337-4724-C1EF-A2F56857329E}"/>
              </a:ext>
            </a:extLst>
          </p:cNvPr>
          <p:cNvSpPr txBox="1"/>
          <p:nvPr/>
        </p:nvSpPr>
        <p:spPr>
          <a:xfrm>
            <a:off x="240027" y="67637"/>
            <a:ext cx="878497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 err="1"/>
              <a:t>Лісоту́ндра</a:t>
            </a:r>
            <a:r>
              <a:rPr lang="uk-UA" dirty="0"/>
              <a:t> — субарктичний тип ландшафту, в якому на межиріччях пригноблені рідколісся чергуються з чагарниковою або типовою тундрою. Різними дослідниками лісотундра вважається </a:t>
            </a:r>
            <a:r>
              <a:rPr lang="uk-UA" dirty="0" err="1"/>
              <a:t>підзоною</a:t>
            </a:r>
            <a:r>
              <a:rPr lang="uk-UA" dirty="0"/>
              <a:t> то тундри, то тайги, а останнім часом </a:t>
            </a:r>
            <a:r>
              <a:rPr lang="uk-UA" dirty="0" err="1"/>
              <a:t>тундролісів</a:t>
            </a:r>
            <a:r>
              <a:rPr lang="uk-UA" dirty="0"/>
              <a:t>. Ландшафти лісотундри простягаються смугою від 30 до 300 км шириною через всю Північну Америку і від Кольського півострова до басейну Індигірки, а на схід поширені фрагментарно. Незважаючи на малу кількість атмосферних опадів (200—350 мм), для лісотундри характерно різке перевищення зволоження над випаровуванням, що обумовлює широке поширення озер— від 10 до 60% площі </a:t>
            </a:r>
            <a:r>
              <a:rPr lang="uk-UA" dirty="0" err="1"/>
              <a:t>підзони</a:t>
            </a:r>
            <a:r>
              <a:rPr lang="uk-UA" dirty="0"/>
              <a:t>.</a:t>
            </a:r>
          </a:p>
          <a:p>
            <a:r>
              <a:rPr lang="uk-UA" dirty="0"/>
              <a:t>Середні температури повітря в липні 10 —12 °</a:t>
            </a:r>
            <a:r>
              <a:rPr lang="en-US" dirty="0"/>
              <a:t>C, </a:t>
            </a:r>
            <a:r>
              <a:rPr lang="uk-UA" dirty="0"/>
              <a:t>а в січні, залежно від наростання континентальності клімату, від −10° до −40 °</a:t>
            </a:r>
            <a:r>
              <a:rPr lang="en-US" dirty="0"/>
              <a:t>C. </a:t>
            </a:r>
            <a:r>
              <a:rPr lang="uk-UA" dirty="0"/>
              <a:t>За винятком рідкісних таликів ґрунти повсюдно </a:t>
            </a:r>
            <a:r>
              <a:rPr lang="uk-UA" dirty="0" err="1"/>
              <a:t>багаторічномерзлі</a:t>
            </a:r>
            <a:r>
              <a:rPr lang="uk-UA" dirty="0"/>
              <a:t>. Ґрунти торф'яно-глейові, торф'яно-болотні, а під рідколіссям- </a:t>
            </a:r>
            <a:r>
              <a:rPr lang="uk-UA" dirty="0" err="1"/>
              <a:t>глеєво</a:t>
            </a:r>
            <a:r>
              <a:rPr lang="uk-UA" dirty="0"/>
              <a:t>-підзолисті.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D38D94-22C8-2522-D7D6-BA22C6C84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958" y="4005064"/>
            <a:ext cx="4331973" cy="25991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D58BBB-ED7D-ABFC-F7D8-EB030B46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89" y="4291896"/>
            <a:ext cx="3672408" cy="26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81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D98CBC6-62F6-4197-AF55-130E37FC91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7772400" cy="1143000"/>
          </a:xfrm>
        </p:spPr>
        <p:txBody>
          <a:bodyPr/>
          <a:lstStyle/>
          <a:p>
            <a:pPr eaLnBrk="1" hangingPunct="1"/>
            <a:r>
              <a:rPr lang="ru-RU" alt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та опади 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66C0A93-B187-40D3-9DF5-E5875832F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686800" cy="4508500"/>
          </a:xfrm>
        </p:spPr>
        <p:txBody>
          <a:bodyPr/>
          <a:lstStyle/>
          <a:p>
            <a:pPr algn="just" eaLnBrk="1" hangingPunct="1"/>
            <a:r>
              <a:rPr lang="ru-RU" altLang="ru-RU" sz="1800" b="1" dirty="0" err="1"/>
              <a:t>Влітку</a:t>
            </a:r>
            <a:r>
              <a:rPr lang="ru-RU" altLang="ru-RU" sz="1800" b="1" dirty="0"/>
              <a:t> в </a:t>
            </a:r>
            <a:r>
              <a:rPr lang="ru-RU" altLang="ru-RU" sz="1800" b="1" dirty="0" err="1"/>
              <a:t>тундрі</a:t>
            </a:r>
            <a:r>
              <a:rPr lang="ru-RU" altLang="ru-RU" sz="1800" b="1" dirty="0"/>
              <a:t> - 12-16 ° С, </a:t>
            </a:r>
            <a:r>
              <a:rPr lang="ru-RU" altLang="ru-RU" sz="1800" b="1" dirty="0" err="1"/>
              <a:t>взимку</a:t>
            </a:r>
            <a:r>
              <a:rPr lang="ru-RU" altLang="ru-RU" sz="1800" b="1" dirty="0"/>
              <a:t> - -32 ° С</a:t>
            </a:r>
          </a:p>
          <a:p>
            <a:pPr algn="just" eaLnBrk="1" hangingPunct="1"/>
            <a:r>
              <a:rPr lang="uk-UA" altLang="ru-RU" sz="1800" b="1" dirty="0"/>
              <a:t>Лісотундра - с</a:t>
            </a:r>
            <a:r>
              <a:rPr lang="en-US" altLang="ru-RU" sz="1800" b="1" dirty="0" err="1"/>
              <a:t>ередні</a:t>
            </a:r>
            <a:r>
              <a:rPr lang="en-US" altLang="ru-RU" sz="1800" b="1" dirty="0"/>
              <a:t> </a:t>
            </a:r>
            <a:r>
              <a:rPr lang="en-US" altLang="ru-RU" sz="1800" b="1" dirty="0" err="1"/>
              <a:t>температури</a:t>
            </a:r>
            <a:r>
              <a:rPr lang="en-US" altLang="ru-RU" sz="1800" b="1" dirty="0"/>
              <a:t> </a:t>
            </a:r>
            <a:r>
              <a:rPr lang="en-US" altLang="ru-RU" sz="1800" b="1" dirty="0" err="1"/>
              <a:t>повітря</a:t>
            </a:r>
            <a:r>
              <a:rPr lang="en-US" altLang="ru-RU" sz="1800" b="1" dirty="0"/>
              <a:t> в </a:t>
            </a:r>
            <a:r>
              <a:rPr lang="en-US" altLang="ru-RU" sz="1800" b="1" dirty="0" err="1">
                <a:hlinkClick r:id="rId2"/>
              </a:rPr>
              <a:t>липні</a:t>
            </a:r>
            <a:r>
              <a:rPr lang="en-US" altLang="ru-RU" sz="1800" b="1" dirty="0"/>
              <a:t> 10—12 °C, а в </a:t>
            </a:r>
            <a:r>
              <a:rPr lang="en-US" altLang="ru-RU" sz="1800" b="1" dirty="0" err="1">
                <a:hlinkClick r:id="rId3"/>
              </a:rPr>
              <a:t>січні</a:t>
            </a:r>
            <a:r>
              <a:rPr lang="en-US" altLang="ru-RU" sz="1800" b="1" dirty="0"/>
              <a:t> в </a:t>
            </a:r>
            <a:r>
              <a:rPr lang="en-US" altLang="ru-RU" sz="1800" b="1" dirty="0" err="1"/>
              <a:t>залежності</a:t>
            </a:r>
            <a:r>
              <a:rPr lang="en-US" altLang="ru-RU" sz="1800" b="1" dirty="0"/>
              <a:t> </a:t>
            </a:r>
            <a:r>
              <a:rPr lang="en-US" altLang="ru-RU" sz="1800" b="1" dirty="0" err="1"/>
              <a:t>від</a:t>
            </a:r>
            <a:r>
              <a:rPr lang="en-US" altLang="ru-RU" sz="1800" b="1" dirty="0"/>
              <a:t> </a:t>
            </a:r>
            <a:r>
              <a:rPr lang="en-US" altLang="ru-RU" sz="1800" b="1" dirty="0" err="1"/>
              <a:t>наростання</a:t>
            </a:r>
            <a:r>
              <a:rPr lang="en-US" altLang="ru-RU" sz="1800" b="1" dirty="0"/>
              <a:t> </a:t>
            </a:r>
            <a:r>
              <a:rPr lang="en-US" altLang="ru-RU" sz="1800" b="1" dirty="0" err="1">
                <a:hlinkClick r:id="rId4"/>
              </a:rPr>
              <a:t>континентальності</a:t>
            </a:r>
            <a:r>
              <a:rPr lang="en-US" altLang="ru-RU" sz="1800" b="1" dirty="0">
                <a:hlinkClick r:id="rId4"/>
              </a:rPr>
              <a:t> </a:t>
            </a:r>
            <a:r>
              <a:rPr lang="en-US" altLang="ru-RU" sz="1800" b="1" dirty="0" err="1">
                <a:hlinkClick r:id="rId4"/>
              </a:rPr>
              <a:t>клімату</a:t>
            </a:r>
            <a:r>
              <a:rPr lang="en-US" altLang="ru-RU" sz="1800" b="1" dirty="0"/>
              <a:t> </a:t>
            </a:r>
            <a:r>
              <a:rPr lang="en-US" altLang="ru-RU" sz="1800" b="1" dirty="0" err="1"/>
              <a:t>від</a:t>
            </a:r>
            <a:r>
              <a:rPr lang="en-US" altLang="ru-RU" sz="1800" b="1" dirty="0"/>
              <a:t> −10° </a:t>
            </a:r>
            <a:r>
              <a:rPr lang="en-US" altLang="ru-RU" sz="1800" b="1" dirty="0" err="1"/>
              <a:t>до</a:t>
            </a:r>
            <a:r>
              <a:rPr lang="en-US" altLang="ru-RU" sz="1800" b="1" dirty="0"/>
              <a:t> −40 °C</a:t>
            </a:r>
            <a:r>
              <a:rPr lang="ru-RU" altLang="ru-RU" sz="1800" b="1" dirty="0"/>
              <a:t> </a:t>
            </a:r>
          </a:p>
          <a:p>
            <a:pPr algn="just" eaLnBrk="1" hangingPunct="1"/>
            <a:r>
              <a:rPr lang="ru-RU" altLang="ru-RU" sz="1800" b="1" dirty="0" err="1"/>
              <a:t>Кількість</a:t>
            </a:r>
            <a:r>
              <a:rPr lang="ru-RU" altLang="ru-RU" sz="1800" b="1" dirty="0"/>
              <a:t> </a:t>
            </a:r>
            <a:r>
              <a:rPr lang="ru-RU" altLang="ru-RU" sz="1800" b="1" dirty="0" err="1"/>
              <a:t>опадів</a:t>
            </a:r>
            <a:r>
              <a:rPr lang="ru-RU" altLang="ru-RU" sz="1800" b="1" dirty="0"/>
              <a:t>, </a:t>
            </a:r>
            <a:r>
              <a:rPr lang="ru-RU" altLang="ru-RU" sz="1800" b="1" dirty="0" err="1"/>
              <a:t>які</a:t>
            </a:r>
            <a:r>
              <a:rPr lang="ru-RU" altLang="ru-RU" sz="1800" b="1" dirty="0"/>
              <a:t> </a:t>
            </a:r>
            <a:r>
              <a:rPr lang="ru-RU" altLang="ru-RU" sz="1800" b="1" dirty="0" err="1"/>
              <a:t>випадають</a:t>
            </a:r>
            <a:r>
              <a:rPr lang="ru-RU" altLang="ru-RU" sz="1800" b="1" dirty="0"/>
              <a:t> в </a:t>
            </a:r>
            <a:r>
              <a:rPr lang="ru-RU" altLang="ru-RU" sz="1800" b="1" dirty="0" err="1"/>
              <a:t>тундрі</a:t>
            </a:r>
            <a:r>
              <a:rPr lang="ru-RU" altLang="ru-RU" sz="1800" b="1" dirty="0"/>
              <a:t> і </a:t>
            </a:r>
            <a:r>
              <a:rPr lang="ru-RU" altLang="ru-RU" sz="1800" b="1" dirty="0" err="1"/>
              <a:t>лісотундрі</a:t>
            </a:r>
            <a:r>
              <a:rPr lang="ru-RU" altLang="ru-RU" sz="1800" b="1" dirty="0"/>
              <a:t> за </a:t>
            </a:r>
            <a:r>
              <a:rPr lang="ru-RU" altLang="ru-RU" sz="1800" b="1" dirty="0" err="1"/>
              <a:t>рік</a:t>
            </a:r>
            <a:r>
              <a:rPr lang="ru-RU" altLang="ru-RU" sz="1800" b="1" dirty="0"/>
              <a:t> </a:t>
            </a:r>
            <a:r>
              <a:rPr lang="ru-RU" altLang="ru-RU" sz="1800" b="1" dirty="0" err="1"/>
              <a:t>менше</a:t>
            </a:r>
            <a:r>
              <a:rPr lang="ru-RU" altLang="ru-RU" sz="1800" b="1" dirty="0"/>
              <a:t> 250мм</a:t>
            </a:r>
          </a:p>
        </p:txBody>
      </p:sp>
      <p:pic>
        <p:nvPicPr>
          <p:cNvPr id="22532" name="Picture 5" descr="1350294847_tundra.jpg">
            <a:extLst>
              <a:ext uri="{FF2B5EF4-FFF2-40B4-BE49-F238E27FC236}">
                <a16:creationId xmlns:a16="http://schemas.microsoft.com/office/drawing/2014/main" id="{CEB63B23-38F9-4193-8528-AB6C2D663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9" y="3429000"/>
            <a:ext cx="5842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77072"/>
            <a:ext cx="9036495" cy="2780928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dirty="0">
                <a:solidFill>
                  <a:schemeClr val="bg1"/>
                </a:solidFill>
              </a:rPr>
              <a:t>Антарктида — </a:t>
            </a:r>
            <a:r>
              <a:rPr lang="ru-RU" sz="1800" dirty="0" err="1">
                <a:solidFill>
                  <a:schemeClr val="bg1"/>
                </a:solidFill>
              </a:rPr>
              <a:t>найвищий</a:t>
            </a:r>
            <a:r>
              <a:rPr lang="ru-RU" sz="1800" dirty="0">
                <a:solidFill>
                  <a:schemeClr val="bg1"/>
                </a:solidFill>
              </a:rPr>
              <a:t> континент </a:t>
            </a:r>
            <a:r>
              <a:rPr lang="ru-RU" sz="1800" dirty="0" err="1">
                <a:solidFill>
                  <a:schemeClr val="bg1"/>
                </a:solidFill>
              </a:rPr>
              <a:t>Землі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середня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висота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поверхні</a:t>
            </a:r>
            <a:r>
              <a:rPr lang="ru-RU" sz="1800" dirty="0">
                <a:solidFill>
                  <a:schemeClr val="bg1"/>
                </a:solidFill>
              </a:rPr>
              <a:t> континенту над </a:t>
            </a:r>
            <a:r>
              <a:rPr lang="ru-RU" sz="1800" dirty="0" err="1">
                <a:solidFill>
                  <a:schemeClr val="bg1"/>
                </a:solidFill>
              </a:rPr>
              <a:t>рівнем</a:t>
            </a:r>
            <a:r>
              <a:rPr lang="ru-RU" sz="1800" dirty="0">
                <a:solidFill>
                  <a:schemeClr val="bg1"/>
                </a:solidFill>
              </a:rPr>
              <a:t> моря становить </a:t>
            </a:r>
            <a:r>
              <a:rPr lang="ru-RU" sz="1800" dirty="0" err="1">
                <a:solidFill>
                  <a:schemeClr val="bg1"/>
                </a:solidFill>
              </a:rPr>
              <a:t>понад</a:t>
            </a:r>
            <a:r>
              <a:rPr lang="ru-RU" sz="1800" dirty="0">
                <a:solidFill>
                  <a:schemeClr val="bg1"/>
                </a:solidFill>
              </a:rPr>
              <a:t> 2000 м, а в </a:t>
            </a:r>
            <a:r>
              <a:rPr lang="ru-RU" sz="1800" dirty="0" err="1">
                <a:solidFill>
                  <a:schemeClr val="bg1"/>
                </a:solidFill>
              </a:rPr>
              <a:t>центрі</a:t>
            </a:r>
            <a:r>
              <a:rPr lang="ru-RU" sz="1800" dirty="0">
                <a:solidFill>
                  <a:schemeClr val="bg1"/>
                </a:solidFill>
              </a:rPr>
              <a:t> континенту </a:t>
            </a:r>
            <a:r>
              <a:rPr lang="ru-RU" sz="1800" dirty="0" err="1">
                <a:solidFill>
                  <a:schemeClr val="bg1"/>
                </a:solidFill>
              </a:rPr>
              <a:t>досягає</a:t>
            </a:r>
            <a:r>
              <a:rPr lang="ru-RU" sz="1800" dirty="0">
                <a:solidFill>
                  <a:schemeClr val="bg1"/>
                </a:solidFill>
              </a:rPr>
              <a:t> 4000 </a:t>
            </a:r>
            <a:r>
              <a:rPr lang="ru-RU" sz="1800" dirty="0" err="1">
                <a:solidFill>
                  <a:schemeClr val="bg1"/>
                </a:solidFill>
              </a:rPr>
              <a:t>метрів</a:t>
            </a:r>
            <a:r>
              <a:rPr lang="ru-RU" sz="1800" dirty="0">
                <a:solidFill>
                  <a:schemeClr val="bg1"/>
                </a:solidFill>
              </a:rPr>
              <a:t>. 99,5 % </a:t>
            </a:r>
            <a:r>
              <a:rPr lang="ru-RU" sz="1800" dirty="0" err="1">
                <a:solidFill>
                  <a:schemeClr val="bg1"/>
                </a:solidFill>
              </a:rPr>
              <a:t>поверхні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покриває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материковий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лід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товщиною</a:t>
            </a:r>
            <a:r>
              <a:rPr lang="ru-RU" sz="1800" dirty="0">
                <a:solidFill>
                  <a:schemeClr val="bg1"/>
                </a:solidFill>
              </a:rPr>
              <a:t> до 4776 м (</a:t>
            </a:r>
            <a:r>
              <a:rPr lang="ru-RU" sz="1800" dirty="0" err="1">
                <a:solidFill>
                  <a:schemeClr val="bg1"/>
                </a:solidFill>
              </a:rPr>
              <a:t>середня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товщина</a:t>
            </a:r>
            <a:r>
              <a:rPr lang="ru-RU" sz="1800" dirty="0">
                <a:solidFill>
                  <a:schemeClr val="bg1"/>
                </a:solidFill>
              </a:rPr>
              <a:t> 1880 м), </a:t>
            </a:r>
            <a:r>
              <a:rPr lang="ru-RU" sz="1800" dirty="0" err="1">
                <a:solidFill>
                  <a:schemeClr val="bg1"/>
                </a:solidFill>
              </a:rPr>
              <a:t>який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піднімається</a:t>
            </a:r>
            <a:r>
              <a:rPr lang="ru-RU" sz="1800" dirty="0">
                <a:solidFill>
                  <a:schemeClr val="bg1"/>
                </a:solidFill>
              </a:rPr>
              <a:t> до 4010 м (в </a:t>
            </a:r>
            <a:r>
              <a:rPr lang="ru-RU" sz="1800" dirty="0" err="1">
                <a:solidFill>
                  <a:schemeClr val="bg1"/>
                </a:solidFill>
              </a:rPr>
              <a:t>середньому</a:t>
            </a:r>
            <a:r>
              <a:rPr lang="ru-RU" sz="1800" dirty="0">
                <a:solidFill>
                  <a:schemeClr val="bg1"/>
                </a:solidFill>
              </a:rPr>
              <a:t> до 2040 м), </a:t>
            </a:r>
            <a:r>
              <a:rPr lang="ru-RU" sz="1800" dirty="0" err="1">
                <a:solidFill>
                  <a:schemeClr val="bg1"/>
                </a:solidFill>
              </a:rPr>
              <a:t>під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яким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прихований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континентальний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рельєф</a:t>
            </a:r>
            <a:r>
              <a:rPr lang="ru-RU" sz="1800" dirty="0">
                <a:solidFill>
                  <a:schemeClr val="bg1"/>
                </a:solidFill>
              </a:rPr>
              <a:t> і </a:t>
            </a:r>
            <a:r>
              <a:rPr lang="ru-RU" sz="1800" dirty="0" err="1">
                <a:solidFill>
                  <a:schemeClr val="bg1"/>
                </a:solidFill>
              </a:rPr>
              <a:t>лише</a:t>
            </a:r>
            <a:r>
              <a:rPr lang="ru-RU" sz="1800" dirty="0">
                <a:solidFill>
                  <a:schemeClr val="bg1"/>
                </a:solidFill>
              </a:rPr>
              <a:t> 0,3 % (</a:t>
            </a:r>
            <a:r>
              <a:rPr lang="ru-RU" sz="1800" dirty="0" err="1">
                <a:solidFill>
                  <a:schemeClr val="bg1"/>
                </a:solidFill>
              </a:rPr>
              <a:t>близько</a:t>
            </a:r>
            <a:r>
              <a:rPr lang="ru-RU" sz="1800" dirty="0">
                <a:solidFill>
                  <a:schemeClr val="bg1"/>
                </a:solidFill>
              </a:rPr>
              <a:t> 40 тис. км ²) </a:t>
            </a:r>
            <a:r>
              <a:rPr lang="ru-RU" sz="1800" dirty="0" err="1">
                <a:solidFill>
                  <a:schemeClr val="bg1"/>
                </a:solidFill>
              </a:rPr>
              <a:t>її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площі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вільні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від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льоду</a:t>
            </a:r>
            <a:r>
              <a:rPr lang="ru-RU" sz="1800" dirty="0">
                <a:solidFill>
                  <a:schemeClr val="bg1"/>
                </a:solidFill>
              </a:rPr>
              <a:t> — в основному в </a:t>
            </a:r>
            <a:r>
              <a:rPr lang="ru-RU" sz="1800" dirty="0" err="1">
                <a:solidFill>
                  <a:schemeClr val="bg1"/>
                </a:solidFill>
              </a:rPr>
              <a:t>Західній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Антарктиді</a:t>
            </a:r>
            <a:r>
              <a:rPr lang="ru-RU" sz="1800" dirty="0">
                <a:solidFill>
                  <a:schemeClr val="bg1"/>
                </a:solidFill>
              </a:rPr>
              <a:t> і </a:t>
            </a:r>
            <a:r>
              <a:rPr lang="ru-RU" sz="1800" dirty="0" err="1">
                <a:solidFill>
                  <a:schemeClr val="bg1"/>
                </a:solidFill>
              </a:rPr>
              <a:t>Трансантарктичних</a:t>
            </a:r>
            <a:r>
              <a:rPr lang="ru-RU" sz="1800" dirty="0">
                <a:solidFill>
                  <a:schemeClr val="bg1"/>
                </a:solidFill>
              </a:rPr>
              <a:t> горах: </a:t>
            </a:r>
            <a:r>
              <a:rPr lang="ru-RU" sz="1800" dirty="0" err="1">
                <a:solidFill>
                  <a:schemeClr val="bg1"/>
                </a:solidFill>
              </a:rPr>
              <a:t>острови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ділянки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узбережжя</a:t>
            </a:r>
            <a:r>
              <a:rPr lang="ru-RU" sz="1800" dirty="0">
                <a:solidFill>
                  <a:schemeClr val="bg1"/>
                </a:solidFill>
              </a:rPr>
              <a:t>, так </a:t>
            </a:r>
            <a:r>
              <a:rPr lang="ru-RU" sz="1800" dirty="0" err="1">
                <a:solidFill>
                  <a:schemeClr val="bg1"/>
                </a:solidFill>
              </a:rPr>
              <a:t>звані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оази</a:t>
            </a:r>
            <a:r>
              <a:rPr lang="ru-RU" sz="1800" dirty="0">
                <a:solidFill>
                  <a:schemeClr val="bg1"/>
                </a:solidFill>
              </a:rPr>
              <a:t> і </a:t>
            </a:r>
            <a:r>
              <a:rPr lang="ru-RU" sz="1800" dirty="0" err="1">
                <a:solidFill>
                  <a:schemeClr val="bg1"/>
                </a:solidFill>
              </a:rPr>
              <a:t>окремі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гребені</a:t>
            </a:r>
            <a:r>
              <a:rPr lang="ru-RU" sz="1800" dirty="0">
                <a:solidFill>
                  <a:schemeClr val="bg1"/>
                </a:solidFill>
              </a:rPr>
              <a:t> і </a:t>
            </a:r>
            <a:r>
              <a:rPr lang="ru-RU" sz="1800" dirty="0" err="1">
                <a:solidFill>
                  <a:schemeClr val="bg1"/>
                </a:solidFill>
              </a:rPr>
              <a:t>гірські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вершини</a:t>
            </a:r>
            <a:r>
              <a:rPr lang="ru-RU" sz="1800" dirty="0">
                <a:solidFill>
                  <a:schemeClr val="bg1"/>
                </a:solidFill>
              </a:rPr>
              <a:t> (</a:t>
            </a:r>
            <a:r>
              <a:rPr lang="ru-RU" sz="1800" dirty="0" err="1">
                <a:solidFill>
                  <a:schemeClr val="bg1"/>
                </a:solidFill>
              </a:rPr>
              <a:t>нунатаки</a:t>
            </a:r>
            <a:r>
              <a:rPr lang="ru-RU" sz="1800" dirty="0">
                <a:solidFill>
                  <a:schemeClr val="bg1"/>
                </a:solidFill>
              </a:rPr>
              <a:t>), </a:t>
            </a:r>
            <a:r>
              <a:rPr lang="ru-RU" sz="1800" dirty="0" err="1">
                <a:solidFill>
                  <a:schemeClr val="bg1"/>
                </a:solidFill>
              </a:rPr>
              <a:t>що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підносяться</a:t>
            </a:r>
            <a:r>
              <a:rPr lang="ru-RU" sz="1800" dirty="0">
                <a:solidFill>
                  <a:schemeClr val="bg1"/>
                </a:solidFill>
              </a:rPr>
              <a:t> над </a:t>
            </a:r>
            <a:r>
              <a:rPr lang="ru-RU" sz="1800" dirty="0" err="1">
                <a:solidFill>
                  <a:schemeClr val="bg1"/>
                </a:solidFill>
              </a:rPr>
              <a:t>крижаною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поверхнею</a:t>
            </a:r>
            <a:r>
              <a:rPr lang="ru-RU" sz="18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20891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958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F853D58-6A41-40B4-AA5B-BB1C064418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838200"/>
          </a:xfrm>
        </p:spPr>
        <p:txBody>
          <a:bodyPr/>
          <a:lstStyle/>
          <a:p>
            <a:pPr eaLnBrk="1" hangingPunct="1"/>
            <a:r>
              <a:rPr lang="ru-RU" altLang="ru-RU" sz="4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Грунти</a:t>
            </a:r>
            <a:endParaRPr lang="ru-RU" altLang="ru-RU" sz="4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E266C48-8966-4724-BC6F-005E646D81B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447800"/>
            <a:ext cx="3960440" cy="45734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2400" dirty="0"/>
              <a:t>У </a:t>
            </a:r>
            <a:r>
              <a:rPr lang="ru-RU" altLang="ru-RU" sz="2400" dirty="0" err="1"/>
              <a:t>тундрі</a:t>
            </a:r>
            <a:r>
              <a:rPr lang="ru-RU" altLang="ru-RU" sz="2400" dirty="0"/>
              <a:t> і </a:t>
            </a:r>
            <a:r>
              <a:rPr lang="ru-RU" altLang="ru-RU" sz="2400" dirty="0" err="1"/>
              <a:t>лісотундрі</a:t>
            </a:r>
            <a:r>
              <a:rPr lang="ru-RU" altLang="ru-RU" sz="2400" dirty="0"/>
              <a:t> </a:t>
            </a:r>
            <a:r>
              <a:rPr lang="ru-RU" altLang="ru-RU" sz="2400" dirty="0" err="1"/>
              <a:t>утворюються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малопотужні</a:t>
            </a:r>
            <a:r>
              <a:rPr lang="ru-RU" altLang="ru-RU" sz="2400" dirty="0"/>
              <a:t> </a:t>
            </a:r>
            <a:r>
              <a:rPr lang="ru-RU" altLang="ru-RU" sz="2400" dirty="0" err="1"/>
              <a:t>тундрові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глейові</a:t>
            </a:r>
            <a:r>
              <a:rPr lang="ru-RU" altLang="ru-RU" sz="2400" dirty="0"/>
              <a:t> грунту. У них </a:t>
            </a:r>
            <a:r>
              <a:rPr lang="ru-RU" altLang="ru-RU" sz="2400" dirty="0" err="1"/>
              <a:t>під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верхнім</a:t>
            </a:r>
            <a:r>
              <a:rPr lang="ru-RU" altLang="ru-RU" sz="2400" dirty="0"/>
              <a:t> горизонтом </a:t>
            </a:r>
            <a:r>
              <a:rPr lang="ru-RU" altLang="ru-RU" sz="2400" dirty="0" err="1"/>
              <a:t>знаходиться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зеленувато-сизий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або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блакитно-сірий</a:t>
            </a:r>
            <a:r>
              <a:rPr lang="ru-RU" altLang="ru-RU" sz="2400" dirty="0"/>
              <a:t> шар, </a:t>
            </a:r>
            <a:r>
              <a:rPr lang="ru-RU" altLang="ru-RU" sz="2400" dirty="0" err="1"/>
              <a:t>іноді</a:t>
            </a:r>
            <a:r>
              <a:rPr lang="ru-RU" altLang="ru-RU" sz="2400" dirty="0"/>
              <a:t> з </a:t>
            </a:r>
            <a:r>
              <a:rPr lang="ru-RU" altLang="ru-RU" sz="2400" dirty="0" err="1"/>
              <a:t>іржавими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плямами</a:t>
            </a:r>
            <a:r>
              <a:rPr lang="ru-RU" altLang="ru-RU" sz="2400" dirty="0"/>
              <a:t> - </a:t>
            </a:r>
            <a:r>
              <a:rPr lang="ru-RU" altLang="ru-RU" sz="2400" dirty="0" err="1"/>
              <a:t>глейові</a:t>
            </a:r>
            <a:r>
              <a:rPr lang="ru-RU" altLang="ru-RU" sz="2400" dirty="0"/>
              <a:t> горизонт, </a:t>
            </a:r>
            <a:r>
              <a:rPr lang="ru-RU" altLang="ru-RU" sz="2400" dirty="0" err="1"/>
              <a:t>або</a:t>
            </a:r>
            <a:r>
              <a:rPr lang="ru-RU" altLang="ru-RU" sz="2400" dirty="0"/>
              <a:t> глей.</a:t>
            </a:r>
          </a:p>
        </p:txBody>
      </p:sp>
      <p:pic>
        <p:nvPicPr>
          <p:cNvPr id="23556" name="Picture 8">
            <a:extLst>
              <a:ext uri="{FF2B5EF4-FFF2-40B4-BE49-F238E27FC236}">
                <a16:creationId xmlns:a16="http://schemas.microsoft.com/office/drawing/2014/main" id="{DD604645-CE3F-41F7-A052-0CD6BEA22C1B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520874"/>
            <a:ext cx="3916531" cy="428438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8A8B4B8-03A1-42CA-B001-3697E9F8AA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607" y="267575"/>
            <a:ext cx="7772400" cy="838200"/>
          </a:xfrm>
        </p:spPr>
        <p:txBody>
          <a:bodyPr/>
          <a:lstStyle/>
          <a:p>
            <a:pPr eaLnBrk="1" hangingPunct="1"/>
            <a:r>
              <a:rPr lang="ru-RU" altLang="ru-RU" dirty="0"/>
              <a:t>Флора</a:t>
            </a:r>
            <a:br>
              <a:rPr lang="ru-RU" altLang="ru-RU" dirty="0"/>
            </a:br>
            <a:endParaRPr lang="ru-RU" altLang="ru-RU" dirty="0"/>
          </a:p>
        </p:txBody>
      </p:sp>
      <p:pic>
        <p:nvPicPr>
          <p:cNvPr id="24580" name="Picture 7">
            <a:extLst>
              <a:ext uri="{FF2B5EF4-FFF2-40B4-BE49-F238E27FC236}">
                <a16:creationId xmlns:a16="http://schemas.microsoft.com/office/drawing/2014/main" id="{E57B93BF-29C3-4E40-AE42-A5525BAFB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20" y="1120105"/>
            <a:ext cx="2283406" cy="251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11">
            <a:extLst>
              <a:ext uri="{FF2B5EF4-FFF2-40B4-BE49-F238E27FC236}">
                <a16:creationId xmlns:a16="http://schemas.microsoft.com/office/drawing/2014/main" id="{4D237D73-152C-4F94-84E4-749E76DCB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127" y="3821940"/>
            <a:ext cx="927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cs typeface="Arial" panose="020B0604020202020204" pitchFamily="34" charset="0"/>
              </a:rPr>
              <a:t>ЯГЕЛЬ</a:t>
            </a:r>
          </a:p>
        </p:txBody>
      </p:sp>
      <p:pic>
        <p:nvPicPr>
          <p:cNvPr id="24582" name="Picture 9">
            <a:extLst>
              <a:ext uri="{FF2B5EF4-FFF2-40B4-BE49-F238E27FC236}">
                <a16:creationId xmlns:a16="http://schemas.microsoft.com/office/drawing/2014/main" id="{DCBDA907-2143-43C6-A6A6-F92A2EC5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85" y="4342170"/>
            <a:ext cx="2283406" cy="20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1">
            <a:extLst>
              <a:ext uri="{FF2B5EF4-FFF2-40B4-BE49-F238E27FC236}">
                <a16:creationId xmlns:a16="http://schemas.microsoft.com/office/drawing/2014/main" id="{4CE00EEE-F3CB-484A-9E81-18AB8B582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712" y="847699"/>
            <a:ext cx="3309331" cy="251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14">
            <a:extLst>
              <a:ext uri="{FF2B5EF4-FFF2-40B4-BE49-F238E27FC236}">
                <a16:creationId xmlns:a16="http://schemas.microsoft.com/office/drawing/2014/main" id="{AB761E4A-27C5-4A19-9ED6-9275F8C06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7942" y="3392233"/>
            <a:ext cx="16547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КАРЛИКОВА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БЕРЕЗА</a:t>
            </a:r>
          </a:p>
        </p:txBody>
      </p:sp>
      <p:pic>
        <p:nvPicPr>
          <p:cNvPr id="24585" name="Picture 10">
            <a:extLst>
              <a:ext uri="{FF2B5EF4-FFF2-40B4-BE49-F238E27FC236}">
                <a16:creationId xmlns:a16="http://schemas.microsoft.com/office/drawing/2014/main" id="{38A13FE3-FCE4-442F-9ECE-2854EB28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89" y="4387727"/>
            <a:ext cx="2355632" cy="176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8">
            <a:extLst>
              <a:ext uri="{FF2B5EF4-FFF2-40B4-BE49-F238E27FC236}">
                <a16:creationId xmlns:a16="http://schemas.microsoft.com/office/drawing/2014/main" id="{8BCD2193-A10C-4DCB-9B94-C77EBC325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72" y="4468282"/>
            <a:ext cx="2283406" cy="178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2">
            <a:extLst>
              <a:ext uri="{FF2B5EF4-FFF2-40B4-BE49-F238E27FC236}">
                <a16:creationId xmlns:a16="http://schemas.microsoft.com/office/drawing/2014/main" id="{DAE9D22C-4682-472A-8847-479BAB706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542" y="4021014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МОХИ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BDD1C8E-3B47-4E63-9DD5-35745E5E4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685800"/>
          </a:xfrm>
        </p:spPr>
        <p:txBody>
          <a:bodyPr/>
          <a:lstStyle/>
          <a:p>
            <a:pPr eaLnBrk="1" hangingPunct="1"/>
            <a:r>
              <a:rPr lang="ru-RU" altLang="ru-RU">
                <a:solidFill>
                  <a:schemeClr val="tx1"/>
                </a:solidFill>
              </a:rPr>
              <a:t>Фауна</a:t>
            </a:r>
          </a:p>
        </p:txBody>
      </p:sp>
      <p:sp>
        <p:nvSpPr>
          <p:cNvPr id="26628" name="Text Box 14">
            <a:extLst>
              <a:ext uri="{FF2B5EF4-FFF2-40B4-BE49-F238E27FC236}">
                <a16:creationId xmlns:a16="http://schemas.microsoft.com/office/drawing/2014/main" id="{262D956C-849C-4FD8-A814-34F2C669B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16" y="3245643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ПОЛЯРНИЙ ВОВК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629" name="Picture 11">
            <a:extLst>
              <a:ext uri="{FF2B5EF4-FFF2-40B4-BE49-F238E27FC236}">
                <a16:creationId xmlns:a16="http://schemas.microsoft.com/office/drawing/2014/main" id="{EC914DC8-147F-4756-B2A2-75EF5C0E8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5" y="907221"/>
            <a:ext cx="2705107" cy="22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>
            <a:extLst>
              <a:ext uri="{FF2B5EF4-FFF2-40B4-BE49-F238E27FC236}">
                <a16:creationId xmlns:a16="http://schemas.microsoft.com/office/drawing/2014/main" id="{7ACC64CA-3143-4EC5-B3FF-DC7392BF3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96975"/>
            <a:ext cx="20161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13">
            <a:extLst>
              <a:ext uri="{FF2B5EF4-FFF2-40B4-BE49-F238E27FC236}">
                <a16:creationId xmlns:a16="http://schemas.microsoft.com/office/drawing/2014/main" id="{5A312BBD-A87B-41DD-BA14-F4541BAD9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765175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ЛЕМІНГ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632" name="Picture 10">
            <a:extLst>
              <a:ext uri="{FF2B5EF4-FFF2-40B4-BE49-F238E27FC236}">
                <a16:creationId xmlns:a16="http://schemas.microsoft.com/office/drawing/2014/main" id="{3FA7440B-BE41-4B44-9286-2A038058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227" y="1145238"/>
            <a:ext cx="2501805" cy="197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 Box 12">
            <a:extLst>
              <a:ext uri="{FF2B5EF4-FFF2-40B4-BE49-F238E27FC236}">
                <a16:creationId xmlns:a16="http://schemas.microsoft.com/office/drawing/2014/main" id="{14BCB2B9-0320-4FBA-95A1-07C80C523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3251703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ПЕСЕЦЬ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634" name="Picture 8">
            <a:extLst>
              <a:ext uri="{FF2B5EF4-FFF2-40B4-BE49-F238E27FC236}">
                <a16:creationId xmlns:a16="http://schemas.microsoft.com/office/drawing/2014/main" id="{4F88F130-B767-4D6E-A0C7-62EAEEEB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73" y="2771355"/>
            <a:ext cx="2035734" cy="315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Text Box 9">
            <a:extLst>
              <a:ext uri="{FF2B5EF4-FFF2-40B4-BE49-F238E27FC236}">
                <a16:creationId xmlns:a16="http://schemas.microsoft.com/office/drawing/2014/main" id="{74F1C686-F62A-4B95-BD4B-80DF6BE05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032" y="6031700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ПІВДЕННИЙ ОЛЕНЬ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636" name="Picture 7">
            <a:extLst>
              <a:ext uri="{FF2B5EF4-FFF2-40B4-BE49-F238E27FC236}">
                <a16:creationId xmlns:a16="http://schemas.microsoft.com/office/drawing/2014/main" id="{2DC4F8EB-47A2-42E2-93B7-EEC4E6AA4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97" y="4077853"/>
            <a:ext cx="3076276" cy="20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Text Box 10">
            <a:extLst>
              <a:ext uri="{FF2B5EF4-FFF2-40B4-BE49-F238E27FC236}">
                <a16:creationId xmlns:a16="http://schemas.microsoft.com/office/drawing/2014/main" id="{59DA5A46-539B-442F-861A-148BCD57A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304" y="6257527"/>
            <a:ext cx="148411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800" dirty="0">
                <a:solidFill>
                  <a:srgbClr val="FFFF00"/>
                </a:solidFill>
                <a:latin typeface="Times New Roman" panose="02020603050405020304" pitchFamily="18" charset="0"/>
              </a:rPr>
              <a:t>ВІВ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ЦЕБИК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04664"/>
            <a:ext cx="4572000" cy="5760640"/>
          </a:xfrm>
        </p:spPr>
        <p:txBody>
          <a:bodyPr/>
          <a:lstStyle/>
          <a:p>
            <a:pPr algn="l"/>
            <a:r>
              <a:rPr lang="ru-RU" sz="2000" dirty="0">
                <a:solidFill>
                  <a:schemeClr val="bg1"/>
                </a:solidFill>
              </a:rPr>
              <a:t>-</a:t>
            </a:r>
            <a:r>
              <a:rPr lang="ru-RU" sz="2000" dirty="0" err="1">
                <a:solidFill>
                  <a:schemeClr val="bg1"/>
                </a:solidFill>
              </a:rPr>
              <a:t>Антарктичний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льодовиковий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покрив</a:t>
            </a:r>
            <a:r>
              <a:rPr lang="ru-RU" sz="2000" dirty="0">
                <a:solidFill>
                  <a:schemeClr val="bg1"/>
                </a:solidFill>
              </a:rPr>
              <a:t>,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14 млн. </a:t>
            </a:r>
            <a:r>
              <a:rPr lang="uk-UA" sz="1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км²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-</a:t>
            </a:r>
            <a:r>
              <a:rPr lang="ru-RU" sz="2000" dirty="0" err="1">
                <a:solidFill>
                  <a:schemeClr val="bg1"/>
                </a:solidFill>
              </a:rPr>
              <a:t>Середня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потужність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Антарктичного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льодовикового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покриву</a:t>
            </a:r>
            <a:r>
              <a:rPr lang="ru-RU" sz="2000" dirty="0">
                <a:solidFill>
                  <a:schemeClr val="bg1"/>
                </a:solidFill>
              </a:rPr>
              <a:t> - </a:t>
            </a:r>
            <a:r>
              <a:rPr lang="ru-RU" sz="2000" dirty="0" err="1">
                <a:solidFill>
                  <a:schemeClr val="bg1"/>
                </a:solidFill>
              </a:rPr>
              <a:t>понад</a:t>
            </a:r>
            <a:r>
              <a:rPr lang="ru-RU" sz="2000" dirty="0">
                <a:solidFill>
                  <a:schemeClr val="bg1"/>
                </a:solidFill>
              </a:rPr>
              <a:t> 1600 м,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- </a:t>
            </a:r>
            <a:r>
              <a:rPr lang="ru-RU" sz="2000" dirty="0" err="1">
                <a:solidFill>
                  <a:schemeClr val="bg1"/>
                </a:solidFill>
              </a:rPr>
              <a:t>середня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висота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поверхні</a:t>
            </a:r>
            <a:r>
              <a:rPr lang="ru-RU" sz="2000" dirty="0">
                <a:solidFill>
                  <a:schemeClr val="bg1"/>
                </a:solidFill>
              </a:rPr>
              <a:t> над </a:t>
            </a:r>
            <a:r>
              <a:rPr lang="ru-RU" sz="2000" dirty="0" err="1">
                <a:solidFill>
                  <a:schemeClr val="bg1"/>
                </a:solidFill>
              </a:rPr>
              <a:t>рівнем</a:t>
            </a:r>
            <a:r>
              <a:rPr lang="ru-RU" sz="2000" dirty="0">
                <a:solidFill>
                  <a:schemeClr val="bg1"/>
                </a:solidFill>
              </a:rPr>
              <a:t> моря -2040 м (максимальна - </a:t>
            </a:r>
            <a:r>
              <a:rPr lang="ru-RU" sz="2000" dirty="0" err="1">
                <a:solidFill>
                  <a:schemeClr val="bg1"/>
                </a:solidFill>
              </a:rPr>
              <a:t>понад</a:t>
            </a:r>
            <a:r>
              <a:rPr lang="ru-RU" sz="2000" dirty="0">
                <a:solidFill>
                  <a:schemeClr val="bg1"/>
                </a:solidFill>
              </a:rPr>
              <a:t> 4000 м)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- </a:t>
            </a:r>
            <a:r>
              <a:rPr lang="ru-RU" sz="2000" dirty="0" err="1">
                <a:solidFill>
                  <a:schemeClr val="bg1"/>
                </a:solidFill>
              </a:rPr>
              <a:t>потужність</a:t>
            </a:r>
            <a:r>
              <a:rPr lang="ru-RU" sz="2000" dirty="0">
                <a:solidFill>
                  <a:schemeClr val="bg1"/>
                </a:solidFill>
              </a:rPr>
              <a:t> Гренландского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льодовикового</a:t>
            </a:r>
            <a:r>
              <a:rPr lang="ru-RU" sz="2000" dirty="0">
                <a:solidFill>
                  <a:schemeClr val="bg1"/>
                </a:solidFill>
              </a:rPr>
              <a:t> щита - </a:t>
            </a:r>
            <a:r>
              <a:rPr lang="ru-RU" sz="2000" dirty="0" err="1">
                <a:solidFill>
                  <a:schemeClr val="bg1"/>
                </a:solidFill>
              </a:rPr>
              <a:t>близько</a:t>
            </a:r>
            <a:r>
              <a:rPr lang="ru-RU" sz="2000" dirty="0">
                <a:solidFill>
                  <a:schemeClr val="bg1"/>
                </a:solidFill>
              </a:rPr>
              <a:t> 2300 м, </a:t>
            </a:r>
            <a:r>
              <a:rPr lang="ru-RU" sz="2000" dirty="0" err="1">
                <a:solidFill>
                  <a:schemeClr val="bg1"/>
                </a:solidFill>
              </a:rPr>
              <a:t>висота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досягає</a:t>
            </a:r>
            <a:r>
              <a:rPr lang="ru-RU" sz="2000" dirty="0">
                <a:solidFill>
                  <a:schemeClr val="bg1"/>
                </a:solidFill>
              </a:rPr>
              <a:t> 3231 м.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-У </a:t>
            </a:r>
            <a:r>
              <a:rPr lang="ru-RU" sz="2000" dirty="0" err="1">
                <a:solidFill>
                  <a:schemeClr val="bg1"/>
                </a:solidFill>
              </a:rPr>
              <a:t>льодовиків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Нової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Землі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інших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арктичних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островів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товщина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льоду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сягає</a:t>
            </a:r>
            <a:r>
              <a:rPr lang="ru-RU" sz="2000" dirty="0">
                <a:solidFill>
                  <a:schemeClr val="bg1"/>
                </a:solidFill>
              </a:rPr>
              <a:t> 300-400 м, а абсолютна </a:t>
            </a:r>
            <a:r>
              <a:rPr lang="ru-RU" sz="2000" dirty="0" err="1">
                <a:solidFill>
                  <a:schemeClr val="bg1"/>
                </a:solidFill>
              </a:rPr>
              <a:t>висота</a:t>
            </a:r>
            <a:r>
              <a:rPr lang="ru-RU" sz="2000" dirty="0">
                <a:solidFill>
                  <a:schemeClr val="bg1"/>
                </a:solidFill>
              </a:rPr>
              <a:t> -1000 м і </a:t>
            </a:r>
            <a:r>
              <a:rPr lang="ru-RU" sz="2000" dirty="0" err="1">
                <a:solidFill>
                  <a:schemeClr val="bg1"/>
                </a:solidFill>
              </a:rPr>
              <a:t>більше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  <a:br>
              <a:rPr lang="ru-RU" sz="20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404664"/>
            <a:ext cx="477090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1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820" y="4293096"/>
            <a:ext cx="8856983" cy="2448272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>
                <a:solidFill>
                  <a:schemeClr val="bg1"/>
                </a:solidFill>
              </a:rPr>
              <a:t>-</a:t>
            </a:r>
            <a:r>
              <a:rPr lang="ru-RU" sz="2000" dirty="0" err="1">
                <a:solidFill>
                  <a:schemeClr val="bg1"/>
                </a:solidFill>
              </a:rPr>
              <a:t>Річний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радіаційн</a:t>
            </a:r>
            <a:r>
              <a:rPr lang="uk-UA" sz="2000" dirty="0" err="1">
                <a:solidFill>
                  <a:schemeClr val="bg1"/>
                </a:solidFill>
              </a:rPr>
              <a:t>ий</a:t>
            </a:r>
            <a:r>
              <a:rPr lang="ru-RU" sz="2000" dirty="0">
                <a:solidFill>
                  <a:schemeClr val="bg1"/>
                </a:solidFill>
              </a:rPr>
              <a:t> баланс: </a:t>
            </a:r>
            <a:r>
              <a:rPr lang="en-US" sz="2000" dirty="0">
                <a:solidFill>
                  <a:schemeClr val="bg1"/>
                </a:solidFill>
              </a:rPr>
              <a:t>R = - (200-400) </a:t>
            </a:r>
            <a:r>
              <a:rPr lang="ru-RU" sz="2000" dirty="0">
                <a:solidFill>
                  <a:schemeClr val="bg1"/>
                </a:solidFill>
              </a:rPr>
              <a:t>МДж / м2</a:t>
            </a:r>
            <a:br>
              <a:rPr lang="ru-RU" sz="2000" dirty="0">
                <a:solidFill>
                  <a:schemeClr val="bg1"/>
                </a:solidFill>
              </a:rPr>
            </a:b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-</a:t>
            </a:r>
            <a:r>
              <a:rPr lang="ru-RU" sz="2000" dirty="0" err="1">
                <a:solidFill>
                  <a:schemeClr val="bg1"/>
                </a:solidFill>
              </a:rPr>
              <a:t>Середня</a:t>
            </a:r>
            <a:r>
              <a:rPr lang="ru-RU" sz="2000" dirty="0">
                <a:solidFill>
                  <a:schemeClr val="bg1"/>
                </a:solidFill>
              </a:rPr>
              <a:t> температура </a:t>
            </a:r>
            <a:r>
              <a:rPr lang="ru-RU" sz="2000" dirty="0" err="1">
                <a:solidFill>
                  <a:schemeClr val="bg1"/>
                </a:solidFill>
              </a:rPr>
              <a:t>повітря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всіх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місяців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нижче</a:t>
            </a:r>
            <a:r>
              <a:rPr lang="ru-RU" sz="2000" dirty="0">
                <a:solidFill>
                  <a:schemeClr val="bg1"/>
                </a:solidFill>
              </a:rPr>
              <a:t> 0 ° С </a:t>
            </a:r>
            <a:br>
              <a:rPr lang="ru-RU" sz="2000" dirty="0">
                <a:solidFill>
                  <a:schemeClr val="bg1"/>
                </a:solidFill>
              </a:rPr>
            </a:b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-В </a:t>
            </a:r>
            <a:r>
              <a:rPr lang="ru-RU" sz="2000" dirty="0" err="1">
                <a:solidFill>
                  <a:schemeClr val="bg1"/>
                </a:solidFill>
              </a:rPr>
              <a:t>центрі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Антарктичного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покриву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влітку</a:t>
            </a:r>
            <a:r>
              <a:rPr lang="ru-RU" sz="2000" dirty="0">
                <a:solidFill>
                  <a:schemeClr val="bg1"/>
                </a:solidFill>
              </a:rPr>
              <a:t> вона </a:t>
            </a:r>
            <a:r>
              <a:rPr lang="ru-RU" sz="2000" dirty="0" err="1">
                <a:solidFill>
                  <a:schemeClr val="bg1"/>
                </a:solidFill>
              </a:rPr>
              <a:t>дорівнює</a:t>
            </a:r>
            <a:r>
              <a:rPr lang="ru-RU" sz="2000" dirty="0">
                <a:solidFill>
                  <a:schemeClr val="bg1"/>
                </a:solidFill>
              </a:rPr>
              <a:t> - (30-50)°С.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 err="1">
                <a:solidFill>
                  <a:schemeClr val="bg1"/>
                </a:solidFill>
              </a:rPr>
              <a:t>взимку</a:t>
            </a:r>
            <a:r>
              <a:rPr lang="ru-RU" sz="2000" dirty="0">
                <a:solidFill>
                  <a:schemeClr val="bg1"/>
                </a:solidFill>
              </a:rPr>
              <a:t> - (60-70) ° С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-</a:t>
            </a:r>
            <a:r>
              <a:rPr lang="ru-RU" sz="2000" dirty="0" err="1">
                <a:solidFill>
                  <a:schemeClr val="bg1"/>
                </a:solidFill>
              </a:rPr>
              <a:t>Зареєстрований</a:t>
            </a:r>
            <a:r>
              <a:rPr lang="ru-RU" sz="2000" dirty="0">
                <a:solidFill>
                  <a:schemeClr val="bg1"/>
                </a:solidFill>
              </a:rPr>
              <a:t> 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min</a:t>
            </a:r>
            <a:r>
              <a:rPr lang="ru-RU" sz="2000" dirty="0">
                <a:solidFill>
                  <a:schemeClr val="bg1"/>
                </a:solidFill>
              </a:rPr>
              <a:t>= -89,2 </a:t>
            </a:r>
            <a:r>
              <a:rPr lang="ru-RU" sz="2000" dirty="0"/>
              <a:t>° </a:t>
            </a:r>
            <a:br>
              <a:rPr lang="ru-RU" sz="2000" dirty="0"/>
            </a:br>
            <a:br>
              <a:rPr lang="ru-RU" sz="2000" dirty="0"/>
            </a:b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895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5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941168"/>
            <a:ext cx="8712967" cy="1728192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err="1">
                <a:solidFill>
                  <a:schemeClr val="bg1"/>
                </a:solidFill>
              </a:rPr>
              <a:t>Позитивний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радіобаланс</a:t>
            </a:r>
            <a:r>
              <a:rPr lang="ru-RU" sz="2000" dirty="0">
                <a:solidFill>
                  <a:schemeClr val="bg1"/>
                </a:solidFill>
              </a:rPr>
              <a:t> (250-400 МДж / м</a:t>
            </a:r>
            <a:r>
              <a:rPr lang="uk-UA" sz="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uk-UA" sz="1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²</a:t>
            </a:r>
            <a:r>
              <a:rPr lang="ru-RU" sz="1800" dirty="0">
                <a:solidFill>
                  <a:schemeClr val="bg1"/>
                </a:solidFill>
              </a:rPr>
              <a:t>),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Але з </a:t>
            </a:r>
            <a:r>
              <a:rPr lang="ru-RU" sz="2000" dirty="0" err="1">
                <a:solidFill>
                  <a:schemeClr val="bg1"/>
                </a:solidFill>
              </a:rPr>
              <a:t>жовтня</a:t>
            </a:r>
            <a:r>
              <a:rPr lang="ru-RU" sz="2000" dirty="0">
                <a:solidFill>
                  <a:schemeClr val="bg1"/>
                </a:solidFill>
              </a:rPr>
              <a:t> по </a:t>
            </a:r>
            <a:r>
              <a:rPr lang="ru-RU" sz="2000" dirty="0" err="1">
                <a:solidFill>
                  <a:schemeClr val="bg1"/>
                </a:solidFill>
              </a:rPr>
              <a:t>квітень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негативні</a:t>
            </a:r>
            <a:r>
              <a:rPr lang="ru-RU" sz="2000" dirty="0">
                <a:solidFill>
                  <a:schemeClr val="bg1"/>
                </a:solidFill>
              </a:rPr>
              <a:t>  </a:t>
            </a:r>
            <a:r>
              <a:rPr lang="ru-RU" sz="2000" dirty="0" err="1">
                <a:solidFill>
                  <a:schemeClr val="bg1"/>
                </a:solidFill>
              </a:rPr>
              <a:t>значення</a:t>
            </a:r>
            <a:r>
              <a:rPr lang="ru-RU" sz="2000" dirty="0">
                <a:solidFill>
                  <a:schemeClr val="bg1"/>
                </a:solidFill>
              </a:rPr>
              <a:t>; </a:t>
            </a:r>
            <a:r>
              <a:rPr lang="en-US" sz="2000" dirty="0">
                <a:solidFill>
                  <a:schemeClr val="bg1"/>
                </a:solidFill>
              </a:rPr>
              <a:t>t2 = 2-4  </a:t>
            </a:r>
            <a:br>
              <a:rPr lang="uk-UA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У </a:t>
            </a:r>
            <a:r>
              <a:rPr lang="ru-RU" sz="2000" dirty="0" err="1">
                <a:solidFill>
                  <a:schemeClr val="bg1"/>
                </a:solidFill>
              </a:rPr>
              <a:t>приатлантичному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секторі</a:t>
            </a:r>
            <a:r>
              <a:rPr lang="ru-RU" sz="2000" dirty="0">
                <a:solidFill>
                  <a:schemeClr val="bg1"/>
                </a:solidFill>
              </a:rPr>
              <a:t> Арктики </a:t>
            </a:r>
            <a:r>
              <a:rPr lang="ru-RU" sz="2000" dirty="0" err="1">
                <a:solidFill>
                  <a:schemeClr val="bg1"/>
                </a:solidFill>
              </a:rPr>
              <a:t>клімат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відносно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м'який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en-US" sz="2000" dirty="0">
                <a:solidFill>
                  <a:schemeClr val="bg1"/>
                </a:solidFill>
              </a:rPr>
              <a:t>t1 = - (20-25)</a:t>
            </a:r>
            <a:br>
              <a:rPr lang="ru-RU" sz="20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480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7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0092" y="1248911"/>
            <a:ext cx="4743338" cy="462952"/>
          </a:xfrm>
        </p:spPr>
        <p:txBody>
          <a:bodyPr/>
          <a:lstStyle/>
          <a:p>
            <a:pPr marL="0" indent="0" algn="ctr">
              <a:buNone/>
            </a:pPr>
            <a:r>
              <a:rPr lang="vi-VN" sz="2400" dirty="0">
                <a:solidFill>
                  <a:schemeClr val="bg1"/>
                </a:solidFill>
              </a:rPr>
              <a:t>Антаркти́чні оази</a:t>
            </a:r>
            <a:r>
              <a:rPr lang="uk-UA" sz="2400" dirty="0" err="1">
                <a:solidFill>
                  <a:schemeClr val="bg1"/>
                </a:solidFill>
              </a:rPr>
              <a:t>си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83" y="1877496"/>
            <a:ext cx="4024227" cy="259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EFE2AE-49BE-4847-BF18-DE9F94CE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54" y="1371058"/>
            <a:ext cx="4449631" cy="33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6633"/>
            <a:ext cx="5075229" cy="3906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постійного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крижаних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пустелях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Лише на невеликих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вільних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льоду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ділянках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антарктичних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оазах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зайнятих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кам'янистими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розсипами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зустрічаються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водоростево-лишайникові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угруповання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Антарктичного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покриву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своєрідна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ярусність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прибережна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смуга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пологий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льодовиковий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схил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схильний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сильних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стокових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вітрів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високогірне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льодовикове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плато.</a:t>
            </a:r>
          </a:p>
        </p:txBody>
      </p:sp>
      <p:pic>
        <p:nvPicPr>
          <p:cNvPr id="3074" name="Picture 2" descr="http://animalworld.com.ua/images/2009/October_09/Fito/Derevo/Deschampsia_antarct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101" y="643719"/>
            <a:ext cx="2462943" cy="18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krmap.su/program2009/g7/r_7/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24" y="2672916"/>
            <a:ext cx="2523220" cy="143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900igr.net/datai/geografija/Rastitelnyj-i-zhivotnyj-mir-Antarktidy/0002-005-Lishajniki-i-mkh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509119"/>
            <a:ext cx="2462943" cy="18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900igr.net/datai/geografija/Rastitelnyj-i-zhivotnyj-mir-Antarktidy/0002-003-Lishajniki-i-mkh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16" y="4682141"/>
            <a:ext cx="2420510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m2.tourbina.ru/photos.3/6/2/626805/big.photo/Mkhi-da-lishaynik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74595"/>
            <a:ext cx="2642309" cy="198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38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768752" cy="432048"/>
          </a:xfrm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Полярні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позальодовикові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ландшафти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16732"/>
            <a:ext cx="8640960" cy="5508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chemeClr val="bg1"/>
                </a:solidFill>
              </a:rPr>
              <a:t>Займають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Антарктичний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півострів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острови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Північного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Льодовитого</a:t>
            </a:r>
            <a:r>
              <a:rPr lang="ru-RU" sz="2000" dirty="0">
                <a:solidFill>
                  <a:schemeClr val="bg1"/>
                </a:solidFill>
              </a:rPr>
              <a:t> океану.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Радіаційний</a:t>
            </a:r>
            <a:r>
              <a:rPr lang="ru-RU" sz="2000" dirty="0">
                <a:solidFill>
                  <a:schemeClr val="bg1"/>
                </a:solidFill>
              </a:rPr>
              <a:t> баланс </a:t>
            </a:r>
            <a:r>
              <a:rPr lang="ru-RU" sz="2000" dirty="0" err="1">
                <a:solidFill>
                  <a:schemeClr val="bg1"/>
                </a:solidFill>
              </a:rPr>
              <a:t>із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жовтня</a:t>
            </a:r>
            <a:r>
              <a:rPr lang="ru-RU" sz="2000" dirty="0">
                <a:solidFill>
                  <a:schemeClr val="bg1"/>
                </a:solidFill>
              </a:rPr>
              <a:t> до </a:t>
            </a:r>
            <a:r>
              <a:rPr lang="ru-RU" sz="2000" dirty="0" err="1">
                <a:solidFill>
                  <a:schemeClr val="bg1"/>
                </a:solidFill>
              </a:rPr>
              <a:t>квітня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негативний</a:t>
            </a:r>
            <a:r>
              <a:rPr lang="ru-RU" sz="2000" dirty="0">
                <a:solidFill>
                  <a:schemeClr val="bg1"/>
                </a:solidFill>
              </a:rPr>
              <a:t>, у час </a:t>
            </a:r>
            <a:r>
              <a:rPr lang="ru-RU" sz="2000" dirty="0" err="1">
                <a:solidFill>
                  <a:schemeClr val="bg1"/>
                </a:solidFill>
              </a:rPr>
              <a:t>позитивний</a:t>
            </a:r>
            <a:r>
              <a:rPr lang="ru-RU" sz="2000" dirty="0">
                <a:solidFill>
                  <a:schemeClr val="bg1"/>
                </a:solidFill>
              </a:rPr>
              <a:t> -- </a:t>
            </a:r>
            <a:r>
              <a:rPr lang="en-US" sz="2000" dirty="0">
                <a:solidFill>
                  <a:schemeClr val="bg1"/>
                </a:solidFill>
              </a:rPr>
              <a:t>R= 250...400 </a:t>
            </a:r>
            <a:r>
              <a:rPr lang="ru-RU" sz="2000" dirty="0">
                <a:solidFill>
                  <a:schemeClr val="bg1"/>
                </a:solidFill>
              </a:rPr>
              <a:t>мДж/м2.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Річна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кількість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опадів</a:t>
            </a:r>
            <a:r>
              <a:rPr lang="ru-RU" sz="2000" dirty="0">
                <a:solidFill>
                  <a:schemeClr val="bg1"/>
                </a:solidFill>
              </a:rPr>
              <a:t> Ос = 200мм та </a:t>
            </a:r>
            <a:r>
              <a:rPr lang="ru-RU" sz="2000" dirty="0" err="1">
                <a:solidFill>
                  <a:schemeClr val="bg1"/>
                </a:solidFill>
              </a:rPr>
              <a:t>більше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Тривалість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снігового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покриву</a:t>
            </a:r>
            <a:r>
              <a:rPr lang="ru-RU" sz="2000" dirty="0">
                <a:solidFill>
                  <a:schemeClr val="bg1"/>
                </a:solidFill>
              </a:rPr>
              <a:t> до 300 </a:t>
            </a:r>
            <a:r>
              <a:rPr lang="ru-RU" sz="2000" dirty="0" err="1">
                <a:solidFill>
                  <a:schemeClr val="bg1"/>
                </a:solidFill>
              </a:rPr>
              <a:t>діб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рік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>
                <a:solidFill>
                  <a:schemeClr val="bg1"/>
                </a:solidFill>
              </a:rPr>
              <a:t>Полярна </a:t>
            </a:r>
            <a:r>
              <a:rPr lang="ru-RU" sz="2000" dirty="0" err="1">
                <a:solidFill>
                  <a:schemeClr val="bg1"/>
                </a:solidFill>
              </a:rPr>
              <a:t>ніч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триває</a:t>
            </a:r>
            <a:r>
              <a:rPr lang="ru-RU" sz="2000" dirty="0">
                <a:solidFill>
                  <a:schemeClr val="bg1"/>
                </a:solidFill>
              </a:rPr>
              <a:t> до 130 </a:t>
            </a:r>
            <a:r>
              <a:rPr lang="ru-RU" sz="2000" dirty="0" err="1">
                <a:solidFill>
                  <a:schemeClr val="bg1"/>
                </a:solidFill>
              </a:rPr>
              <a:t>діб</a:t>
            </a:r>
            <a:r>
              <a:rPr lang="ru-RU" sz="2000" dirty="0">
                <a:solidFill>
                  <a:schemeClr val="bg1"/>
                </a:solidFill>
              </a:rPr>
              <a:t>. У </a:t>
            </a:r>
            <a:r>
              <a:rPr lang="ru-RU" sz="2000" dirty="0" err="1">
                <a:solidFill>
                  <a:schemeClr val="bg1"/>
                </a:solidFill>
              </a:rPr>
              <a:t>річному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циклі</a:t>
            </a:r>
            <a:r>
              <a:rPr lang="ru-RU" sz="2000" dirty="0">
                <a:solidFill>
                  <a:schemeClr val="bg1"/>
                </a:solidFill>
              </a:rPr>
              <a:t> до 10 </a:t>
            </a:r>
            <a:r>
              <a:rPr lang="ru-RU" sz="2000" dirty="0" err="1">
                <a:solidFill>
                  <a:schemeClr val="bg1"/>
                </a:solidFill>
              </a:rPr>
              <a:t>місяців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припадає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морозний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період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Полярне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літо</a:t>
            </a:r>
            <a:r>
              <a:rPr lang="ru-RU" sz="2000" dirty="0">
                <a:solidFill>
                  <a:schemeClr val="bg1"/>
                </a:solidFill>
              </a:rPr>
              <a:t> - липень і </a:t>
            </a:r>
            <a:r>
              <a:rPr lang="ru-RU" sz="2000" dirty="0" err="1">
                <a:solidFill>
                  <a:schemeClr val="bg1"/>
                </a:solidFill>
              </a:rPr>
              <a:t>більшість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серпня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Грунт </a:t>
            </a:r>
            <a:r>
              <a:rPr lang="ru-RU" sz="2000" dirty="0" err="1">
                <a:solidFill>
                  <a:schemeClr val="bg1"/>
                </a:solidFill>
              </a:rPr>
              <a:t>розморожується</a:t>
            </a:r>
            <a:r>
              <a:rPr lang="ru-RU" sz="2000" dirty="0">
                <a:solidFill>
                  <a:schemeClr val="bg1"/>
                </a:solidFill>
              </a:rPr>
              <a:t> на 20...30 см.</a:t>
            </a:r>
          </a:p>
          <a:p>
            <a:pPr marL="0" indent="0"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000" dirty="0" err="1">
                <a:solidFill>
                  <a:schemeClr val="bg1"/>
                </a:solidFill>
              </a:rPr>
              <a:t>Вегетація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рослин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протікає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швидко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можлива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завдяки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більшому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нагріванню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поверхні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ґрунту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ніж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повітря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Рослинний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покрив</a:t>
            </a:r>
            <a:r>
              <a:rPr lang="ru-RU" sz="2000" dirty="0">
                <a:solidFill>
                  <a:schemeClr val="bg1"/>
                </a:solidFill>
              </a:rPr>
              <a:t> слабо </a:t>
            </a:r>
            <a:r>
              <a:rPr lang="ru-RU" sz="2000" dirty="0" err="1">
                <a:solidFill>
                  <a:schemeClr val="bg1"/>
                </a:solidFill>
              </a:rPr>
              <a:t>розвинений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складається</a:t>
            </a:r>
            <a:r>
              <a:rPr lang="ru-RU" sz="2000" dirty="0">
                <a:solidFill>
                  <a:schemeClr val="bg1"/>
                </a:solidFill>
              </a:rPr>
              <a:t> з </a:t>
            </a:r>
            <a:r>
              <a:rPr lang="ru-RU" sz="2000" dirty="0" err="1">
                <a:solidFill>
                  <a:schemeClr val="bg1"/>
                </a:solidFill>
              </a:rPr>
              <a:t>низькорослих</a:t>
            </a:r>
            <a:r>
              <a:rPr lang="ru-RU" sz="2000" dirty="0">
                <a:solidFill>
                  <a:schemeClr val="bg1"/>
                </a:solidFill>
              </a:rPr>
              <a:t> трав, </a:t>
            </a:r>
            <a:r>
              <a:rPr lang="ru-RU" sz="2000" dirty="0" err="1">
                <a:solidFill>
                  <a:schemeClr val="bg1"/>
                </a:solidFill>
              </a:rPr>
              <a:t>лишайників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кореневі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системи</a:t>
            </a:r>
            <a:r>
              <a:rPr lang="ru-RU" sz="2000" dirty="0">
                <a:solidFill>
                  <a:schemeClr val="bg1"/>
                </a:solidFill>
              </a:rPr>
              <a:t> не </a:t>
            </a:r>
            <a:r>
              <a:rPr lang="ru-RU" sz="2000" dirty="0" err="1">
                <a:solidFill>
                  <a:schemeClr val="bg1"/>
                </a:solidFill>
              </a:rPr>
              <a:t>стуляються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dirty="0" err="1">
                <a:solidFill>
                  <a:schemeClr val="bg1"/>
                </a:solidFill>
              </a:rPr>
              <a:t>Поширена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багаторічна</a:t>
            </a:r>
            <a:r>
              <a:rPr lang="ru-RU" sz="2000" dirty="0">
                <a:solidFill>
                  <a:schemeClr val="bg1"/>
                </a:solidFill>
              </a:rPr>
              <a:t> мерзлота. </a:t>
            </a:r>
            <a:r>
              <a:rPr lang="ru-RU" sz="2000" dirty="0" err="1">
                <a:solidFill>
                  <a:schemeClr val="bg1"/>
                </a:solidFill>
              </a:rPr>
              <a:t>Щорічна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продуктивність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фітомаси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вбирається</a:t>
            </a:r>
            <a:r>
              <a:rPr lang="ru-RU" sz="2000" dirty="0">
                <a:solidFill>
                  <a:schemeClr val="bg1"/>
                </a:solidFill>
              </a:rPr>
              <a:t> у 0,3 т/га, та </a:t>
            </a:r>
            <a:r>
              <a:rPr lang="ru-RU" sz="2000" dirty="0" err="1">
                <a:solidFill>
                  <a:schemeClr val="bg1"/>
                </a:solidFill>
              </a:rPr>
              <a:t>її</a:t>
            </a:r>
            <a:r>
              <a:rPr lang="ru-RU" sz="2000" dirty="0">
                <a:solidFill>
                  <a:schemeClr val="bg1"/>
                </a:solidFill>
              </a:rPr>
              <a:t> запаси- 1,5 т/га.</a:t>
            </a:r>
          </a:p>
        </p:txBody>
      </p:sp>
    </p:spTree>
    <p:extLst>
      <p:ext uri="{BB962C8B-B14F-4D97-AF65-F5344CB8AC3E}">
        <p14:creationId xmlns:p14="http://schemas.microsoft.com/office/powerpoint/2010/main" val="1196742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352928" cy="1440160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dirty="0" err="1">
                <a:solidFill>
                  <a:schemeClr val="bg1"/>
                </a:solidFill>
              </a:rPr>
              <a:t>Щорічна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продукція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фітомаси</a:t>
            </a:r>
            <a:r>
              <a:rPr lang="ru-RU" sz="2400" dirty="0">
                <a:solidFill>
                  <a:schemeClr val="bg1"/>
                </a:solidFill>
              </a:rPr>
              <a:t> не </a:t>
            </a:r>
            <a:r>
              <a:rPr lang="ru-RU" sz="2400" dirty="0" err="1">
                <a:solidFill>
                  <a:schemeClr val="bg1"/>
                </a:solidFill>
              </a:rPr>
              <a:t>перевищує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 0,2-0,3 т / га, а </a:t>
            </a:r>
            <a:r>
              <a:rPr lang="ru-RU" sz="2400" dirty="0" err="1">
                <a:solidFill>
                  <a:schemeClr val="bg1"/>
                </a:solidFill>
              </a:rPr>
              <a:t>її</a:t>
            </a:r>
            <a:r>
              <a:rPr lang="ru-RU" sz="2400" dirty="0">
                <a:solidFill>
                  <a:schemeClr val="bg1"/>
                </a:solidFill>
              </a:rPr>
              <a:t> запаси - </a:t>
            </a:r>
            <a:r>
              <a:rPr lang="ru-RU" sz="2400" dirty="0" err="1">
                <a:solidFill>
                  <a:schemeClr val="bg1"/>
                </a:solidFill>
              </a:rPr>
              <a:t>близько</a:t>
            </a:r>
            <a:r>
              <a:rPr lang="ru-RU" sz="2400" dirty="0">
                <a:solidFill>
                  <a:schemeClr val="bg1"/>
                </a:solidFill>
              </a:rPr>
              <a:t> 1,5 т / га (</a:t>
            </a:r>
            <a:r>
              <a:rPr lang="ru-RU" sz="2400" dirty="0" err="1">
                <a:solidFill>
                  <a:schemeClr val="bg1"/>
                </a:solidFill>
              </a:rPr>
              <a:t>переважає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підземна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частина</a:t>
            </a:r>
            <a:r>
              <a:rPr lang="ru-RU" sz="2400" dirty="0">
                <a:solidFill>
                  <a:schemeClr val="bg1"/>
                </a:solidFill>
              </a:rPr>
              <a:t>)</a:t>
            </a:r>
            <a:r>
              <a:rPr lang="ru-RU" sz="2400" dirty="0"/>
              <a:t>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8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Arial"/>
        <a:cs typeface="Arial"/>
      </a:majorFont>
      <a:minorFont>
        <a:latin typeface="Verdan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Воздушный поток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654</TotalTime>
  <Words>1065</Words>
  <Application>Microsoft Office PowerPoint</Application>
  <PresentationFormat>Экран (4:3)</PresentationFormat>
  <Paragraphs>64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22</vt:i4>
      </vt:variant>
    </vt:vector>
  </HeadingPairs>
  <TitlesOfParts>
    <vt:vector size="37" baseType="lpstr">
      <vt:lpstr>Arial</vt:lpstr>
      <vt:lpstr>Calibri</vt:lpstr>
      <vt:lpstr>Constantia</vt:lpstr>
      <vt:lpstr>Georgia</vt:lpstr>
      <vt:lpstr>Tahoma</vt:lpstr>
      <vt:lpstr>Times New Roman</vt:lpstr>
      <vt:lpstr>Trebuchet MS</vt:lpstr>
      <vt:lpstr>Verdana</vt:lpstr>
      <vt:lpstr>Wingdings</vt:lpstr>
      <vt:lpstr>Wingdings 2</vt:lpstr>
      <vt:lpstr>Воздушный поток</vt:lpstr>
      <vt:lpstr>Глобус</vt:lpstr>
      <vt:lpstr>Поток</vt:lpstr>
      <vt:lpstr>1_Воздушный поток</vt:lpstr>
      <vt:lpstr>1_Глобус</vt:lpstr>
      <vt:lpstr>Полярні та приполярні ландшафти</vt:lpstr>
      <vt:lpstr>Антарктида — найвищий континент Землі, середня висота поверхні континенту над рівнем моря становить понад 2000 м, а в центрі континенту досягає 4000 метрів. 99,5 % поверхні покриває материковий лід товщиною до 4776 м (середня товщина 1880 м), який піднімається до 4010 м (в середньому до 2040 м), під яким прихований континентальний рельєф і лише 0,3 % (близько 40 тис. км ²) її площі вільні від льоду — в основному в Західній Антарктиді і Трансантарктичних горах: острови, ділянки узбережжя, так звані оази і окремі гребені і гірські вершини (нунатаки), що підносяться над крижаною поверхнею.</vt:lpstr>
      <vt:lpstr>-Антарктичний льодовиковий покрив, 14 млн. км²  -Середня потужність Антарктичного льодовикового покриву - понад 1600 м, - середня висота поверхні над рівнем моря -2040 м (максимальна - понад 4000 м) - потужність Гренландского  льодовикового щита - близько 2300 м, висота досягає 3231 м.  -У льодовиків Нової Землі та інших арктичних островів товщина льоду сягає 300-400 м, а абсолютна висота -1000 м і більше. </vt:lpstr>
      <vt:lpstr>-Річний радіаційний баланс: R = - (200-400) МДж / м2  -Середня температура повітря всіх місяців нижче 0 ° С   -В центрі Антарктичного покриву влітку вона дорівнює - (30-50)°С. взимку - (60-70) ° С -Зареєстрований t min= -89,2 °   </vt:lpstr>
      <vt:lpstr>Позитивний радіобаланс (250-400 МДж / м ²),  Але з жовтня по квітень має негативні  значення; t2 = 2-4     У приатлантичному секторі Арктики клімат відносно м'який (t1 = - (20-25) </vt:lpstr>
      <vt:lpstr>Антаркти́чні оазиси</vt:lpstr>
      <vt:lpstr>Презентация PowerPoint</vt:lpstr>
      <vt:lpstr>Полярні позальодовикові ландшафти </vt:lpstr>
      <vt:lpstr>Щорічна продукція фітомаси не перевищує  0,2-0,3 т / га, а її запаси - близько 1,5 т / га (переважає підземна частина). </vt:lpstr>
      <vt:lpstr>Презентация PowerPoint</vt:lpstr>
      <vt:lpstr>Рослинний покрив слабо розвинений, відомі декілька десятків видів судинних рослин - низькорослих (5-10 см) кріофітних трав (полярний мак, крупка, тонконіг та ін.). </vt:lpstr>
      <vt:lpstr>Презентация PowerPoint</vt:lpstr>
      <vt:lpstr>Презентация PowerPoint</vt:lpstr>
      <vt:lpstr>Презентация PowerPoint</vt:lpstr>
      <vt:lpstr>Презентация PowerPoint</vt:lpstr>
      <vt:lpstr>CУБАРКТИЧНІ (ТУНДРОВІ) ТА БОРЕАЛЬНО-СУБАРКТИЧНІ КОНТИНЕНТАЛЬНІ (ЛІСОТУНДРОВІ) ЛАНДШАФТИ</vt:lpstr>
      <vt:lpstr>Презентация PowerPoint</vt:lpstr>
      <vt:lpstr>Презентация PowerPoint</vt:lpstr>
      <vt:lpstr>Температура та опади </vt:lpstr>
      <vt:lpstr>Грунти</vt:lpstr>
      <vt:lpstr>Флора </vt:lpstr>
      <vt:lpstr>Фауна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Полярні арктичні та антарктичні льодовикові ландшафти</dc:title>
  <dc:creator>Admin</dc:creator>
  <cp:lastModifiedBy>ksu</cp:lastModifiedBy>
  <cp:revision>49</cp:revision>
  <dcterms:created xsi:type="dcterms:W3CDTF">2019-03-21T18:14:21Z</dcterms:created>
  <dcterms:modified xsi:type="dcterms:W3CDTF">2022-10-23T22:27:02Z</dcterms:modified>
</cp:coreProperties>
</file>