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94" r:id="rId2"/>
  </p:sldMasterIdLst>
  <p:sldIdLst>
    <p:sldId id="256" r:id="rId3"/>
    <p:sldId id="258" r:id="rId4"/>
    <p:sldId id="271" r:id="rId5"/>
    <p:sldId id="259" r:id="rId6"/>
    <p:sldId id="260" r:id="rId7"/>
    <p:sldId id="280" r:id="rId8"/>
    <p:sldId id="274" r:id="rId9"/>
    <p:sldId id="262" r:id="rId10"/>
    <p:sldId id="278" r:id="rId11"/>
    <p:sldId id="263" r:id="rId12"/>
    <p:sldId id="281" r:id="rId13"/>
    <p:sldId id="282" r:id="rId14"/>
    <p:sldId id="283" r:id="rId15"/>
    <p:sldId id="284" r:id="rId16"/>
    <p:sldId id="264" r:id="rId17"/>
    <p:sldId id="265" r:id="rId18"/>
    <p:sldId id="266" r:id="rId19"/>
    <p:sldId id="267" r:id="rId20"/>
    <p:sldId id="268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8C238-AA61-4D74-9922-134E3E519558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F78B90E-FDF2-4310-9FA7-4BB5F9709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87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8C238-AA61-4D74-9922-134E3E519558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F78B90E-FDF2-4310-9FA7-4BB5F9709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19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8C238-AA61-4D74-9922-134E3E519558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F78B90E-FDF2-4310-9FA7-4BB5F9709FB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8933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8C238-AA61-4D74-9922-134E3E519558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F78B90E-FDF2-4310-9FA7-4BB5F9709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56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8C238-AA61-4D74-9922-134E3E519558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F78B90E-FDF2-4310-9FA7-4BB5F9709FBC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9000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8C238-AA61-4D74-9922-134E3E519558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F78B90E-FDF2-4310-9FA7-4BB5F9709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21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8C238-AA61-4D74-9922-134E3E519558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B90E-FDF2-4310-9FA7-4BB5F9709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94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8C238-AA61-4D74-9922-134E3E519558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B90E-FDF2-4310-9FA7-4BB5F9709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72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1BEBA-A794-421C-AFC9-7EE29A9D6DBE}" type="datetimeFigureOut">
              <a:rPr lang="ru-RU"/>
              <a:pPr>
                <a:defRPr/>
              </a:pPr>
              <a:t>31.10.2022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B1605-A667-4765-A870-5CF29ED833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370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9019E-7E5B-4EA3-A6EE-C71A3D47D921}" type="datetimeFigureOut">
              <a:rPr lang="ru-RU"/>
              <a:pPr>
                <a:defRPr/>
              </a:pPr>
              <a:t>31.10.2022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D8649-4561-4FFE-921D-3369EBC4C0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3169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B0413-6C6B-4793-ADB6-8565597913EE}" type="datetimeFigureOut">
              <a:rPr lang="ru-RU"/>
              <a:pPr>
                <a:defRPr/>
              </a:pPr>
              <a:t>31.10.2022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5F88D-7041-49FF-9E0B-C9F54161F4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111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8C238-AA61-4D74-9922-134E3E519558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B90E-FDF2-4310-9FA7-4BB5F9709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14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B101D-1E50-488A-858F-C908904D7E57}" type="datetimeFigureOut">
              <a:rPr lang="ru-RU"/>
              <a:pPr>
                <a:defRPr/>
              </a:pPr>
              <a:t>31.10.2022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538B6-5367-4D60-AED3-41F6B72D44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5369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B7A0A-6FC9-418A-88BF-169BD0950D8F}" type="datetimeFigureOut">
              <a:rPr lang="ru-RU"/>
              <a:pPr>
                <a:defRPr/>
              </a:pPr>
              <a:t>31.10.2022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29559-093B-4355-8472-E447E0F4AE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014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A08C9-DE9C-42CE-8ACA-B5B3ECAA1BF5}" type="datetimeFigureOut">
              <a:rPr lang="ru-RU"/>
              <a:pPr>
                <a:defRPr/>
              </a:pPr>
              <a:t>31.10.2022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4F2FB-AF63-4D89-8BF6-D5EC804B25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1406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AAF6E-022D-4863-8321-D154DA0B9749}" type="datetimeFigureOut">
              <a:rPr lang="ru-RU"/>
              <a:pPr>
                <a:defRPr/>
              </a:pPr>
              <a:t>31.10.2022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8F739-CC90-4CB9-BD3B-0B200227D3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9390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BB070-9B8C-4012-8482-6152A59BED6E}" type="datetimeFigureOut">
              <a:rPr lang="ru-RU"/>
              <a:pPr>
                <a:defRPr/>
              </a:pPr>
              <a:t>31.10.2022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9279E-F086-4971-BFFB-981A3F42C6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598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C7560-E5CC-44B3-ACF2-DAF26533AFC3}" type="datetimeFigureOut">
              <a:rPr lang="ru-RU"/>
              <a:pPr>
                <a:defRPr/>
              </a:pPr>
              <a:t>31.10.2022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2E256-1A56-4D60-B265-B62F22BFD2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4752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2877D-E65F-41C3-B2A4-046CC549B939}" type="datetimeFigureOut">
              <a:rPr lang="ru-RU"/>
              <a:pPr>
                <a:defRPr/>
              </a:pPr>
              <a:t>31.10.2022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DDA8D-D54C-4807-843D-6F1F7B17B3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1200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ACA77-5374-4220-986F-1137E811EFCB}" type="datetimeFigureOut">
              <a:rPr lang="ru-RU"/>
              <a:pPr>
                <a:defRPr/>
              </a:pPr>
              <a:t>31.10.2022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5F580-CF71-42CC-B341-EB1D2080E8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0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8C238-AA61-4D74-9922-134E3E519558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F78B90E-FDF2-4310-9FA7-4BB5F9709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81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8C238-AA61-4D74-9922-134E3E519558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F78B90E-FDF2-4310-9FA7-4BB5F9709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32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8C238-AA61-4D74-9922-134E3E519558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F78B90E-FDF2-4310-9FA7-4BB5F9709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44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8C238-AA61-4D74-9922-134E3E519558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B90E-FDF2-4310-9FA7-4BB5F9709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80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8C238-AA61-4D74-9922-134E3E519558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B90E-FDF2-4310-9FA7-4BB5F9709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1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8C238-AA61-4D74-9922-134E3E519558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8B90E-FDF2-4310-9FA7-4BB5F9709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19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8C238-AA61-4D74-9922-134E3E519558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F78B90E-FDF2-4310-9FA7-4BB5F9709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74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8C238-AA61-4D74-9922-134E3E519558}" type="datetimeFigureOut">
              <a:rPr lang="ru-RU" smtClean="0"/>
              <a:t>31.10.2022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F78B90E-FDF2-4310-9FA7-4BB5F9709F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406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834" y="4371975"/>
            <a:ext cx="86825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731839"/>
            <a:ext cx="85344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FD10DDE-8AF3-402B-A9C1-810D67129811}" type="datetimeFigureOut">
              <a:rPr lang="ru-RU"/>
              <a:pPr>
                <a:defRPr/>
              </a:pPr>
              <a:t>31.10.2022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411BF4B-2379-47F7-A652-78D00E8C31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821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2413" y="533707"/>
            <a:ext cx="9774287" cy="1913207"/>
          </a:xfrm>
        </p:spPr>
        <p:txBody>
          <a:bodyPr>
            <a:normAutofit/>
          </a:bodyPr>
          <a:lstStyle/>
          <a:p>
            <a:pPr algn="ctr"/>
            <a:r>
              <a:rPr lang="uk-UA" b="1" i="1" u="sng" dirty="0"/>
              <a:t> </a:t>
            </a:r>
            <a:r>
              <a:rPr lang="ru-RU" b="1" i="1" u="sng" dirty="0" err="1"/>
              <a:t>Бореальні</a:t>
            </a:r>
            <a:r>
              <a:rPr lang="ru-RU" b="1" i="1" u="sng" dirty="0"/>
              <a:t> та </a:t>
            </a:r>
            <a:r>
              <a:rPr lang="ru-RU" b="1" i="1" u="sng" dirty="0" err="1"/>
              <a:t>суббореальні</a:t>
            </a:r>
            <a:r>
              <a:rPr lang="ru-RU" b="1" i="1" u="sng" dirty="0"/>
              <a:t> </a:t>
            </a:r>
            <a:r>
              <a:rPr lang="ru-RU" b="1" i="1" u="sng" dirty="0" err="1"/>
              <a:t>ландшафти</a:t>
            </a:r>
            <a:endParaRPr lang="ru-RU" b="1" i="1" u="sng" dirty="0"/>
          </a:p>
        </p:txBody>
      </p:sp>
      <p:pic>
        <p:nvPicPr>
          <p:cNvPr id="3" name="Объект 3">
            <a:extLst>
              <a:ext uri="{FF2B5EF4-FFF2-40B4-BE49-F238E27FC236}">
                <a16:creationId xmlns:a16="http://schemas.microsoft.com/office/drawing/2014/main" id="{84EA2ABC-B782-E610-4C82-033955C3B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056" y="2587480"/>
            <a:ext cx="4837210" cy="2845417"/>
          </a:xfrm>
          <a:prstGeom prst="rect">
            <a:avLst/>
          </a:prstGeom>
        </p:spPr>
      </p:pic>
      <p:pic>
        <p:nvPicPr>
          <p:cNvPr id="1026" name="Picture 2" descr="Тайга — Википедия">
            <a:extLst>
              <a:ext uri="{FF2B5EF4-FFF2-40B4-BE49-F238E27FC236}">
                <a16:creationId xmlns:a16="http://schemas.microsoft.com/office/drawing/2014/main" id="{274ADB6D-75AA-E4A8-6A83-33F943FDF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34" y="2426678"/>
            <a:ext cx="4528193" cy="298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Тайга — Википедия">
            <a:extLst>
              <a:ext uri="{FF2B5EF4-FFF2-40B4-BE49-F238E27FC236}">
                <a16:creationId xmlns:a16="http://schemas.microsoft.com/office/drawing/2014/main" id="{E7328F20-241B-EE5F-01D7-06CD8D611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855" y="4270520"/>
            <a:ext cx="3881220" cy="258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95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b="9769"/>
          <a:stretch/>
        </p:blipFill>
        <p:spPr>
          <a:xfrm>
            <a:off x="1754054" y="3253403"/>
            <a:ext cx="5695950" cy="34206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46" t="393" r="25106" b="9443"/>
          <a:stretch/>
        </p:blipFill>
        <p:spPr>
          <a:xfrm>
            <a:off x="7668688" y="3010102"/>
            <a:ext cx="4266148" cy="32291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9451" b="9983"/>
          <a:stretch/>
        </p:blipFill>
        <p:spPr>
          <a:xfrm rot="20354921">
            <a:off x="37659" y="1509630"/>
            <a:ext cx="4603370" cy="30009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b="9307"/>
          <a:stretch/>
        </p:blipFill>
        <p:spPr>
          <a:xfrm>
            <a:off x="2565890" y="889818"/>
            <a:ext cx="5715000" cy="3429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4054" y="253321"/>
            <a:ext cx="8911687" cy="1280890"/>
          </a:xfrm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Фауна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b="9762"/>
          <a:stretch/>
        </p:blipFill>
        <p:spPr>
          <a:xfrm rot="20923538">
            <a:off x="6615816" y="-68798"/>
            <a:ext cx="5715000" cy="320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8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788" y="156509"/>
            <a:ext cx="698824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defRPr/>
            </a:pPr>
            <a:r>
              <a:rPr lang="uk-UA" dirty="0">
                <a:solidFill>
                  <a:prstClr val="black"/>
                </a:solidFill>
                <a:latin typeface="Trebuchet MS"/>
              </a:rPr>
              <a:t>   </a:t>
            </a:r>
            <a:r>
              <a:rPr lang="uk-UA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тайзі мешкає близько 90 видів </a:t>
            </a:r>
            <a:r>
              <a:rPr lang="uk-UA" sz="2000" dirty="0">
                <a:solidFill>
                  <a:srgbClr val="4E67C8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ссавців</a:t>
            </a:r>
            <a:r>
              <a:rPr lang="uk-UA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але більшість з них поширена і в сусідніх зонах, в тому числі такі, як вовк, лисиця, горностай, ласка, видра, борсук, або </a:t>
            </a:r>
            <a:r>
              <a:rPr lang="uk-UA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типово</a:t>
            </a:r>
            <a:r>
              <a:rPr lang="uk-UA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лісові тварини, які характерні не тільки для тайги, але й для широколистяних лісів.</a:t>
            </a:r>
          </a:p>
          <a:p>
            <a:pPr algn="just" defTabSz="914400">
              <a:defRPr/>
            </a:pPr>
            <a:r>
              <a:rPr lang="uk-UA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Широко поширені рись, росомаха, вовк, лисиця, бурий ведмідь, видра, соболь, ласка, горностай та </a:t>
            </a:r>
            <a:r>
              <a:rPr lang="uk-UA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ін</a:t>
            </a:r>
            <a:r>
              <a:rPr lang="uk-UA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численні зайці, </a:t>
            </a:r>
            <a:r>
              <a:rPr lang="uk-UA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бурозубки</a:t>
            </a:r>
            <a:r>
              <a:rPr lang="uk-UA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гризуни: бобри, бурундуки, миші, полівки, білки та летяги. З копитних зустрічаються північний і благородний олень, лось, козуля, кабарга (у Сибіру), лісовий бізон (в Канаді) та </a:t>
            </a:r>
            <a:r>
              <a:rPr lang="uk-UA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вапіті</a:t>
            </a:r>
            <a:r>
              <a:rPr lang="uk-UA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(у Північній Америці та Далекому Сході).</a:t>
            </a:r>
            <a:endParaRPr lang="uk-UA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defTabSz="914400">
              <a:defRPr/>
            </a:pPr>
            <a:endParaRPr lang="uk-UA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914400">
              <a:defRPr/>
            </a:pP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97739" y="2471739"/>
            <a:ext cx="3355975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97739" y="53975"/>
            <a:ext cx="3341687" cy="233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97739" y="4603750"/>
            <a:ext cx="3341687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4162902"/>
            <a:ext cx="3826412" cy="2632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E379792-9E62-8EE1-73C4-5EE8B0541A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3889" y="4162902"/>
            <a:ext cx="3296373" cy="263264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Прямоугольник 1"/>
          <p:cNvSpPr>
            <a:spLocks noChangeArrowheads="1"/>
          </p:cNvSpPr>
          <p:nvPr/>
        </p:nvSpPr>
        <p:spPr bwMode="auto">
          <a:xfrm>
            <a:off x="267286" y="333375"/>
            <a:ext cx="6476415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uk-UA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uk-UA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Ендемічні для сибірської тайги соболь, лісовий лемінг, алтайський кріт, </a:t>
            </a:r>
            <a:r>
              <a:rPr lang="uk-UA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плоскочерепна</a:t>
            </a:r>
            <a:r>
              <a:rPr lang="uk-UA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uk-UA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темнозуба</a:t>
            </a:r>
            <a:r>
              <a:rPr lang="uk-UA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крихітна </a:t>
            </a:r>
            <a:r>
              <a:rPr lang="uk-UA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бурозубка</a:t>
            </a:r>
            <a:r>
              <a:rPr lang="uk-UA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uk-UA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uk-UA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 тайгових птахів у Східній Європі відомо менше 30 видів, в Західному Сибіру – понад 30, у Східному Сибіру–50-70 видів. 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uk-UA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На відміну від тундри в тайзі живуть деякі плазуни – гадюка (вона відсутня в сибірській північній тайзі), вуж, ящірка живородна – і кілька видів земноводних. 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uk-UA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Безхребетних у тайзі більше, ніж у тундрі, але значно менше, ніж в </a:t>
            </a:r>
            <a:r>
              <a:rPr lang="uk-UA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підтайзі</a:t>
            </a:r>
            <a:r>
              <a:rPr lang="uk-UA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Вони мешкають головним  чином в лісовій підстилці і представлені в основному сапрофітами. 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B13605E-B772-50DD-5BEC-B3DC1F9EC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009" y="3975778"/>
            <a:ext cx="3398947" cy="276629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3573D0-5A1B-F1DA-A7EB-8632746DC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221" y="3975778"/>
            <a:ext cx="3599890" cy="26966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126641-68BC-BF33-F28C-C386469EF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214" y="455235"/>
            <a:ext cx="4762500" cy="28956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F3BC744-660E-235D-D404-D3A477EA8CF1}"/>
              </a:ext>
            </a:extLst>
          </p:cNvPr>
          <p:cNvSpPr txBox="1"/>
          <p:nvPr/>
        </p:nvSpPr>
        <p:spPr>
          <a:xfrm>
            <a:off x="560363" y="460359"/>
            <a:ext cx="11071273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поширення холоднокровних тварин морозні зими у тайзі становлять суттєву перешкоду. Плазуни практично відсутні (в Євразії зустрічаються три види - звичайна гадюка, підв'язкова змія звичайна і живородна ящірка), із земноводних поширені сибірський </a:t>
            </a:r>
            <a:r>
              <a:rPr lang="uk-UA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кутазуб</a:t>
            </a:r>
            <a:r>
              <a:rPr lang="uk-UA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саламандри, лісова жаба, леопардова жаба, американська жаба.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Комахи численні (у Канаді зустрічається близько 32 000 видів комах).</a:t>
            </a:r>
            <a:endParaRPr lang="uk-U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980282-BC6C-6C75-BDE3-933C407BF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90" y="2424986"/>
            <a:ext cx="3325811" cy="22131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10B777-AE9D-05C3-E6FB-5694B0E24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244" y="4638162"/>
            <a:ext cx="2831723" cy="21212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81CE29E-CE43-2200-C77F-F601C66C6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1193" y="2424986"/>
            <a:ext cx="3325811" cy="21043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949A0FE-E730-2940-A64F-CC39E24C07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5221" y="4632447"/>
            <a:ext cx="3088917" cy="225771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1177707-D54A-FB78-2039-BE4BC735B1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7397" y="2371557"/>
            <a:ext cx="3166550" cy="211488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19BDC6-D4B3-E78B-8E1B-BDC96ED488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5920" y="4572718"/>
            <a:ext cx="2961090" cy="212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200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7DEA753-4731-17AD-DBD5-327DBE4AEF03}"/>
              </a:ext>
            </a:extLst>
          </p:cNvPr>
          <p:cNvSpPr txBox="1"/>
          <p:nvPr/>
        </p:nvSpPr>
        <p:spPr>
          <a:xfrm>
            <a:off x="672905" y="486902"/>
            <a:ext cx="1084619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000" dirty="0"/>
              <a:t>У тайзі гніздиться понад 300 видів птахів. Звичайні глухар, звичайний рябчик, кедрівка, </a:t>
            </a:r>
            <a:r>
              <a:rPr lang="uk-UA" sz="2000" dirty="0" err="1"/>
              <a:t>клісти</a:t>
            </a:r>
            <a:r>
              <a:rPr lang="uk-UA" sz="2000" dirty="0"/>
              <a:t>, кілька видів дятлів і сов. Такі тайгові види птахів, як сибірський дрізд, </a:t>
            </a:r>
            <a:r>
              <a:rPr lang="uk-UA" sz="2000" dirty="0" err="1"/>
              <a:t>білошийна</a:t>
            </a:r>
            <a:r>
              <a:rPr lang="uk-UA" sz="2000" dirty="0"/>
              <a:t> </a:t>
            </a:r>
            <a:r>
              <a:rPr lang="uk-UA" sz="2000" dirty="0" err="1"/>
              <a:t>зонотрихія</a:t>
            </a:r>
            <a:r>
              <a:rPr lang="uk-UA" sz="2000" dirty="0"/>
              <a:t>, зелений лісовий співун, на зиму мігрують на південь.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AA9CE2-98F3-C582-BCBC-27673AA13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336" y="1721788"/>
            <a:ext cx="2948585" cy="25625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E05E06-A70D-4101-016A-D139AE41C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4282" y="1577720"/>
            <a:ext cx="3396279" cy="277877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F661F1-4F8D-692F-3A09-0DFF850A6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231" y="4503599"/>
            <a:ext cx="2948585" cy="196214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A435FE-B3D3-EFBE-8235-81B6F2D214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430" y="4483233"/>
            <a:ext cx="3069992" cy="229970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9D1F3F2-C011-8584-2848-0BDA254FC8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0333" y="1502565"/>
            <a:ext cx="3681719" cy="24544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9E8CFF-1525-BB4B-B6EB-D5CD77DD4E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7380" y="4235189"/>
            <a:ext cx="4144620" cy="223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311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146" y="419394"/>
            <a:ext cx="9889556" cy="888901"/>
          </a:xfrm>
        </p:spPr>
        <p:txBody>
          <a:bodyPr/>
          <a:lstStyle/>
          <a:p>
            <a:r>
              <a:rPr lang="uk-UA" b="1" u="sng" dirty="0" err="1"/>
              <a:t>Суббореальні</a:t>
            </a:r>
            <a:r>
              <a:rPr lang="uk-UA" b="1" u="sng" dirty="0"/>
              <a:t> ландшафти</a:t>
            </a:r>
            <a:endParaRPr lang="ru-RU" b="1" u="sng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25640" y="3154790"/>
            <a:ext cx="4866359" cy="305972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4234" y="1200118"/>
            <a:ext cx="117277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Розташовуються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переході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від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південної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тайги до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широколистяних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лісів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або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лісостепу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характеризується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пануванням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хвойно-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широколистяних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модринових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сосново-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дрібнолистних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або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дрібнолистих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лісів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3F0531-A70E-D035-6BD2-EE2590E93444}"/>
              </a:ext>
            </a:extLst>
          </p:cNvPr>
          <p:cNvSpPr txBox="1"/>
          <p:nvPr/>
        </p:nvSpPr>
        <p:spPr>
          <a:xfrm>
            <a:off x="587325" y="2837993"/>
            <a:ext cx="6738315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Підтайгові</a:t>
            </a:r>
            <a:r>
              <a:rPr lang="uk-UA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ландшафти поширені у Східній Європі і відрізняються від тайгових підвищеним теплозабезпеченням. Сума активних температур складає 2000 ... 2200 ° С. Опади 500 ... 700 мм перевищують річну випаровуваність </a:t>
            </a:r>
            <a:r>
              <a:rPr lang="uk-UA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Е =</a:t>
            </a:r>
            <a:r>
              <a:rPr lang="uk-UA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500 ... 600 мм. Рослинний покрив утворений змішаними лісами. Запаси </a:t>
            </a:r>
            <a:r>
              <a:rPr lang="uk-UA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фітомаси</a:t>
            </a:r>
            <a:r>
              <a:rPr lang="uk-UA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- 300 т / га, продуктивність близько 12 т / га. З </a:t>
            </a:r>
            <a:r>
              <a:rPr lang="uk-UA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опадом</a:t>
            </a:r>
            <a:r>
              <a:rPr lang="uk-UA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щорічно надходить 200 ... 400 кг / га зольних елементів. </a:t>
            </a:r>
          </a:p>
          <a:p>
            <a:r>
              <a:rPr lang="uk-UA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У гумусі крім </a:t>
            </a:r>
            <a:r>
              <a:rPr lang="uk-UA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фульвокислот</a:t>
            </a:r>
            <a:r>
              <a:rPr lang="uk-UA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присутні </a:t>
            </a:r>
            <a:r>
              <a:rPr lang="uk-UA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гульмінові</a:t>
            </a:r>
            <a:r>
              <a:rPr lang="uk-UA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кислоти. </a:t>
            </a:r>
            <a:r>
              <a:rPr lang="uk-UA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Грунти</a:t>
            </a:r>
            <a:r>
              <a:rPr lang="uk-UA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- дерново-підзолисті. </a:t>
            </a:r>
            <a:r>
              <a:rPr lang="uk-UA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За</a:t>
            </a:r>
            <a:r>
              <a:rPr lang="uk-UA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видом сезонної структури </a:t>
            </a:r>
            <a:r>
              <a:rPr lang="uk-UA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підтайгові</a:t>
            </a:r>
            <a:r>
              <a:rPr lang="uk-UA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ландшафти близькі до тайгових, але з більшою тривалістю активних періодів і менш тривалою зимою.</a:t>
            </a:r>
            <a:br>
              <a:rPr lang="uk-UA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2288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8901" y="260108"/>
            <a:ext cx="8911687" cy="1280890"/>
          </a:xfrm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Клімат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030"/>
          <a:stretch/>
        </p:blipFill>
        <p:spPr>
          <a:xfrm>
            <a:off x="6277970" y="2432568"/>
            <a:ext cx="5745330" cy="425720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30406" y="1191958"/>
            <a:ext cx="104951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Ступінь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континентальності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клімату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районів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поширення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підтайгових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ландшафтів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змінюється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різко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континентального до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помірно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океанічного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Підтайгові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ліси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зустрічаються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регіонах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зволоженням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надлишкового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помірного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30406" y="2472848"/>
            <a:ext cx="458109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цілому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клімат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підтайгових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ландшафтів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перехідним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клімату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лісостепу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клімату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лісів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темнохвойной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світлохвойної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тайги (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надмірно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вологого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вологого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помірно-вологого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клімату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95461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2298" y="378450"/>
            <a:ext cx="8911687" cy="1280890"/>
          </a:xfrm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Ґрунти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4283" y="1139072"/>
            <a:ext cx="88523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Основу грунтового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покриву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автоморфні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напівгідроморфні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грунти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Переважаючі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лісові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грунти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підтайгово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підзолисті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дерново-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підзолисті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сірі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лісові</a:t>
            </a:r>
            <a:r>
              <a:rPr lang="ru-RU" sz="2400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098" y="1018895"/>
            <a:ext cx="2903345" cy="56608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531" y="2522906"/>
            <a:ext cx="2675111" cy="37833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360" y="2358755"/>
            <a:ext cx="2940482" cy="39167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57344" y="652506"/>
            <a:ext cx="283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Підзолисті </a:t>
            </a:r>
            <a:r>
              <a:rPr lang="uk-UA" dirty="0" err="1"/>
              <a:t>грунти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926842" y="5767437"/>
            <a:ext cx="91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Сірі лісові </a:t>
            </a:r>
            <a:r>
              <a:rPr lang="uk-UA" dirty="0" err="1"/>
              <a:t>грунти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85813" y="2812414"/>
            <a:ext cx="1313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Дерново-підзолисті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780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3242" y="338111"/>
            <a:ext cx="8911687" cy="1280890"/>
          </a:xfrm>
        </p:spPr>
        <p:txBody>
          <a:bodyPr/>
          <a:lstStyle/>
          <a:p>
            <a:r>
              <a:rPr lang="uk-UA" i="1" u="sng" dirty="0"/>
              <a:t>Рослинність</a:t>
            </a:r>
            <a:endParaRPr lang="ru-RU" i="1" u="sng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7501" y="1104402"/>
            <a:ext cx="6803081" cy="45243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A8A0DD-AD5B-4ACA-0208-D3E742DFFB80}"/>
              </a:ext>
            </a:extLst>
          </p:cNvPr>
          <p:cNvSpPr txBox="1"/>
          <p:nvPr/>
        </p:nvSpPr>
        <p:spPr>
          <a:xfrm>
            <a:off x="225081" y="3083183"/>
            <a:ext cx="518242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На відміну від тайги, у </a:t>
            </a:r>
            <a:r>
              <a:rPr lang="uk-UA" sz="2400" dirty="0" err="1">
                <a:latin typeface="Arial" panose="020B0604020202020204" pitchFamily="34" charset="0"/>
                <a:cs typeface="Arial" panose="020B0604020202020204" pitchFamily="34" charset="0"/>
              </a:rPr>
              <a:t>підтайгових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 лісах темнохвойні породи дерев майже відсутні. Ялина, ялиця і кедр або знаходяться в підрості і другому ярусі, або займають специфічні, мало поширені місцеперебування.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23398C9-FBC5-5FD3-006B-AD49B1314B5B}"/>
              </a:ext>
            </a:extLst>
          </p:cNvPr>
          <p:cNvSpPr/>
          <p:nvPr/>
        </p:nvSpPr>
        <p:spPr>
          <a:xfrm>
            <a:off x="225081" y="1104402"/>
            <a:ext cx="51824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Суббореальні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насадження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відрізняються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від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бореальних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розрідженістю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освітленістю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густим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трав'яним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покривом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зі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злаків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різнотрав'я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861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5945" y="528576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uk-UA" i="1" u="sng" dirty="0"/>
              <a:t>Порівняння </a:t>
            </a:r>
            <a:r>
              <a:rPr lang="uk-UA" i="1" u="sng" dirty="0" err="1"/>
              <a:t>бореальних</a:t>
            </a:r>
            <a:r>
              <a:rPr lang="uk-UA" i="1" u="sng" dirty="0"/>
              <a:t> та </a:t>
            </a:r>
            <a:r>
              <a:rPr lang="uk-UA" i="1" u="sng" dirty="0" err="1"/>
              <a:t>бореально-суббореальних</a:t>
            </a:r>
            <a:r>
              <a:rPr lang="uk-UA" i="1" u="sng" dirty="0"/>
              <a:t> ландшафтів</a:t>
            </a:r>
            <a:endParaRPr lang="ru-RU" i="1" u="sng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0102815"/>
              </p:ext>
            </p:extLst>
          </p:nvPr>
        </p:nvGraphicFramePr>
        <p:xfrm>
          <a:off x="1039547" y="1762836"/>
          <a:ext cx="11052369" cy="50951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4123">
                  <a:extLst>
                    <a:ext uri="{9D8B030D-6E8A-4147-A177-3AD203B41FA5}">
                      <a16:colId xmlns:a16="http://schemas.microsoft.com/office/drawing/2014/main" val="830303074"/>
                    </a:ext>
                  </a:extLst>
                </a:gridCol>
                <a:gridCol w="3684123">
                  <a:extLst>
                    <a:ext uri="{9D8B030D-6E8A-4147-A177-3AD203B41FA5}">
                      <a16:colId xmlns:a16="http://schemas.microsoft.com/office/drawing/2014/main" val="1479646860"/>
                    </a:ext>
                  </a:extLst>
                </a:gridCol>
                <a:gridCol w="3684123">
                  <a:extLst>
                    <a:ext uri="{9D8B030D-6E8A-4147-A177-3AD203B41FA5}">
                      <a16:colId xmlns:a16="http://schemas.microsoft.com/office/drawing/2014/main" val="2063394163"/>
                    </a:ext>
                  </a:extLst>
                </a:gridCol>
              </a:tblGrid>
              <a:tr h="388012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 err="1"/>
                        <a:t>Бореальний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 err="1"/>
                        <a:t>Суббореальний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7519910"/>
                  </a:ext>
                </a:extLst>
              </a:tr>
              <a:tr h="388012">
                <a:tc>
                  <a:txBody>
                    <a:bodyPr/>
                    <a:lstStyle/>
                    <a:p>
                      <a:r>
                        <a:rPr lang="uk-UA" sz="1800" dirty="0"/>
                        <a:t>Пояс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 err="1"/>
                        <a:t>Помірно</a:t>
                      </a:r>
                      <a:r>
                        <a:rPr lang="uk-UA" sz="1800" dirty="0"/>
                        <a:t>-холодний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/>
                        <a:t>Помірний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988415"/>
                  </a:ext>
                </a:extLst>
              </a:tr>
              <a:tr h="1007153">
                <a:tc>
                  <a:txBody>
                    <a:bodyPr/>
                    <a:lstStyle/>
                    <a:p>
                      <a:r>
                        <a:rPr lang="uk-UA" sz="1800" dirty="0"/>
                        <a:t>Клімат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/>
                        <a:t>Середньорічні активні температури вищі</a:t>
                      </a:r>
                      <a:r>
                        <a:rPr lang="uk-UA" sz="1800" baseline="0" dirty="0"/>
                        <a:t> (1070-2100°С)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/>
                        <a:t>Нижчі (800-1800)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4107114"/>
                  </a:ext>
                </a:extLst>
              </a:tr>
              <a:tr h="414561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/>
                        <a:t>Більш вологий клімат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/>
                        <a:t>Менша</a:t>
                      </a:r>
                      <a:r>
                        <a:rPr lang="uk-UA" sz="1800" baseline="0" dirty="0"/>
                        <a:t> вологість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2553695"/>
                  </a:ext>
                </a:extLst>
              </a:tr>
              <a:tr h="751453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/>
                        <a:t>Кількість опадів більша (300-600мм)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/>
                        <a:t>Кількість </a:t>
                      </a:r>
                      <a:r>
                        <a:rPr lang="uk-UA" sz="1800" dirty="0" err="1"/>
                        <a:t>опадівменша</a:t>
                      </a:r>
                      <a:r>
                        <a:rPr lang="uk-UA" sz="1800" dirty="0"/>
                        <a:t> (50-200 мм)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2409985"/>
                  </a:ext>
                </a:extLst>
              </a:tr>
              <a:tr h="751453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/>
                        <a:t>Довша зима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/>
                        <a:t>Більша тривалість</a:t>
                      </a:r>
                      <a:r>
                        <a:rPr lang="uk-UA" sz="1800" baseline="0" dirty="0"/>
                        <a:t> активних фаз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3275123"/>
                  </a:ext>
                </a:extLst>
              </a:tr>
              <a:tr h="697260">
                <a:tc>
                  <a:txBody>
                    <a:bodyPr/>
                    <a:lstStyle/>
                    <a:p>
                      <a:r>
                        <a:rPr lang="uk-UA" sz="1800" dirty="0"/>
                        <a:t>Рослинність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/>
                        <a:t>Присутні</a:t>
                      </a:r>
                      <a:r>
                        <a:rPr lang="uk-UA" sz="1800" baseline="0" dirty="0"/>
                        <a:t> темнохвойні дерева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/>
                        <a:t>Відсутні темнохвойні дерева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8836182"/>
                  </a:ext>
                </a:extLst>
              </a:tr>
              <a:tr h="697260">
                <a:tc>
                  <a:txBody>
                    <a:bodyPr/>
                    <a:lstStyle/>
                    <a:p>
                      <a:r>
                        <a:rPr lang="uk-UA" sz="1800" dirty="0" err="1"/>
                        <a:t>Грунти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/>
                        <a:t>Підзолисті, </a:t>
                      </a:r>
                      <a:r>
                        <a:rPr lang="uk-UA" sz="1800" dirty="0" err="1"/>
                        <a:t>глееземи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 err="1"/>
                        <a:t>Підзолісті</a:t>
                      </a:r>
                      <a:r>
                        <a:rPr lang="uk-UA" sz="1800" dirty="0"/>
                        <a:t>, дерново-підзолисті,</a:t>
                      </a:r>
                      <a:r>
                        <a:rPr lang="uk-UA" sz="1800" baseline="0" dirty="0"/>
                        <a:t> сірі лісові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83878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246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7846" y="2456597"/>
            <a:ext cx="7722185" cy="38417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4995" y="542457"/>
            <a:ext cx="10431589" cy="1818840"/>
          </a:xfrm>
        </p:spPr>
        <p:txBody>
          <a:bodyPr>
            <a:noAutofit/>
          </a:bodyPr>
          <a:lstStyle/>
          <a:p>
            <a:r>
              <a:rPr lang="ru-RU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Бореальні</a:t>
            </a: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ландшафти</a:t>
            </a: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суцільною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смугою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тягнуться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через всю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Євразію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починаючись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Скандинавії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біля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берегів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Атлантики і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закінчуються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Камчатці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Охотському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узбережжі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Сахаліні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і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простягаються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Північноамериканському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континенті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утворюючи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таку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ж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суцільну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зону 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від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океану до  океану. 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Північна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 межа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цієї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зони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є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одночасно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північною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межею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лісових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ландшафтів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взагалі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798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Прямоугольник 1"/>
          <p:cNvSpPr>
            <a:spLocks noChangeArrowheads="1"/>
          </p:cNvSpPr>
          <p:nvPr/>
        </p:nvSpPr>
        <p:spPr bwMode="auto">
          <a:xfrm>
            <a:off x="278130" y="1980542"/>
            <a:ext cx="11074497" cy="585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uk-UA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Бореальні</a:t>
            </a:r>
            <a:r>
              <a:rPr lang="uk-UA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ландшафти – це найбільш розповсюджені ландшафти, які утворюють </a:t>
            </a:r>
            <a:r>
              <a:rPr lang="uk-UA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непреривну</a:t>
            </a:r>
            <a:r>
              <a:rPr lang="uk-UA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зону, що простягається через увесь континент між 50 і 70◦ </a:t>
            </a:r>
            <a:r>
              <a:rPr lang="uk-UA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сх.ш</a:t>
            </a:r>
            <a:r>
              <a:rPr lang="uk-UA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і досягає в самій широкій частині більше 2000 км. 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uk-UA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Річний радіаційний баланс R = 1000 ... 1600 М </a:t>
            </a:r>
            <a:r>
              <a:rPr lang="uk-UA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</a:t>
            </a:r>
            <a:r>
              <a:rPr lang="uk-UA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/м</a:t>
            </a:r>
            <a:r>
              <a:rPr lang="uk-UA" sz="20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k-UA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uk-UA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Сума середніх добових температур повітря становить від 800 до 1800 ° С. </a:t>
            </a:r>
            <a:endParaRPr lang="ru-R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Річна сума опадів – 500 ... 700 мм, Ку – не більше 4.</a:t>
            </a:r>
            <a:r>
              <a:rPr lang="uk-UA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800"/>
              </a:spcAft>
            </a:pPr>
            <a:r>
              <a:rPr lang="uk-UA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Тайга ділиться (в напрямку від півдня на північ) </a:t>
            </a:r>
          </a:p>
          <a:p>
            <a:pPr>
              <a:spcAft>
                <a:spcPts val="800"/>
              </a:spcAft>
            </a:pPr>
            <a:r>
              <a:rPr lang="uk-UA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три </a:t>
            </a:r>
            <a:r>
              <a:rPr lang="uk-UA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підзони</a:t>
            </a:r>
            <a:r>
              <a:rPr lang="uk-UA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за характером рослинності: </a:t>
            </a:r>
          </a:p>
          <a:p>
            <a:pPr>
              <a:spcAft>
                <a:spcPts val="800"/>
              </a:spcAft>
            </a:pPr>
            <a:r>
              <a:rPr lang="uk-UA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південну, середню та північну. </a:t>
            </a:r>
          </a:p>
          <a:p>
            <a:pPr>
              <a:spcAft>
                <a:spcPts val="800"/>
              </a:spcAft>
            </a:pPr>
            <a:r>
              <a:rPr lang="uk-UA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 північній тайзі домінують низькорослі  та розріджені </a:t>
            </a:r>
          </a:p>
          <a:p>
            <a:pPr>
              <a:spcAft>
                <a:spcPts val="800"/>
              </a:spcAft>
            </a:pPr>
            <a:r>
              <a:rPr lang="uk-UA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ялинки та сосни, у середній тайзі ростуть в основному </a:t>
            </a:r>
          </a:p>
          <a:p>
            <a:pPr>
              <a:spcAft>
                <a:spcPts val="800"/>
              </a:spcAft>
            </a:pPr>
            <a:r>
              <a:rPr lang="uk-UA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ялинники-</a:t>
            </a:r>
            <a:r>
              <a:rPr lang="uk-UA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чорничники</a:t>
            </a:r>
            <a:r>
              <a:rPr lang="uk-UA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>
              <a:spcAft>
                <a:spcPts val="800"/>
              </a:spcAft>
            </a:pPr>
            <a:r>
              <a:rPr lang="uk-UA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Рослинність південної тайги значно різноманітніша.</a:t>
            </a:r>
            <a:endParaRPr lang="uk-UA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endParaRPr lang="uk-UA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uk-UA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4787FA-C11E-A283-5EE7-BC77D61AB75C}"/>
              </a:ext>
            </a:extLst>
          </p:cNvPr>
          <p:cNvSpPr txBox="1"/>
          <p:nvPr/>
        </p:nvSpPr>
        <p:spPr>
          <a:xfrm>
            <a:off x="281354" y="407455"/>
            <a:ext cx="1107127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Тайга - найбільший сухопутний 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біом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у світі, її площа складає 15 млн км. Її ширина в Європейській частині досягає 800 км, а в Західному та Східному Сибіру – 2150 км. </a:t>
            </a:r>
          </a:p>
          <a:p>
            <a:endParaRPr lang="uk-U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У Європі тайгові ліси займають майже весь Скандинавський острів і Фінляндію.</a:t>
            </a:r>
          </a:p>
        </p:txBody>
      </p:sp>
      <p:pic>
        <p:nvPicPr>
          <p:cNvPr id="2050" name="Picture 2" descr="Природная зона Тайга – характеристика и описание, животные">
            <a:extLst>
              <a:ext uri="{FF2B5EF4-FFF2-40B4-BE49-F238E27FC236}">
                <a16:creationId xmlns:a16="http://schemas.microsoft.com/office/drawing/2014/main" id="{E2C7F18C-D8C4-7409-B76A-12221004F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27" y="3629465"/>
            <a:ext cx="5037643" cy="282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9594" y="487632"/>
            <a:ext cx="8911687" cy="1280890"/>
          </a:xfrm>
        </p:spPr>
        <p:txBody>
          <a:bodyPr>
            <a:normAutofit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Клімат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69611" y="945748"/>
            <a:ext cx="5316523" cy="399625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93434" y="1128077"/>
            <a:ext cx="6076177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Найтепліший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місяць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має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середню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температуру 10-19</a:t>
            </a:r>
            <a:r>
              <a:rPr lang="uk-UA" sz="2400" i="0" dirty="0">
                <a:solidFill>
                  <a:srgbClr val="70707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С,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найхолодніший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від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+3 до -52</a:t>
            </a:r>
            <a:r>
              <a:rPr lang="uk-UA" sz="2400" i="0" dirty="0">
                <a:solidFill>
                  <a:srgbClr val="70707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 (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Східна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Сибір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Тільки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1-4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місяці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мають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середньодобову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температуру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більше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100 і в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цілому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вегетаційний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період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дуже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короткий.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Кількість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опадів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(300-600 мм)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дещо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перевищує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випаровування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коефіцієнт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зволоження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становить 1,1-1,6. Максимальна </a:t>
            </a:r>
            <a:r>
              <a:rPr lang="ru-RU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кількість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опадів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випадає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влітку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Сніговий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покрив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стійкий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тримається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всю зиму. </a:t>
            </a:r>
          </a:p>
          <a:p>
            <a:r>
              <a:rPr lang="ru-RU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Коротке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літо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довга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зима </a:t>
            </a:r>
            <a:r>
              <a:rPr lang="ru-RU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обумовлюють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порівняно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низьку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інтенсивність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біологічного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кругообігу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88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3370" y="366096"/>
            <a:ext cx="8911687" cy="1280890"/>
          </a:xfrm>
        </p:spPr>
        <p:txBody>
          <a:bodyPr>
            <a:normAutofit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Ґрунти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37854" y="1050598"/>
            <a:ext cx="808102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Ґрунтовий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покрив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ландшафтів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тайги представлений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кислими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сильно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вилуженими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грунтами -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переважно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підзолисті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різновидами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залежності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механічного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мінералогічного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складу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підстилаючих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Зустрічаються також </a:t>
            </a:r>
            <a:r>
              <a:rPr lang="uk-UA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глееземи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3645" y="171372"/>
            <a:ext cx="2666929" cy="52058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26" y="3051146"/>
            <a:ext cx="4063077" cy="28731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00272" y="5697414"/>
            <a:ext cx="2446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Підзолисті </a:t>
            </a:r>
            <a:r>
              <a:rPr lang="uk-UA" dirty="0" err="1"/>
              <a:t>грунти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542671" y="6183039"/>
            <a:ext cx="1842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/>
              <a:t>Глееземи</a:t>
            </a:r>
            <a:endParaRPr lang="ru-RU" dirty="0"/>
          </a:p>
        </p:txBody>
      </p:sp>
      <p:pic>
        <p:nvPicPr>
          <p:cNvPr id="3074" name="Picture 2" descr="ГЛЕЕЗЕМЫ НА САЙТЕ ЭЛЕМЕНТЫ.РУ">
            <a:extLst>
              <a:ext uri="{FF2B5EF4-FFF2-40B4-BE49-F238E27FC236}">
                <a16:creationId xmlns:a16="http://schemas.microsoft.com/office/drawing/2014/main" id="{F20A2AF9-4BBE-01EA-880A-164BB666C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688" y="3051146"/>
            <a:ext cx="154305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07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Прямоугольник 1"/>
          <p:cNvSpPr>
            <a:spLocks noChangeArrowheads="1"/>
          </p:cNvSpPr>
          <p:nvPr/>
        </p:nvSpPr>
        <p:spPr bwMode="auto">
          <a:xfrm>
            <a:off x="261606" y="551428"/>
            <a:ext cx="5462173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Один з найбільш характерних процесів </a:t>
            </a:r>
            <a:r>
              <a:rPr kumimoji="0" lang="uk-UA" sz="2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бореальної</a:t>
            </a:r>
            <a:r>
              <a:rPr kumimoji="0" lang="uk-UA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зони – заболочування.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Найважливіші особливості тайгових боліт – рясне застійне зволоження і наростання торфу. Тенденція до заболочування притаманна хвойним лісам з їх потужним вологоємним моховим покривом. </a:t>
            </a:r>
            <a:endParaRPr kumimoji="0" lang="ru-RU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6613" y="3213101"/>
            <a:ext cx="4312161" cy="3450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24564" y="260351"/>
            <a:ext cx="424497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Прямоугольник 2"/>
          <p:cNvSpPr>
            <a:spLocks noChangeArrowheads="1"/>
          </p:cNvSpPr>
          <p:nvPr/>
        </p:nvSpPr>
        <p:spPr bwMode="auto">
          <a:xfrm>
            <a:off x="5643879" y="3661050"/>
            <a:ext cx="5894387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kumimoji="0" lang="uk-UA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Для болотних систем характерні висока насиченість вологою (вологість торфу сягає 90% і більше), нестача кисню (у верхньому шарі торфу менше 12 мг/л), знижене тепло-забезпечення і слабке проникнення тепла в торф'яну товщу, бідність азотом і зольними елементами (зольність верхового торфу близько 1%), кисле середовище (</a:t>
            </a:r>
            <a:r>
              <a:rPr kumimoji="0" lang="uk-UA" sz="2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рН</a:t>
            </a:r>
            <a:r>
              <a:rPr kumimoji="0" lang="uk-UA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до 2,6).</a:t>
            </a:r>
            <a:endParaRPr kumimoji="0" lang="ru-RU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468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1"/>
          <p:cNvSpPr>
            <a:spLocks noChangeArrowheads="1"/>
          </p:cNvSpPr>
          <p:nvPr/>
        </p:nvSpPr>
        <p:spPr bwMode="auto">
          <a:xfrm>
            <a:off x="112542" y="400840"/>
            <a:ext cx="12079458" cy="3606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lang="uk-UA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Флора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Тайзі властива відсутність або слабкий розвиток підліску (оскільки в лісі мало світла), а також одноманітність </a:t>
            </a:r>
            <a:r>
              <a:rPr lang="uk-UA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трав'яно</a:t>
            </a:r>
            <a:r>
              <a:rPr lang="uk-UA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-чагарникового ярусу та мохового покриву («зелені мохи»). Види чагарників (ялівець, смородина та інших.), чагарничків (чорниця, брусниця та інших.) і трав (кислиця, грушанка) нечисленні як у Євразії, і у Північній Америці.</a:t>
            </a:r>
            <a:endParaRPr lang="uk-UA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На півночі Європи (Фінляндія, Швеція, Норвегія, Росія) переважають ялинові ліси, у Північній Америці (Канада, Аляска) — ялинові ліси з домішкою модрини американської.</a:t>
            </a:r>
            <a:endParaRPr lang="uk-UA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kumimoji="0" lang="uk-UA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Розрізняють дві основні групи тайгових лісів: темнохвойні і </a:t>
            </a:r>
            <a:r>
              <a:rPr kumimoji="0" lang="uk-UA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світлохвойні</a:t>
            </a:r>
            <a:endParaRPr kumimoji="0" lang="uk-UA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тайги Уралу характерні </a:t>
            </a:r>
            <a:r>
              <a:rPr lang="uk-UA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світлохвойні</a:t>
            </a:r>
            <a:r>
              <a:rPr lang="uk-UA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ліси із звичайної сосни. У Сибіру та Далекому Сході панує рідкісна </a:t>
            </a:r>
            <a:r>
              <a:rPr lang="uk-UA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листвова</a:t>
            </a:r>
            <a:r>
              <a:rPr lang="uk-UA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тайга з підліском з кедрового </a:t>
            </a:r>
            <a:r>
              <a:rPr lang="uk-UA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стланика</a:t>
            </a:r>
            <a:r>
              <a:rPr lang="uk-UA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рододендрону </a:t>
            </a:r>
            <a:r>
              <a:rPr lang="uk-UA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даурського</a:t>
            </a:r>
            <a:r>
              <a:rPr lang="uk-UA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та інших рослин.</a:t>
            </a:r>
            <a:endParaRPr lang="uk-UA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/>
          <a:srcRect t="6942"/>
          <a:stretch/>
        </p:blipFill>
        <p:spPr bwMode="auto">
          <a:xfrm>
            <a:off x="970670" y="4033629"/>
            <a:ext cx="4245989" cy="263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4350" y="4122099"/>
            <a:ext cx="3934045" cy="254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8377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206" y="3086739"/>
            <a:ext cx="4338577" cy="32539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3335" y="3047807"/>
            <a:ext cx="4451900" cy="33389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47916" y="6510706"/>
            <a:ext cx="242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Темнохвойні ліси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6916" y="49237"/>
            <a:ext cx="1112418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Темнохвойні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ліси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утворюються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тіньовитривалими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породами - </a:t>
            </a:r>
            <a:r>
              <a:rPr kumimoji="0" lang="ru-RU" sz="2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ялинами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та </a:t>
            </a:r>
            <a:r>
              <a:rPr kumimoji="0" lang="ru-RU" sz="2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смереками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>
              <a:defRPr/>
            </a:pPr>
            <a:r>
              <a:rPr lang="uk-UA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Темнохвойні породи – потужні едифікатори, що створюють під кронами специфічне внутрішнє середовище. Темнохвойні ліси відрізняються простою структурою. У типових ялинниках і </a:t>
            </a:r>
            <a:r>
              <a:rPr lang="uk-UA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піхтарниках</a:t>
            </a:r>
            <a:r>
              <a:rPr lang="uk-UA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підлісок відсутній; в південно-тайгових лісах зустрічаються горобина звичайна, шипшина колюча. У темнохвойних лісах розвинутий моховий покрив.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36877" y="6510706"/>
            <a:ext cx="2278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Світлохвойні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ліси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CC912CA-938E-D235-5AA3-8DD83DECE5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31317" y="1250214"/>
            <a:ext cx="101006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uk-UA" dirty="0">
                <a:solidFill>
                  <a:prstClr val="black"/>
                </a:solidFill>
                <a:latin typeface="Trebuchet MS" pitchFamily="34" charset="0"/>
              </a:rPr>
              <a:t>   </a:t>
            </a:r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62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Прямоугольник 1"/>
          <p:cNvSpPr>
            <a:spLocks noChangeArrowheads="1"/>
          </p:cNvSpPr>
          <p:nvPr/>
        </p:nvSpPr>
        <p:spPr bwMode="auto">
          <a:xfrm>
            <a:off x="506437" y="260351"/>
            <a:ext cx="11071274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uk-UA" dirty="0">
                <a:solidFill>
                  <a:prstClr val="black"/>
                </a:solidFill>
                <a:latin typeface="Trebuchet MS" pitchFamily="34" charset="0"/>
              </a:rPr>
              <a:t>   </a:t>
            </a:r>
            <a:r>
              <a:rPr lang="uk-UA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Світлохвойні</a:t>
            </a:r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ліси представлені соснами і модринами. Модринові ліси – панівний «зональний» тип в східносибірській і далекосхідній тайзі; вони переважають також в північній тайзі Західного Сибіру і локально зустрічаються в північній тайзі Російської рівнини.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Часто розвинений підлісок – з </a:t>
            </a:r>
            <a:r>
              <a:rPr lang="uk-UA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вільшняка</a:t>
            </a:r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чагарникових верб (у північній тайзі), кедрового </a:t>
            </a:r>
            <a:r>
              <a:rPr lang="uk-UA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стланика</a:t>
            </a:r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даурського</a:t>
            </a:r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рододендрона. У чагарниковому ярусі найбільш широко представлені </a:t>
            </a:r>
            <a:r>
              <a:rPr lang="uk-UA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багульник</a:t>
            </a:r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і лохина, а також брусниця, мучниця, з трав – </a:t>
            </a:r>
            <a:r>
              <a:rPr lang="uk-UA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в</a:t>
            </a:r>
            <a:r>
              <a:rPr lang="uk-UA" b="0" i="0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ійник</a:t>
            </a:r>
            <a:r>
              <a:rPr lang="uk-UA" b="0" i="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uk-UA" b="0" i="0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Лангсдорфа</a:t>
            </a:r>
            <a:r>
              <a:rPr lang="uk-UA" b="1" i="1" u="sng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та ін. 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Мохово</a:t>
            </a:r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-лишайниковий покрив є повсюдно, але менш розвинений, ніж в темнохвойних лісах. 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417" y="2291676"/>
            <a:ext cx="4244975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2610" y="2261621"/>
            <a:ext cx="4271962" cy="308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CC83E2-F6E4-2257-8ECE-E34278EA8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316" y="3955327"/>
            <a:ext cx="3920197" cy="294014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1017</TotalTime>
  <Words>1428</Words>
  <Application>Microsoft Office PowerPoint</Application>
  <PresentationFormat>Широкоэкранный</PresentationFormat>
  <Paragraphs>93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Arial</vt:lpstr>
      <vt:lpstr>Calibri</vt:lpstr>
      <vt:lpstr>Century Gothic</vt:lpstr>
      <vt:lpstr>Georgia</vt:lpstr>
      <vt:lpstr>Times New Roman</vt:lpstr>
      <vt:lpstr>Trebuchet MS</vt:lpstr>
      <vt:lpstr>Wingdings 3</vt:lpstr>
      <vt:lpstr>Легкий дым</vt:lpstr>
      <vt:lpstr>Воздушный поток</vt:lpstr>
      <vt:lpstr> Бореальні та суббореальні ландшафти</vt:lpstr>
      <vt:lpstr>Бореальні ландшафти суцільною смугою тягнуться через всю Євразію, починаючись в Скандинавії, біля берегів Атлантики і закінчуються на Камчатці, Охотському узбережжі, Сахаліні, і простягаються на Північноамериканському континенті,  утворюючи  таку ж суцільну зону  від океану до  океану.      Північна  межа цієї  зони є одночасно і північною межею лісових ландшафтів взагалі.</vt:lpstr>
      <vt:lpstr>Презентация PowerPoint</vt:lpstr>
      <vt:lpstr>Клімат</vt:lpstr>
      <vt:lpstr>Ґрунти</vt:lpstr>
      <vt:lpstr>Презентация PowerPoint</vt:lpstr>
      <vt:lpstr>Презентация PowerPoint</vt:lpstr>
      <vt:lpstr>Презентация PowerPoint</vt:lpstr>
      <vt:lpstr>Презентация PowerPoint</vt:lpstr>
      <vt:lpstr>Фауна</vt:lpstr>
      <vt:lpstr>Презентация PowerPoint</vt:lpstr>
      <vt:lpstr>Презентация PowerPoint</vt:lpstr>
      <vt:lpstr>Презентация PowerPoint</vt:lpstr>
      <vt:lpstr>Презентация PowerPoint</vt:lpstr>
      <vt:lpstr>Суббореальні ландшафти</vt:lpstr>
      <vt:lpstr>Клімат</vt:lpstr>
      <vt:lpstr>Ґрунти </vt:lpstr>
      <vt:lpstr>Рослинність</vt:lpstr>
      <vt:lpstr>Порівняння бореальних та бореально-суббореальних ландшафтів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Даша</dc:creator>
  <cp:lastModifiedBy>Oksana</cp:lastModifiedBy>
  <cp:revision>93</cp:revision>
  <dcterms:created xsi:type="dcterms:W3CDTF">2019-05-09T08:16:35Z</dcterms:created>
  <dcterms:modified xsi:type="dcterms:W3CDTF">2022-10-31T05:43:05Z</dcterms:modified>
</cp:coreProperties>
</file>