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58" r:id="rId11"/>
    <p:sldId id="259" r:id="rId12"/>
    <p:sldId id="260" r:id="rId13"/>
    <p:sldId id="266" r:id="rId14"/>
    <p:sldId id="267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81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58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61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51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4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789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8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31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78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40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9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5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56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38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8EF9-DA82-4734-A75E-03396949EEA0}" type="datetimeFigureOut">
              <a:rPr lang="uk-UA" smtClean="0"/>
              <a:t>09.04.2025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4368F8-84FB-4E2D-BE40-DCCC317F4B0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85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B52EE-69F2-1342-52E1-E43479B21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870" y="207221"/>
            <a:ext cx="9071836" cy="1646302"/>
          </a:xfrm>
        </p:spPr>
        <p:txBody>
          <a:bodyPr/>
          <a:lstStyle/>
          <a:p>
            <a: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</a:t>
            </a:r>
            <a:r>
              <a:rPr lang="uk-UA" sz="4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48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екологічному</a:t>
            </a:r>
            <a:r>
              <a:rPr lang="uk-UA" sz="4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туризмі</a:t>
            </a:r>
            <a:br>
              <a:rPr lang="uk-UA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4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28145-2010-0F6C-ED6C-B2724792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929" y="2560979"/>
            <a:ext cx="6206071" cy="372727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5D2F23-5A87-8E2A-B075-F4D35A598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15" y="1477108"/>
            <a:ext cx="5884985" cy="4811150"/>
          </a:xfrm>
        </p:spPr>
        <p:txBody>
          <a:bodyPr>
            <a:noAutofit/>
          </a:bodyPr>
          <a:lstStyle/>
          <a:p>
            <a:pPr marL="742950" lvl="1" indent="-285750" algn="l">
              <a:spcBef>
                <a:spcPts val="72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48310" algn="l"/>
              </a:tabLst>
            </a:pP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Екологічний</a:t>
            </a:r>
            <a:r>
              <a:rPr lang="uk-UA" sz="2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ризик</a:t>
            </a:r>
            <a:r>
              <a:rPr lang="uk-UA" sz="2800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uk-UA" sz="2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небезпеки</a:t>
            </a:r>
            <a:r>
              <a:rPr lang="uk-UA" sz="2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spc="-2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екотуризмі.</a:t>
            </a:r>
          </a:p>
          <a:p>
            <a:pPr marL="742950" lvl="1" indent="-285750" algn="l">
              <a:spcBef>
                <a:spcPts val="3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48310" algn="l"/>
              </a:tabLst>
            </a:pP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</a:t>
            </a:r>
            <a:r>
              <a:rPr lang="uk-UA" sz="2800" spc="-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 та</a:t>
            </a:r>
            <a:r>
              <a:rPr lang="uk-UA" sz="2800" spc="-2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поради щодо</a:t>
            </a:r>
            <a:r>
              <a:rPr lang="uk-UA" sz="2800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 подорожей.</a:t>
            </a:r>
          </a:p>
          <a:p>
            <a:pPr marL="742950" lvl="1" indent="-285750" algn="l">
              <a:spcBef>
                <a:spcPts val="4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48310" algn="l"/>
              </a:tabLst>
            </a:pP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Екологічний стан району</a:t>
            </a:r>
            <a:r>
              <a:rPr lang="uk-UA" sz="2800" spc="-4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подорожі та</a:t>
            </a:r>
            <a:r>
              <a:rPr lang="uk-UA" sz="2800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природоохоронна</a:t>
            </a:r>
            <a:r>
              <a:rPr lang="uk-UA" sz="2800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діяльність.</a:t>
            </a:r>
          </a:p>
          <a:p>
            <a:pPr marL="742950" lvl="1" indent="-285750" algn="l">
              <a:spcBef>
                <a:spcPts val="43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448310" algn="l"/>
              </a:tabLst>
            </a:pP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Виховання</a:t>
            </a:r>
            <a:r>
              <a:rPr lang="uk-UA" sz="2800" spc="2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екологічного</a:t>
            </a:r>
            <a:r>
              <a:rPr lang="uk-UA" sz="2800" spc="2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ставлення</a:t>
            </a:r>
            <a:r>
              <a:rPr lang="uk-UA" sz="2800" spc="4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2800" spc="5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800" spc="3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природи.</a:t>
            </a:r>
          </a:p>
          <a:p>
            <a:pPr algn="l"/>
            <a:endParaRPr lang="uk-U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8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013C8-68A1-7F40-E020-BA4500D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7" y="228600"/>
            <a:ext cx="10084451" cy="488852"/>
          </a:xfrm>
        </p:spPr>
        <p:txBody>
          <a:bodyPr>
            <a:normAutofit fontScale="90000"/>
          </a:bodyPr>
          <a:lstStyle/>
          <a:p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 небезпеки і нещасні випадки в екологічному туризмі</a:t>
            </a:r>
            <a:b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uk-UA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94299DC-CF7B-F2F9-2FA3-7874B424A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0490"/>
              </p:ext>
            </p:extLst>
          </p:nvPr>
        </p:nvGraphicFramePr>
        <p:xfrm>
          <a:off x="1069144" y="956603"/>
          <a:ext cx="8173329" cy="57951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6201">
                  <a:extLst>
                    <a:ext uri="{9D8B030D-6E8A-4147-A177-3AD203B41FA5}">
                      <a16:colId xmlns:a16="http://schemas.microsoft.com/office/drawing/2014/main" val="232113431"/>
                    </a:ext>
                  </a:extLst>
                </a:gridCol>
                <a:gridCol w="3849713">
                  <a:extLst>
                    <a:ext uri="{9D8B030D-6E8A-4147-A177-3AD203B41FA5}">
                      <a16:colId xmlns:a16="http://schemas.microsoft.com/office/drawing/2014/main" val="438279183"/>
                    </a:ext>
                  </a:extLst>
                </a:gridCol>
                <a:gridCol w="3127415">
                  <a:extLst>
                    <a:ext uri="{9D8B030D-6E8A-4147-A177-3AD203B41FA5}">
                      <a16:colId xmlns:a16="http://schemas.microsoft.com/office/drawing/2014/main" val="3452583922"/>
                    </a:ext>
                  </a:extLst>
                </a:gridCol>
              </a:tblGrid>
              <a:tr h="416628">
                <a:tc>
                  <a:txBody>
                    <a:bodyPr/>
                    <a:lstStyle/>
                    <a:p>
                      <a:pPr marR="162560" algn="ctr">
                        <a:lnSpc>
                          <a:spcPts val="1100"/>
                        </a:lnSpc>
                        <a:spcAft>
                          <a:spcPts val="800"/>
                        </a:spcAft>
                      </a:pPr>
                      <a:endParaRPr lang="uk-UA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62560" algn="ctr">
                        <a:lnSpc>
                          <a:spcPts val="11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en-US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туризму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22325" algn="r"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r>
                        <a:rPr lang="en-US" sz="16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небезпек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15"/>
                        </a:spcBef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Типи</a:t>
                      </a:r>
                      <a:r>
                        <a:rPr lang="ru-RU" sz="1600" b="1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нещасних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випадків</a:t>
                      </a:r>
                      <a:r>
                        <a:rPr lang="ru-RU" sz="16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308422"/>
                  </a:ext>
                </a:extLst>
              </a:tr>
              <a:tr h="54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Піший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95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r>
                        <a:rPr lang="ru-RU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пересіченого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рельєфу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1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неправильний</a:t>
                      </a:r>
                      <a:r>
                        <a:rPr lang="ru-RU" sz="16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підбір</a:t>
                      </a:r>
                      <a:r>
                        <a:rPr lang="ru-RU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взуття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одягу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Потертості,</a:t>
                      </a:r>
                      <a:r>
                        <a:rPr lang="en-US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розтягнення</a:t>
                      </a:r>
                      <a:r>
                        <a:rPr lang="en-US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зв'язок.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36059"/>
                  </a:ext>
                </a:extLst>
              </a:tr>
              <a:tr h="99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Намокання одягу, спорядження,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перекидання</a:t>
                      </a:r>
                      <a:r>
                        <a:rPr lang="ru-RU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плавзасобів, падіння</a:t>
                      </a:r>
                      <a:r>
                        <a:rPr lang="ru-RU" sz="1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воду,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421640">
                        <a:lnSpc>
                          <a:spcPts val="11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напад акул, помилки у використанні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спорядження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дайвінгу.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Простудні захворювання,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утоплення,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переохолодження,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14935">
                        <a:lnSpc>
                          <a:spcPts val="11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поранення, порушення обмінних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організмі.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54431"/>
                  </a:ext>
                </a:extLst>
              </a:tr>
              <a:tr h="989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Гірський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61290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Небезпеки гірського рельєфу</a:t>
                      </a:r>
                      <a:r>
                        <a:rPr lang="en-US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(каменепади, схід лавин, паводок),</a:t>
                      </a:r>
                      <a:r>
                        <a:rPr lang="en-US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сонячна</a:t>
                      </a:r>
                      <a:r>
                        <a:rPr lang="en-US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радіація,</a:t>
                      </a:r>
                      <a:r>
                        <a:rPr lang="en-US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різка</a:t>
                      </a:r>
                      <a:r>
                        <a:rPr lang="en-US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</a:t>
                      </a:r>
                      <a:r>
                        <a:rPr lang="en-US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метеоумов,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втрата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орієнтування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т.д.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3665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Переломи, забиті місця, обморо-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ження, захворювання очей,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поранення</a:t>
                      </a:r>
                      <a:r>
                        <a:rPr lang="ru-RU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гострими</a:t>
                      </a:r>
                      <a:r>
                        <a:rPr lang="ru-RU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предметами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(льодорубом</a:t>
                      </a:r>
                      <a:r>
                        <a:rPr lang="en-US" sz="16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тощо).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816924"/>
                  </a:ext>
                </a:extLst>
              </a:tr>
              <a:tr h="774675">
                <a:tc>
                  <a:txBody>
                    <a:bodyPr/>
                    <a:lstStyle/>
                    <a:p>
                      <a:pPr marR="149860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Вело-</a:t>
                      </a:r>
                      <a:r>
                        <a:rPr lang="en-US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сипедний,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маунтбайк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5440">
                        <a:lnSpc>
                          <a:spcPct val="80000"/>
                        </a:lnSpc>
                        <a:spcBef>
                          <a:spcPts val="530"/>
                        </a:spcBef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Падіння, неправильний підбір взуття,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одягу,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спорядження.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Забиття,</a:t>
                      </a: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переломи,</a:t>
                      </a: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струси</a:t>
                      </a:r>
                      <a:r>
                        <a:rPr lang="ru-RU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мозку,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попадання</a:t>
                      </a:r>
                      <a:r>
                        <a:rPr lang="ru-RU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сторонніх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предметів</a:t>
                      </a:r>
                      <a:r>
                        <a:rPr lang="ru-RU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526427"/>
                  </a:ext>
                </a:extLst>
              </a:tr>
              <a:tr h="989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Зимовий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снігового рельєфу, обледеніння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нависають предметів (гілля дерев, дроти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тощо),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обриви снігових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карнизів,</a:t>
                      </a:r>
                      <a:r>
                        <a:rPr lang="ru-RU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мостів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льодовикові тріщини,</a:t>
                      </a:r>
                      <a:r>
                        <a:rPr lang="en-US" sz="16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лавини.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7650"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Забиття, переломи, смерть від</a:t>
                      </a:r>
                      <a:r>
                        <a:rPr lang="ru-RU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задухи в лавині, обмороження,</a:t>
                      </a:r>
                      <a:r>
                        <a:rPr lang="ru-RU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опіки полум'ям</a:t>
                      </a: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пальника,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гарячою</a:t>
                      </a:r>
                      <a:r>
                        <a:rPr lang="en-US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їжею.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456652"/>
                  </a:ext>
                </a:extLst>
              </a:tr>
              <a:tr h="965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Науковий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4074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Напад</a:t>
                      </a:r>
                      <a:r>
                        <a:rPr lang="en-US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диких</a:t>
                      </a:r>
                      <a:r>
                        <a:rPr lang="en-US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тварин,</a:t>
                      </a:r>
                      <a:r>
                        <a:rPr lang="en-US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інфекції.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3190">
                        <a:lnSpc>
                          <a:spcPct val="7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Поранення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удари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струси</a:t>
                      </a:r>
                      <a:r>
                        <a:rPr lang="en-US" sz="1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мозку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ослаблення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захисних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функцій</a:t>
                      </a:r>
                      <a:r>
                        <a:rPr lang="en-US" sz="16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імунітету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інфекційні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захворювання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4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8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63EE0-8850-1F8F-DB0A-88272272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637"/>
            <a:ext cx="8596668" cy="1320800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екологічному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A42057-C469-3D99-CFED-10167DF1B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368769"/>
              </p:ext>
            </p:extLst>
          </p:nvPr>
        </p:nvGraphicFramePr>
        <p:xfrm>
          <a:off x="1688123" y="829994"/>
          <a:ext cx="7585879" cy="55927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80769">
                  <a:extLst>
                    <a:ext uri="{9D8B030D-6E8A-4147-A177-3AD203B41FA5}">
                      <a16:colId xmlns:a16="http://schemas.microsoft.com/office/drawing/2014/main" val="2035524151"/>
                    </a:ext>
                  </a:extLst>
                </a:gridCol>
                <a:gridCol w="4305110">
                  <a:extLst>
                    <a:ext uri="{9D8B030D-6E8A-4147-A177-3AD203B41FA5}">
                      <a16:colId xmlns:a16="http://schemas.microsoft.com/office/drawing/2014/main" val="2802113584"/>
                    </a:ext>
                  </a:extLst>
                </a:gridCol>
              </a:tblGrid>
              <a:tr h="634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5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небезпек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5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захворювання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643932"/>
                  </a:ext>
                </a:extLst>
              </a:tr>
              <a:tr h="66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Несприятливі</a:t>
                      </a:r>
                      <a:r>
                        <a:rPr lang="en-US" sz="20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метеорологічні</a:t>
                      </a: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умови.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Простудні</a:t>
                      </a:r>
                      <a:r>
                        <a:rPr lang="en-US" sz="20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захворювання.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48355"/>
                  </a:ext>
                </a:extLst>
              </a:tr>
              <a:tr h="433782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Високогірний</a:t>
                      </a:r>
                      <a:r>
                        <a:rPr lang="en-US" sz="20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клімат.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серцевої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гірська</a:t>
                      </a:r>
                      <a:r>
                        <a:rPr lang="ru-RU" sz="20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хвороба.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031017"/>
                  </a:ext>
                </a:extLst>
              </a:tr>
              <a:tr h="630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Сонячна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радіація.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8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Очні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захворювання,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сонячні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опіки.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145333"/>
                  </a:ext>
                </a:extLst>
              </a:tr>
              <a:tr h="1104173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Відмінний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звичайного</a:t>
                      </a:r>
                      <a:r>
                        <a:rPr lang="ru-RU" sz="20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дня,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харчування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Кишкові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розлади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гастрити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обмінних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зневоднення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захворювання</a:t>
                      </a: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суглобів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193043"/>
                  </a:ext>
                </a:extLst>
              </a:tr>
              <a:tr h="2120959">
                <a:tc>
                  <a:txBody>
                    <a:bodyPr/>
                    <a:lstStyle/>
                    <a:p>
                      <a:pPr marR="4229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Тривале фізичне напруження,</a:t>
                      </a: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труднощі при пересуванні по</a:t>
                      </a: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пересіченій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місцевості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20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важким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5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рюкзаком.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051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Викривлення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хребта,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розширення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вен,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захворю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вання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суглобів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81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9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D90CA4F-AFD0-E48D-37FB-0A5FF2A5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25" y="475659"/>
            <a:ext cx="10650674" cy="53738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1FC4396-1D90-13EE-89DD-A87306FE68B8}"/>
              </a:ext>
            </a:extLst>
          </p:cNvPr>
          <p:cNvSpPr txBox="1"/>
          <p:nvPr/>
        </p:nvSpPr>
        <p:spPr>
          <a:xfrm>
            <a:off x="3460653" y="5982231"/>
            <a:ext cx="6105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Рис.  Небезпеки для </a:t>
            </a:r>
            <a:r>
              <a:rPr lang="uk-UA" sz="2000" b="1" dirty="0" err="1"/>
              <a:t>екотуристів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64899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BFA660-84CD-0820-6976-5D510369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28" y="272796"/>
            <a:ext cx="8596668" cy="6334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b="1" dirty="0" err="1"/>
              <a:t>атмосферні</a:t>
            </a:r>
            <a:r>
              <a:rPr lang="ru-RU" b="1" dirty="0"/>
              <a:t> </a:t>
            </a:r>
            <a:r>
              <a:rPr lang="ru-RU" b="1" dirty="0" err="1"/>
              <a:t>небезпеки</a:t>
            </a:r>
            <a:r>
              <a:rPr lang="ru-RU" b="1" dirty="0"/>
              <a:t>.</a:t>
            </a:r>
            <a:r>
              <a:rPr lang="ru-RU" dirty="0"/>
              <a:t> Практично в </a:t>
            </a:r>
            <a:r>
              <a:rPr lang="ru-RU" dirty="0" err="1"/>
              <a:t>усіх</a:t>
            </a:r>
            <a:r>
              <a:rPr lang="ru-RU" dirty="0"/>
              <a:t> турах,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на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важливу</a:t>
            </a:r>
            <a:r>
              <a:rPr lang="ru-RU" dirty="0"/>
              <a:t> роль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передбачення</a:t>
            </a:r>
            <a:r>
              <a:rPr lang="ru-RU" dirty="0"/>
              <a:t>. </a:t>
            </a:r>
            <a:r>
              <a:rPr lang="ru-RU" dirty="0" err="1"/>
              <a:t>Щоденна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становить 25-50 %.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в 4 </a:t>
            </a:r>
            <a:r>
              <a:rPr lang="ru-RU" dirty="0" err="1"/>
              <a:t>доби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гарантовано</a:t>
            </a:r>
            <a:r>
              <a:rPr lang="ru-RU" dirty="0"/>
              <a:t> буде </a:t>
            </a:r>
            <a:r>
              <a:rPr lang="ru-RU" dirty="0" err="1"/>
              <a:t>дощ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, коли </a:t>
            </a:r>
            <a:r>
              <a:rPr lang="ru-RU" dirty="0" err="1"/>
              <a:t>формулювання</a:t>
            </a:r>
            <a:r>
              <a:rPr lang="ru-RU" dirty="0"/>
              <a:t> у прогнозах погоди не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. До того ж </a:t>
            </a:r>
            <a:r>
              <a:rPr lang="ru-RU" dirty="0" err="1"/>
              <a:t>Гідрометслужба</a:t>
            </a:r>
            <a:r>
              <a:rPr lang="ru-RU" dirty="0"/>
              <a:t> не </a:t>
            </a:r>
            <a:r>
              <a:rPr lang="ru-RU" dirty="0" err="1"/>
              <a:t>дає</a:t>
            </a:r>
            <a:r>
              <a:rPr lang="ru-RU" dirty="0"/>
              <a:t> прогноз на </a:t>
            </a:r>
            <a:r>
              <a:rPr lang="ru-RU" dirty="0" err="1"/>
              <a:t>кілька</a:t>
            </a:r>
            <a:r>
              <a:rPr lang="ru-RU" dirty="0"/>
              <a:t> годин наперед і на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клаптик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Особливо </a:t>
            </a:r>
            <a:r>
              <a:rPr lang="ru-RU" dirty="0" err="1"/>
              <a:t>складним</a:t>
            </a:r>
            <a:r>
              <a:rPr lang="ru-RU" dirty="0"/>
              <a:t> є </a:t>
            </a:r>
            <a:r>
              <a:rPr lang="ru-RU" dirty="0" err="1"/>
              <a:t>прогнозування</a:t>
            </a:r>
            <a:r>
              <a:rPr lang="ru-RU" dirty="0"/>
              <a:t> погоди в горах, де на </a:t>
            </a:r>
            <a:r>
              <a:rPr lang="ru-RU" dirty="0" err="1"/>
              <a:t>відстані</a:t>
            </a:r>
            <a:r>
              <a:rPr lang="ru-RU" dirty="0"/>
              <a:t> у </a:t>
            </a:r>
            <a:r>
              <a:rPr lang="ru-RU" dirty="0" err="1"/>
              <a:t>кількасот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Отже</a:t>
            </a:r>
            <a:r>
              <a:rPr lang="ru-RU" dirty="0"/>
              <a:t>, тут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 </a:t>
            </a:r>
            <a:r>
              <a:rPr lang="ru-RU" dirty="0" err="1"/>
              <a:t>Наведемо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прикмет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погоду на </a:t>
            </a:r>
            <a:r>
              <a:rPr lang="ru-RU" dirty="0" err="1"/>
              <a:t>найближчий</a:t>
            </a:r>
            <a:r>
              <a:rPr lang="ru-RU" dirty="0"/>
              <a:t> час. Так,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 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на </a:t>
            </a:r>
            <a:r>
              <a:rPr lang="ru-RU" dirty="0" err="1"/>
              <a:t>вечірньому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. За </a:t>
            </a:r>
            <a:r>
              <a:rPr lang="ru-RU" dirty="0" err="1"/>
              <a:t>цим</a:t>
            </a:r>
            <a:r>
              <a:rPr lang="ru-RU" dirty="0"/>
              <a:t> на ранок </a:t>
            </a:r>
            <a:r>
              <a:rPr lang="ru-RU" dirty="0" err="1"/>
              <a:t>улітку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на </a:t>
            </a:r>
            <a:r>
              <a:rPr lang="ru-RU" dirty="0" err="1"/>
              <a:t>рясну</a:t>
            </a:r>
            <a:r>
              <a:rPr lang="ru-RU" dirty="0"/>
              <a:t> росу.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сідає</a:t>
            </a:r>
            <a:r>
              <a:rPr lang="ru-RU" dirty="0"/>
              <a:t> у </a:t>
            </a:r>
            <a:r>
              <a:rPr lang="ru-RU" dirty="0" err="1"/>
              <a:t>суцільні</a:t>
            </a:r>
            <a:r>
              <a:rPr lang="ru-RU" dirty="0"/>
              <a:t> хмари,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на опади </a:t>
            </a:r>
            <a:r>
              <a:rPr lang="ru-RU" dirty="0" err="1"/>
              <a:t>наступного</a:t>
            </a:r>
            <a:r>
              <a:rPr lang="ru-RU" dirty="0"/>
              <a:t> дня. </a:t>
            </a:r>
            <a:r>
              <a:rPr lang="ru-RU" dirty="0" err="1"/>
              <a:t>Вітряну</a:t>
            </a:r>
            <a:r>
              <a:rPr lang="ru-RU" dirty="0"/>
              <a:t> погоду на завтра </a:t>
            </a:r>
            <a:r>
              <a:rPr lang="ru-RU" dirty="0" err="1"/>
              <a:t>віщує</a:t>
            </a:r>
            <a:r>
              <a:rPr lang="ru-RU" dirty="0"/>
              <a:t> </a:t>
            </a:r>
            <a:r>
              <a:rPr lang="ru-RU" dirty="0" err="1"/>
              <a:t>багряне</a:t>
            </a:r>
            <a:r>
              <a:rPr lang="ru-RU" dirty="0"/>
              <a:t> небо, </a:t>
            </a:r>
            <a:r>
              <a:rPr lang="ru-RU" dirty="0" err="1"/>
              <a:t>наближення</a:t>
            </a:r>
            <a:r>
              <a:rPr lang="ru-RU" dirty="0"/>
              <a:t> шторму на </a:t>
            </a:r>
            <a:r>
              <a:rPr lang="ru-RU" dirty="0" err="1"/>
              <a:t>морі</a:t>
            </a:r>
            <a:r>
              <a:rPr lang="ru-RU" dirty="0"/>
              <a:t> — </a:t>
            </a:r>
            <a:r>
              <a:rPr lang="ru-RU" dirty="0" err="1"/>
              <a:t>низьке</a:t>
            </a:r>
            <a:r>
              <a:rPr lang="ru-RU" dirty="0"/>
              <a:t> </a:t>
            </a:r>
            <a:r>
              <a:rPr lang="ru-RU" dirty="0" err="1"/>
              <a:t>літання</a:t>
            </a:r>
            <a:r>
              <a:rPr lang="ru-RU" dirty="0"/>
              <a:t> </a:t>
            </a:r>
            <a:r>
              <a:rPr lang="ru-RU" dirty="0" err="1"/>
              <a:t>ластівок</a:t>
            </a:r>
            <a:r>
              <a:rPr lang="ru-RU" dirty="0"/>
              <a:t>,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— </a:t>
            </a:r>
            <a:r>
              <a:rPr lang="ru-RU" dirty="0" err="1"/>
              <a:t>потемніння</a:t>
            </a:r>
            <a:r>
              <a:rPr lang="ru-RU" dirty="0"/>
              <a:t> неба.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приділяти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атмосферним</a:t>
            </a:r>
            <a:r>
              <a:rPr lang="ru-RU" dirty="0"/>
              <a:t> </a:t>
            </a:r>
            <a:r>
              <a:rPr lang="ru-RU" dirty="0" err="1"/>
              <a:t>явищам</a:t>
            </a:r>
            <a:r>
              <a:rPr lang="ru-RU" dirty="0"/>
              <a:t>: </a:t>
            </a:r>
            <a:r>
              <a:rPr lang="ru-RU" dirty="0" err="1"/>
              <a:t>грозі</a:t>
            </a:r>
            <a:r>
              <a:rPr lang="ru-RU" dirty="0"/>
              <a:t>, </a:t>
            </a:r>
            <a:r>
              <a:rPr lang="ru-RU" dirty="0" err="1"/>
              <a:t>пиловій</a:t>
            </a:r>
            <a:r>
              <a:rPr lang="ru-RU" dirty="0"/>
              <a:t> </a:t>
            </a:r>
            <a:r>
              <a:rPr lang="ru-RU" dirty="0" err="1"/>
              <a:t>бурі</a:t>
            </a:r>
            <a:r>
              <a:rPr lang="ru-RU" dirty="0"/>
              <a:t>, </a:t>
            </a:r>
            <a:r>
              <a:rPr lang="ru-RU" dirty="0" err="1"/>
              <a:t>хуртовині</a:t>
            </a:r>
            <a:r>
              <a:rPr lang="ru-RU" dirty="0"/>
              <a:t>, </a:t>
            </a:r>
            <a:r>
              <a:rPr lang="ru-RU" dirty="0" err="1"/>
              <a:t>високій</a:t>
            </a:r>
            <a:r>
              <a:rPr lang="ru-RU" dirty="0"/>
              <a:t> та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злив,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блискавками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відкритих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 </a:t>
            </a:r>
            <a:r>
              <a:rPr lang="ru-RU" dirty="0" err="1"/>
              <a:t>Знаходячись</a:t>
            </a:r>
            <a:r>
              <a:rPr lang="ru-RU" dirty="0"/>
              <a:t> у </a:t>
            </a:r>
            <a:r>
              <a:rPr lang="ru-RU" dirty="0" err="1"/>
              <a:t>лісі</a:t>
            </a:r>
            <a:r>
              <a:rPr lang="ru-RU" dirty="0"/>
              <a:t>,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стояти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найвищими</a:t>
            </a:r>
            <a:r>
              <a:rPr lang="ru-RU" dirty="0"/>
              <a:t> деревами. Особливо </a:t>
            </a:r>
            <a:r>
              <a:rPr lang="ru-RU" dirty="0" err="1"/>
              <a:t>небезпечним</a:t>
            </a:r>
            <a:r>
              <a:rPr lang="ru-RU" dirty="0"/>
              <a:t> є </a:t>
            </a:r>
            <a:r>
              <a:rPr lang="ru-RU" dirty="0" err="1"/>
              <a:t>перебуванням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дубами і тополями.</a:t>
            </a:r>
          </a:p>
        </p:txBody>
      </p:sp>
    </p:spTree>
    <p:extLst>
      <p:ext uri="{BB962C8B-B14F-4D97-AF65-F5344CB8AC3E}">
        <p14:creationId xmlns:p14="http://schemas.microsoft.com/office/powerpoint/2010/main" val="212164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D1E7A1-1314-12D7-07DA-3D6173CC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28" y="331789"/>
            <a:ext cx="8596668" cy="615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небезпек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і з водою. Про </a:t>
            </a:r>
            <a:r>
              <a:rPr lang="ru-RU" b="1" dirty="0"/>
              <a:t> </a:t>
            </a:r>
            <a:r>
              <a:rPr lang="ru-RU" dirty="0" err="1"/>
              <a:t>красномовно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статистика:</a:t>
            </a:r>
          </a:p>
          <a:p>
            <a:pPr marL="0" indent="0" algn="just">
              <a:buNone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утоплених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4 тис. </a:t>
            </a:r>
            <a:r>
              <a:rPr lang="ru-RU" dirty="0" err="1"/>
              <a:t>щороку</a:t>
            </a:r>
            <a:r>
              <a:rPr lang="ru-RU" dirty="0"/>
              <a:t>. До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водою, належать </a:t>
            </a:r>
            <a:r>
              <a:rPr lang="ru-RU" dirty="0" err="1"/>
              <a:t>повені</a:t>
            </a:r>
            <a:r>
              <a:rPr lang="ru-RU" dirty="0"/>
              <a:t>, </a:t>
            </a:r>
            <a:r>
              <a:rPr lang="ru-RU" dirty="0" err="1"/>
              <a:t>затори</a:t>
            </a:r>
            <a:r>
              <a:rPr lang="ru-RU" dirty="0"/>
              <a:t>, </a:t>
            </a:r>
            <a:r>
              <a:rPr lang="ru-RU" dirty="0" err="1"/>
              <a:t>селі</a:t>
            </a:r>
            <a:r>
              <a:rPr lang="ru-RU" dirty="0"/>
              <a:t>, </a:t>
            </a:r>
            <a:r>
              <a:rPr lang="ru-RU" dirty="0" err="1"/>
              <a:t>снігові</a:t>
            </a:r>
            <a:r>
              <a:rPr lang="ru-RU" dirty="0"/>
              <a:t> </a:t>
            </a:r>
            <a:r>
              <a:rPr lang="ru-RU" dirty="0" err="1"/>
              <a:t>лавини</a:t>
            </a:r>
            <a:r>
              <a:rPr lang="ru-RU" dirty="0"/>
              <a:t>.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 і про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водою та на </a:t>
            </a:r>
            <a:r>
              <a:rPr lang="ru-RU" dirty="0" err="1"/>
              <a:t>кризі</a:t>
            </a:r>
            <a:r>
              <a:rPr lang="ru-RU" dirty="0"/>
              <a:t>. </a:t>
            </a:r>
            <a:r>
              <a:rPr lang="ru-RU" b="1" dirty="0" err="1"/>
              <a:t>Повінню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до 10 м) </a:t>
            </a:r>
            <a:r>
              <a:rPr lang="ru-RU" dirty="0" err="1"/>
              <a:t>підйоми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і </a:t>
            </a:r>
            <a:r>
              <a:rPr lang="ru-RU" dirty="0" err="1"/>
              <a:t>затоплення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повені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 до </a:t>
            </a:r>
            <a:r>
              <a:rPr lang="ru-RU" dirty="0" err="1"/>
              <a:t>місяця</a:t>
            </a:r>
            <a:r>
              <a:rPr lang="ru-RU" dirty="0"/>
              <a:t>. Лише у </a:t>
            </a:r>
            <a:r>
              <a:rPr lang="ru-RU" dirty="0" err="1"/>
              <a:t>гірських</a:t>
            </a:r>
            <a:r>
              <a:rPr lang="ru-RU" dirty="0"/>
              <a:t> районах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сформуватися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води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підвищився</a:t>
            </a:r>
            <a:r>
              <a:rPr lang="ru-RU" dirty="0"/>
              <a:t>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затоплення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евакуації</a:t>
            </a:r>
            <a:r>
              <a:rPr lang="ru-RU" dirty="0"/>
              <a:t>. </a:t>
            </a:r>
            <a:r>
              <a:rPr lang="ru-RU" dirty="0" err="1"/>
              <a:t>Залишаючи</a:t>
            </a:r>
            <a:r>
              <a:rPr lang="ru-RU" dirty="0"/>
              <a:t> </a:t>
            </a:r>
            <a:r>
              <a:rPr lang="ru-RU" dirty="0" err="1"/>
              <a:t>житло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</a:t>
            </a:r>
            <a:r>
              <a:rPr lang="ru-RU" dirty="0" err="1"/>
              <a:t>теплий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За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низинних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, особливо </a:t>
            </a:r>
            <a:r>
              <a:rPr lang="ru-RU" dirty="0" err="1"/>
              <a:t>віддалених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людей.</a:t>
            </a:r>
          </a:p>
          <a:p>
            <a:pPr marL="0" indent="0" algn="just">
              <a:buNone/>
            </a:pPr>
            <a:r>
              <a:rPr lang="ru-RU" b="1" dirty="0"/>
              <a:t>Сел</a:t>
            </a:r>
            <a:r>
              <a:rPr lang="ru-RU" dirty="0"/>
              <a:t>ь – </a:t>
            </a:r>
            <a:r>
              <a:rPr lang="ru-RU" dirty="0" err="1"/>
              <a:t>бурхливий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води і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гірської</a:t>
            </a:r>
            <a:r>
              <a:rPr lang="ru-RU" dirty="0"/>
              <a:t> породи. </a:t>
            </a:r>
            <a:r>
              <a:rPr lang="ru-RU" dirty="0" err="1"/>
              <a:t>Утворюється</a:t>
            </a:r>
            <a:r>
              <a:rPr lang="ru-RU" dirty="0"/>
              <a:t> у </a:t>
            </a:r>
            <a:r>
              <a:rPr lang="ru-RU" dirty="0" err="1"/>
              <a:t>гірських</a:t>
            </a:r>
            <a:r>
              <a:rPr lang="ru-RU" dirty="0"/>
              <a:t> районах.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в Карпатах і </a:t>
            </a:r>
            <a:r>
              <a:rPr lang="ru-RU" dirty="0" err="1"/>
              <a:t>Кримських</a:t>
            </a:r>
            <a:r>
              <a:rPr lang="ru-RU" dirty="0"/>
              <a:t> горах </a:t>
            </a:r>
            <a:r>
              <a:rPr lang="ru-RU" dirty="0" err="1"/>
              <a:t>під</a:t>
            </a:r>
            <a:r>
              <a:rPr lang="ru-RU" dirty="0"/>
              <a:t> час злив. Про </a:t>
            </a:r>
            <a:r>
              <a:rPr lang="ru-RU" dirty="0" err="1"/>
              <a:t>наближення</a:t>
            </a:r>
            <a:r>
              <a:rPr lang="ru-RU" dirty="0"/>
              <a:t> селю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гуркіт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Снігові</a:t>
            </a:r>
            <a:r>
              <a:rPr lang="ru-RU" b="1" dirty="0"/>
              <a:t> </a:t>
            </a:r>
            <a:r>
              <a:rPr lang="ru-RU" b="1" dirty="0" err="1"/>
              <a:t>лавини</a:t>
            </a:r>
            <a:r>
              <a:rPr lang="ru-RU" b="1" dirty="0"/>
              <a:t> </a:t>
            </a:r>
            <a:r>
              <a:rPr lang="ru-RU" dirty="0" err="1"/>
              <a:t>поширені</a:t>
            </a:r>
            <a:r>
              <a:rPr lang="ru-RU" dirty="0"/>
              <a:t> у горах у </a:t>
            </a:r>
            <a:r>
              <a:rPr lang="ru-RU" dirty="0" err="1"/>
              <a:t>холодний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року.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стає</a:t>
            </a:r>
            <a:r>
              <a:rPr lang="ru-RU" dirty="0"/>
              <a:t> значною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відлиг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лавини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відійти</a:t>
            </a:r>
            <a:r>
              <a:rPr lang="ru-RU" dirty="0"/>
              <a:t> </a:t>
            </a:r>
            <a:r>
              <a:rPr lang="ru-RU" dirty="0" err="1"/>
              <a:t>убік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сховатися</a:t>
            </a:r>
            <a:r>
              <a:rPr lang="ru-RU" dirty="0"/>
              <a:t> за навислою </a:t>
            </a:r>
            <a:r>
              <a:rPr lang="ru-RU" dirty="0" err="1"/>
              <a:t>скелею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07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FB36605-BAA5-A007-AA5A-F85B39EE5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13" y="460374"/>
            <a:ext cx="9242322" cy="60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4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C57DC-4EC7-0B3E-AA6F-7225F199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11" y="282628"/>
            <a:ext cx="8596668" cy="6236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Головні</a:t>
            </a:r>
            <a:r>
              <a:rPr lang="ru-RU" dirty="0"/>
              <a:t> правила:</a:t>
            </a:r>
          </a:p>
          <a:p>
            <a:pPr marL="0" indent="0">
              <a:buNone/>
            </a:pPr>
            <a:r>
              <a:rPr lang="ru-RU" dirty="0"/>
              <a:t>− не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занурень</a:t>
            </a:r>
            <a:r>
              <a:rPr lang="ru-RU" dirty="0"/>
              <a:t> на </a:t>
            </a:r>
            <a:r>
              <a:rPr lang="ru-RU" dirty="0" err="1"/>
              <a:t>самоті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досвідченого</a:t>
            </a:r>
            <a:r>
              <a:rPr lang="ru-RU" dirty="0"/>
              <a:t> напарника;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на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глибині</a:t>
            </a:r>
            <a:r>
              <a:rPr lang="ru-RU" dirty="0"/>
              <a:t> і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рятувальної</a:t>
            </a:r>
            <a:r>
              <a:rPr lang="ru-RU" dirty="0"/>
              <a:t> </a:t>
            </a:r>
            <a:r>
              <a:rPr lang="ru-RU" dirty="0" err="1"/>
              <a:t>мотузки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не </a:t>
            </a:r>
            <a:r>
              <a:rPr lang="ru-RU" dirty="0" err="1"/>
              <a:t>занурюватися</a:t>
            </a:r>
            <a:r>
              <a:rPr lang="ru-RU" dirty="0"/>
              <a:t> 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і за умов </a:t>
            </a:r>
            <a:r>
              <a:rPr lang="ru-RU" dirty="0" err="1"/>
              <a:t>розбурханого</a:t>
            </a:r>
            <a:r>
              <a:rPr lang="ru-RU" dirty="0"/>
              <a:t> моря.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по </a:t>
            </a:r>
            <a:r>
              <a:rPr lang="ru-RU" dirty="0" err="1"/>
              <a:t>кризі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таких </a:t>
            </a:r>
            <a:r>
              <a:rPr lang="ru-RU" dirty="0" err="1"/>
              <a:t>порад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місцям</a:t>
            </a:r>
            <a:r>
              <a:rPr lang="ru-RU" dirty="0"/>
              <a:t>, де є </a:t>
            </a:r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</a:t>
            </a:r>
            <a:r>
              <a:rPr lang="ru-RU" dirty="0" err="1"/>
              <a:t>вкритих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де є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течія</a:t>
            </a:r>
            <a:r>
              <a:rPr lang="ru-RU" dirty="0"/>
              <a:t> (у затоках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/>
              <a:t>криги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стрижні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екотуризмі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реальна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: як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найпростіших</a:t>
            </a:r>
            <a:r>
              <a:rPr lang="ru-RU" dirty="0"/>
              <a:t>, так і великих </a:t>
            </a:r>
            <a:r>
              <a:rPr lang="ru-RU" dirty="0" err="1"/>
              <a:t>ссавців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об’єднано</a:t>
            </a:r>
            <a:r>
              <a:rPr lang="ru-RU" dirty="0"/>
              <a:t>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b="1" dirty="0" err="1"/>
              <a:t>біосферні</a:t>
            </a:r>
            <a:r>
              <a:rPr lang="ru-RU" b="1" dirty="0"/>
              <a:t> </a:t>
            </a:r>
            <a:r>
              <a:rPr lang="ru-RU" b="1" dirty="0" err="1"/>
              <a:t>небезпеки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Так, </a:t>
            </a:r>
            <a:r>
              <a:rPr lang="ru-RU" dirty="0" err="1"/>
              <a:t>мікроорганізми</a:t>
            </a:r>
            <a:r>
              <a:rPr lang="ru-RU" dirty="0"/>
              <a:t> є </a:t>
            </a:r>
            <a:r>
              <a:rPr lang="ru-RU" dirty="0" err="1"/>
              <a:t>збудниками</a:t>
            </a:r>
            <a:r>
              <a:rPr lang="ru-RU" dirty="0"/>
              <a:t> низки </a:t>
            </a:r>
            <a:r>
              <a:rPr lang="ru-RU" dirty="0" err="1"/>
              <a:t>небезпечних</a:t>
            </a:r>
            <a:r>
              <a:rPr lang="ru-RU" dirty="0"/>
              <a:t> хвороб: </a:t>
            </a:r>
            <a:r>
              <a:rPr lang="ru-RU" dirty="0" err="1"/>
              <a:t>малярії</a:t>
            </a:r>
            <a:r>
              <a:rPr lang="ru-RU" dirty="0"/>
              <a:t>, </a:t>
            </a:r>
            <a:r>
              <a:rPr lang="ru-RU" dirty="0" err="1"/>
              <a:t>холери</a:t>
            </a:r>
            <a:r>
              <a:rPr lang="ru-RU" dirty="0"/>
              <a:t>, </a:t>
            </a:r>
            <a:r>
              <a:rPr lang="ru-RU" dirty="0" err="1"/>
              <a:t>сибірської</a:t>
            </a:r>
            <a:r>
              <a:rPr lang="ru-RU" dirty="0"/>
              <a:t> </a:t>
            </a:r>
            <a:r>
              <a:rPr lang="ru-RU" dirty="0" err="1"/>
              <a:t>виразки</a:t>
            </a:r>
            <a:r>
              <a:rPr lang="ru-RU" dirty="0"/>
              <a:t>, </a:t>
            </a:r>
            <a:r>
              <a:rPr lang="ru-RU" dirty="0" err="1"/>
              <a:t>ботулізму</a:t>
            </a:r>
            <a:r>
              <a:rPr lang="ru-RU" dirty="0"/>
              <a:t>, сказу. </a:t>
            </a:r>
            <a:r>
              <a:rPr lang="ru-RU" dirty="0" err="1"/>
              <a:t>Успіхи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хвороб практично </a:t>
            </a:r>
            <a:r>
              <a:rPr lang="ru-RU" dirty="0" err="1"/>
              <a:t>подолано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форм </a:t>
            </a:r>
            <a:r>
              <a:rPr lang="ru-RU" dirty="0" err="1"/>
              <a:t>завдають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подорожей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диких тварин, а також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ними </a:t>
            </a:r>
            <a:r>
              <a:rPr lang="ru-RU" dirty="0" err="1"/>
              <a:t>пошкоджені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1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831F76-C175-335C-61D7-68C92785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76" y="262963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екотуризмі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доступним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точним</a:t>
            </a:r>
            <a:r>
              <a:rPr lang="ru-RU" dirty="0"/>
              <a:t> способом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мобільний</a:t>
            </a:r>
            <a:r>
              <a:rPr lang="ru-RU" dirty="0"/>
              <a:t> телефон,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вмикають</a:t>
            </a:r>
            <a:r>
              <a:rPr lang="ru-RU" dirty="0"/>
              <a:t> режим </a:t>
            </a:r>
            <a:r>
              <a:rPr lang="en-US" dirty="0"/>
              <a:t>GPS. </a:t>
            </a:r>
            <a:r>
              <a:rPr lang="ru-RU" dirty="0" err="1"/>
              <a:t>Завантаживши</a:t>
            </a:r>
            <a:r>
              <a:rPr lang="ru-RU" dirty="0"/>
              <a:t> </a:t>
            </a:r>
            <a:r>
              <a:rPr lang="ru-RU" dirty="0" err="1"/>
              <a:t>опцію</a:t>
            </a:r>
            <a:r>
              <a:rPr lang="ru-RU" dirty="0"/>
              <a:t> “</a:t>
            </a:r>
            <a:r>
              <a:rPr lang="ru-RU" dirty="0" err="1"/>
              <a:t>карти</a:t>
            </a:r>
            <a:r>
              <a:rPr lang="ru-RU" dirty="0"/>
              <a:t>”, на </a:t>
            </a:r>
            <a:r>
              <a:rPr lang="ru-RU" dirty="0" err="1"/>
              <a:t>екрані</a:t>
            </a:r>
            <a:r>
              <a:rPr lang="ru-RU" dirty="0"/>
              <a:t> телефона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. </a:t>
            </a:r>
            <a:r>
              <a:rPr lang="ru-RU" dirty="0" err="1"/>
              <a:t>Фотографування</a:t>
            </a:r>
            <a:r>
              <a:rPr lang="ru-RU" dirty="0"/>
              <a:t> з </a:t>
            </a:r>
            <a:r>
              <a:rPr lang="ru-RU" dirty="0" err="1"/>
              <a:t>увімкненим</a:t>
            </a:r>
            <a:r>
              <a:rPr lang="ru-RU" dirty="0"/>
              <a:t> режимом </a:t>
            </a:r>
            <a:r>
              <a:rPr lang="en-US" dirty="0"/>
              <a:t>GPS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координати</a:t>
            </a:r>
            <a:r>
              <a:rPr lang="ru-RU" dirty="0"/>
              <a:t> з </a:t>
            </a:r>
            <a:r>
              <a:rPr lang="ru-RU" dirty="0" err="1"/>
              <a:t>точністю</a:t>
            </a:r>
            <a:r>
              <a:rPr lang="ru-RU" dirty="0"/>
              <a:t> до </a:t>
            </a:r>
            <a:r>
              <a:rPr lang="ru-RU" dirty="0" err="1"/>
              <a:t>десятої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телефоном </a:t>
            </a:r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 і за потреби </a:t>
            </a:r>
            <a:r>
              <a:rPr lang="ru-RU" dirty="0" err="1"/>
              <a:t>просити</a:t>
            </a:r>
            <a:r>
              <a:rPr lang="ru-RU" dirty="0"/>
              <a:t> про </a:t>
            </a:r>
            <a:r>
              <a:rPr lang="ru-RU" dirty="0" err="1"/>
              <a:t>допомогу.Також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компасу, за </a:t>
            </a:r>
            <a:r>
              <a:rPr lang="ru-RU" dirty="0" err="1"/>
              <a:t>Сонцем</a:t>
            </a:r>
            <a:r>
              <a:rPr lang="ru-RU" dirty="0"/>
              <a:t>, за Полярною </a:t>
            </a:r>
            <a:r>
              <a:rPr lang="ru-RU" dirty="0" err="1"/>
              <a:t>зіркою</a:t>
            </a:r>
            <a:r>
              <a:rPr lang="ru-RU" dirty="0"/>
              <a:t>, за </a:t>
            </a:r>
            <a:r>
              <a:rPr lang="ru-RU" dirty="0" err="1"/>
              <a:t>місцевими</a:t>
            </a:r>
            <a:r>
              <a:rPr lang="ru-RU" dirty="0"/>
              <a:t> предметами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: </a:t>
            </a:r>
            <a:r>
              <a:rPr lang="ru-RU" dirty="0" err="1"/>
              <a:t>мурашниками</a:t>
            </a:r>
            <a:r>
              <a:rPr lang="ru-RU" dirty="0"/>
              <a:t>, </a:t>
            </a:r>
            <a:r>
              <a:rPr lang="ru-RU" dirty="0" err="1"/>
              <a:t>мохом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04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5BBE3-2345-317E-E9A2-C499C5E9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412652"/>
            <a:ext cx="9049780" cy="1320800"/>
          </a:xfrm>
        </p:spPr>
        <p:txBody>
          <a:bodyPr>
            <a:no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обставина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(подія)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техногенного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характеру, яка ймовірно може призводити до екологічно небезпечних наслідків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довкілля та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людини.</a:t>
            </a:r>
            <a:b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332D2-DD16-34FF-D350-2A3F91AD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733452"/>
            <a:ext cx="9174472" cy="4711896"/>
          </a:xfrm>
        </p:spPr>
        <p:txBody>
          <a:bodyPr>
            <a:noAutofit/>
          </a:bodyPr>
          <a:lstStyle/>
          <a:p>
            <a:pPr marR="197485" algn="just">
              <a:lnSpc>
                <a:spcPct val="107000"/>
              </a:lnSpc>
              <a:spcBef>
                <a:spcPts val="0"/>
              </a:spcBef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ризиків.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класифікують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ознаками: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94945" lvl="0" indent="-342900" algn="just">
              <a:lnSpc>
                <a:spcPct val="107000"/>
              </a:lnSpc>
              <a:spcBef>
                <a:spcPts val="0"/>
              </a:spcBef>
              <a:buSzPts val="1400"/>
              <a:buFont typeface="Times New Roman" panose="02020603050405020304" pitchFamily="18" charset="0"/>
              <a:buChar char="–"/>
              <a:tabLst>
                <a:tab pos="65087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характером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катастрофічні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(раптові,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швидкі) та повільні; катастрофічні спричиняються як природними (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землетруси,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повені,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зсуви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техногенними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(аварія,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ерозія</a:t>
            </a:r>
            <a:r>
              <a:rPr lang="uk-UA" sz="24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ґрунтів,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атмосферного повітря та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тощо);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7485" lvl="0" indent="-342900" algn="just">
              <a:lnSpc>
                <a:spcPct val="107000"/>
              </a:lnSpc>
              <a:spcBef>
                <a:spcPts val="0"/>
              </a:spcBef>
              <a:buSzPts val="1400"/>
              <a:buFont typeface="Times New Roman" panose="02020603050405020304" pitchFamily="18" charset="0"/>
              <a:buChar char="–"/>
              <a:tabLst>
                <a:tab pos="65087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територіальною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виділяють: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локальні,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регіональні,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державні,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міждержавні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небезпеки;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96850" lvl="0" indent="-342900" algn="just">
              <a:lnSpc>
                <a:spcPct val="107000"/>
              </a:lnSpc>
              <a:spcBef>
                <a:spcPts val="0"/>
              </a:spcBef>
              <a:buSzPts val="1400"/>
              <a:buFont typeface="Times New Roman" panose="02020603050405020304" pitchFamily="18" charset="0"/>
              <a:buChar char="–"/>
              <a:tabLst>
                <a:tab pos="65087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природою небезпеки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виділяють: травмонебезпечні, пожежонебезпечні,</a:t>
            </a:r>
            <a:r>
              <a:rPr lang="uk-UA" sz="24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біологічні,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психофізіологічні.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14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8A7E5-8D0C-A508-B8F7-BAE2D5A9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745"/>
            <a:ext cx="8596668" cy="834736"/>
          </a:xfrm>
        </p:spPr>
        <p:txBody>
          <a:bodyPr/>
          <a:lstStyle/>
          <a:p>
            <a:pPr algn="ctr"/>
            <a:r>
              <a:rPr lang="ru-RU" dirty="0"/>
              <a:t>БЕЗПЕКА В ЕКОТУРИЗМІ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AF2FE-04A8-6EDC-19F6-DB38E37DD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43" y="913680"/>
            <a:ext cx="8596668" cy="5092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видах туризму,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екотуризмі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особливо велику роль.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екотури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у </a:t>
            </a:r>
            <a:r>
              <a:rPr lang="ru-RU" dirty="0" err="1"/>
              <a:t>місцях</a:t>
            </a:r>
            <a:r>
              <a:rPr lang="ru-RU" dirty="0"/>
              <a:t> 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незайманою</a:t>
            </a:r>
            <a:r>
              <a:rPr lang="ru-RU" dirty="0"/>
              <a:t> природою. До того ж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вона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віддалена</a:t>
            </a:r>
            <a:r>
              <a:rPr lang="ru-RU" dirty="0"/>
              <a:t> у </a:t>
            </a:r>
            <a:r>
              <a:rPr lang="ru-RU" dirty="0" err="1"/>
              <a:t>просторі</a:t>
            </a:r>
            <a:r>
              <a:rPr lang="ru-RU" dirty="0"/>
              <a:t> та в </a:t>
            </a:r>
            <a:r>
              <a:rPr lang="ru-RU" dirty="0" err="1"/>
              <a:t>часі</a:t>
            </a:r>
            <a:r>
              <a:rPr lang="ru-RU" dirty="0"/>
              <a:t>.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туристу значною </a:t>
            </a:r>
            <a:r>
              <a:rPr lang="ru-RU" dirty="0" err="1"/>
              <a:t>мірою</a:t>
            </a:r>
            <a:r>
              <a:rPr lang="ru-RU" dirty="0"/>
              <a:t> доводиться </a:t>
            </a:r>
            <a:r>
              <a:rPr lang="ru-RU" dirty="0" err="1"/>
              <a:t>покладатися</a:t>
            </a:r>
            <a:r>
              <a:rPr lang="ru-RU" dirty="0"/>
              <a:t> на себе: на </a:t>
            </a:r>
            <a:r>
              <a:rPr lang="ru-RU" dirty="0" err="1"/>
              <a:t>власні</a:t>
            </a:r>
            <a:r>
              <a:rPr lang="ru-RU" dirty="0"/>
              <a:t> сили та </a:t>
            </a:r>
            <a:r>
              <a:rPr lang="ru-RU" dirty="0" err="1"/>
              <a:t>навички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Екстремальність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з таких причин:</a:t>
            </a:r>
          </a:p>
          <a:p>
            <a:pPr marL="0" indent="0" algn="just">
              <a:buNone/>
            </a:pPr>
            <a:r>
              <a:rPr lang="ru-RU" dirty="0"/>
              <a:t>− реклама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турів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непідготовлені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, </a:t>
            </a:r>
            <a:r>
              <a:rPr lang="ru-RU" dirty="0" err="1"/>
              <a:t>сходжень</a:t>
            </a:r>
            <a:r>
              <a:rPr lang="ru-RU" dirty="0"/>
              <a:t>, аж до </a:t>
            </a:r>
            <a:r>
              <a:rPr lang="ru-RU" dirty="0" err="1"/>
              <a:t>польотів</a:t>
            </a:r>
            <a:r>
              <a:rPr lang="ru-RU" dirty="0"/>
              <a:t> у космос;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масовість</a:t>
            </a:r>
            <a:r>
              <a:rPr lang="ru-RU" dirty="0"/>
              <a:t> туризму;</a:t>
            </a:r>
          </a:p>
          <a:p>
            <a:pPr marL="0" indent="0" algn="just">
              <a:buNone/>
            </a:pPr>
            <a:r>
              <a:rPr lang="ru-RU" dirty="0"/>
              <a:t>− </a:t>
            </a:r>
            <a:r>
              <a:rPr lang="ru-RU" dirty="0" err="1"/>
              <a:t>мінімізація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 err="1"/>
              <a:t>Безпека</a:t>
            </a:r>
            <a:r>
              <a:rPr lang="ru-RU" b="1" dirty="0"/>
              <a:t> в </a:t>
            </a:r>
            <a:r>
              <a:rPr lang="ru-RU" b="1" dirty="0" err="1"/>
              <a:t>туризмі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особиста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майна, не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навколишньому</a:t>
            </a:r>
            <a:r>
              <a:rPr lang="ru-RU" dirty="0"/>
              <a:t> природному </a:t>
            </a:r>
            <a:r>
              <a:rPr lang="ru-RU" dirty="0" err="1"/>
              <a:t>середовищу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37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35C726-0EE3-8879-506E-16B53D89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14" y="340728"/>
            <a:ext cx="8596668" cy="599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Туристичні</a:t>
            </a:r>
            <a:r>
              <a:rPr lang="ru-RU" dirty="0"/>
              <a:t> походи й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небезпекою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таких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як:</a:t>
            </a:r>
          </a:p>
          <a:p>
            <a:r>
              <a:rPr lang="ru-RU" dirty="0"/>
              <a:t>− </a:t>
            </a:r>
            <a:r>
              <a:rPr lang="ru-RU" dirty="0" err="1"/>
              <a:t>змінюваність</a:t>
            </a:r>
            <a:r>
              <a:rPr lang="ru-RU" dirty="0"/>
              <a:t> </a:t>
            </a:r>
            <a:r>
              <a:rPr lang="ru-RU" dirty="0" err="1"/>
              <a:t>метеорологічних</a:t>
            </a:r>
            <a:r>
              <a:rPr lang="ru-RU" dirty="0"/>
              <a:t> умов,</a:t>
            </a:r>
          </a:p>
          <a:p>
            <a:r>
              <a:rPr lang="ru-RU" dirty="0"/>
              <a:t>−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стихійного</a:t>
            </a:r>
            <a:r>
              <a:rPr lang="ru-RU" dirty="0"/>
              <a:t> лиха,</a:t>
            </a:r>
          </a:p>
          <a:p>
            <a:r>
              <a:rPr lang="ru-RU" dirty="0"/>
              <a:t>− </a:t>
            </a:r>
            <a:r>
              <a:rPr lang="ru-RU" dirty="0" err="1"/>
              <a:t>травмування</a:t>
            </a:r>
            <a:r>
              <a:rPr lang="ru-RU" dirty="0"/>
              <a:t>,</a:t>
            </a:r>
          </a:p>
          <a:p>
            <a:r>
              <a:rPr lang="ru-RU" dirty="0"/>
              <a:t>−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</a:t>
            </a:r>
          </a:p>
          <a:p>
            <a:r>
              <a:rPr lang="ru-RU" dirty="0"/>
              <a:t>− </a:t>
            </a:r>
            <a:r>
              <a:rPr lang="ru-RU" dirty="0" err="1"/>
              <a:t>виведення</a:t>
            </a:r>
            <a:r>
              <a:rPr lang="ru-RU" dirty="0"/>
              <a:t> з ладу </a:t>
            </a:r>
            <a:r>
              <a:rPr lang="ru-RU" dirty="0" err="1"/>
              <a:t>спорядження</a:t>
            </a:r>
            <a:r>
              <a:rPr lang="ru-RU" dirty="0"/>
              <a:t> й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значною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ускладнити</a:t>
            </a:r>
            <a:endParaRPr lang="ru-RU" dirty="0"/>
          </a:p>
          <a:p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Екстремальна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dirty="0"/>
              <a:t>– будь-яка </a:t>
            </a:r>
            <a:r>
              <a:rPr lang="ru-RU" dirty="0" err="1"/>
              <a:t>подія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різку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умов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позаштатні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аварії</a:t>
            </a:r>
            <a:r>
              <a:rPr lang="ru-RU" dirty="0"/>
              <a:t> та </a:t>
            </a:r>
            <a:r>
              <a:rPr lang="ru-RU" dirty="0" err="1"/>
              <a:t>нещасні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Позаштатна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 </a:t>
            </a:r>
            <a:r>
              <a:rPr lang="ru-RU" dirty="0"/>
              <a:t>– будь-яка </a:t>
            </a:r>
            <a:r>
              <a:rPr lang="ru-RU" dirty="0" err="1"/>
              <a:t>пригода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 людей,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походу.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аналогічний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надзвичайна</a:t>
            </a:r>
            <a:r>
              <a:rPr lang="ru-RU" dirty="0"/>
              <a:t> </a:t>
            </a:r>
            <a:r>
              <a:rPr lang="ru-RU" dirty="0" err="1"/>
              <a:t>пригода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b="1" dirty="0" err="1"/>
              <a:t>Аварійна</a:t>
            </a:r>
            <a:r>
              <a:rPr lang="ru-RU" b="1" dirty="0"/>
              <a:t> </a:t>
            </a:r>
            <a:r>
              <a:rPr lang="ru-RU" b="1" dirty="0" err="1"/>
              <a:t>ситуація</a:t>
            </a:r>
            <a:r>
              <a:rPr lang="ru-RU" b="1" dirty="0"/>
              <a:t>, </a:t>
            </a:r>
            <a:r>
              <a:rPr lang="ru-RU" b="1" dirty="0" err="1"/>
              <a:t>аварія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вихід</a:t>
            </a:r>
            <a:r>
              <a:rPr lang="ru-RU" dirty="0"/>
              <a:t> з ладу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, пристрою, </a:t>
            </a:r>
            <a:r>
              <a:rPr lang="ru-RU" dirty="0" err="1"/>
              <a:t>спорядження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пересування</a:t>
            </a:r>
            <a:r>
              <a:rPr lang="ru-RU" dirty="0"/>
              <a:t> на </a:t>
            </a:r>
            <a:r>
              <a:rPr lang="ru-RU" dirty="0" err="1"/>
              <a:t>маршруті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CDF82A-CA63-1712-DB7F-84CF5A8F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1" y="292460"/>
            <a:ext cx="8596668" cy="620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/>
              <a:t>Нещасний</a:t>
            </a:r>
            <a:r>
              <a:rPr lang="ru-RU" b="1" dirty="0"/>
              <a:t> </a:t>
            </a:r>
            <a:r>
              <a:rPr lang="ru-RU" b="1" dirty="0" err="1"/>
              <a:t>випадок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пригода,що</a:t>
            </a:r>
            <a:r>
              <a:rPr lang="ru-RU" dirty="0"/>
              <a:t> </a:t>
            </a:r>
            <a:r>
              <a:rPr lang="ru-RU" dirty="0" err="1"/>
              <a:t>завдала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здоров’ю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й </a:t>
            </a:r>
            <a:r>
              <a:rPr lang="ru-RU" dirty="0" err="1"/>
              <a:t>трапилася</a:t>
            </a:r>
            <a:r>
              <a:rPr lang="ru-RU" dirty="0"/>
              <a:t> з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причин.</a:t>
            </a:r>
          </a:p>
          <a:p>
            <a:pPr marL="0" indent="0">
              <a:buNone/>
            </a:pPr>
            <a:r>
              <a:rPr lang="ru-RU" b="1" dirty="0"/>
              <a:t>Катастрофа</a:t>
            </a:r>
            <a:r>
              <a:rPr lang="ru-RU" dirty="0"/>
              <a:t> – </a:t>
            </a:r>
            <a:r>
              <a:rPr lang="ru-RU" dirty="0" err="1"/>
              <a:t>подія</a:t>
            </a:r>
            <a:r>
              <a:rPr lang="ru-RU" dirty="0"/>
              <a:t> природного </a:t>
            </a:r>
            <a:r>
              <a:rPr lang="ru-RU" dirty="0" err="1"/>
              <a:t>або</a:t>
            </a:r>
            <a:r>
              <a:rPr lang="ru-RU" dirty="0"/>
              <a:t> техногенного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людей і </a:t>
            </a:r>
            <a:r>
              <a:rPr lang="ru-RU" dirty="0" err="1"/>
              <a:t>завдала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в особливо великих масштабах.</a:t>
            </a:r>
          </a:p>
          <a:p>
            <a:pPr marL="0" indent="0">
              <a:buNone/>
            </a:pPr>
            <a:r>
              <a:rPr lang="ru-RU" dirty="0" err="1"/>
              <a:t>Психологічний</a:t>
            </a:r>
            <a:r>
              <a:rPr lang="ru-RU" dirty="0"/>
              <a:t> аспект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катастроф:</a:t>
            </a:r>
          </a:p>
          <a:p>
            <a:r>
              <a:rPr lang="ru-RU" b="1" dirty="0"/>
              <a:t>Ступор і </a:t>
            </a:r>
            <a:r>
              <a:rPr lang="ru-RU" b="1" dirty="0" err="1"/>
              <a:t>когнітивний</a:t>
            </a:r>
            <a:r>
              <a:rPr lang="ru-RU" b="1" dirty="0"/>
              <a:t> </a:t>
            </a:r>
            <a:r>
              <a:rPr lang="ru-RU" b="1" dirty="0" err="1"/>
              <a:t>дисонанс</a:t>
            </a:r>
            <a:r>
              <a:rPr lang="ru-RU" b="1" dirty="0"/>
              <a:t>. </a:t>
            </a:r>
            <a:r>
              <a:rPr lang="ru-RU" dirty="0" err="1"/>
              <a:t>Це</a:t>
            </a:r>
            <a:r>
              <a:rPr lang="ru-RU" dirty="0"/>
              <a:t> форма, 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розгубленості</a:t>
            </a:r>
            <a:r>
              <a:rPr lang="ru-RU" dirty="0"/>
              <a:t> й не </a:t>
            </a:r>
            <a:r>
              <a:rPr lang="ru-RU" dirty="0" err="1"/>
              <a:t>може</a:t>
            </a:r>
            <a:r>
              <a:rPr lang="ru-RU" dirty="0"/>
              <a:t> будь-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,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ситуацію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ступити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кроку.</a:t>
            </a:r>
          </a:p>
          <a:p>
            <a:r>
              <a:rPr lang="ru-RU" b="1" dirty="0"/>
              <a:t>Активна </a:t>
            </a:r>
            <a:r>
              <a:rPr lang="ru-RU" b="1" dirty="0" err="1"/>
              <a:t>паніка</a:t>
            </a:r>
            <a:r>
              <a:rPr lang="ru-RU" b="1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інстинктивних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самозахист</a:t>
            </a:r>
            <a:r>
              <a:rPr lang="ru-RU" dirty="0"/>
              <a:t>: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втекти</a:t>
            </a:r>
            <a:r>
              <a:rPr lang="ru-RU" dirty="0"/>
              <a:t>, </a:t>
            </a:r>
            <a:r>
              <a:rPr lang="ru-RU" dirty="0" err="1"/>
              <a:t>стрибнути</a:t>
            </a:r>
            <a:r>
              <a:rPr lang="ru-RU" dirty="0"/>
              <a:t> </a:t>
            </a:r>
            <a:r>
              <a:rPr lang="ru-RU" dirty="0" err="1"/>
              <a:t>вбік</a:t>
            </a:r>
            <a:r>
              <a:rPr lang="ru-RU" dirty="0"/>
              <a:t>, </a:t>
            </a:r>
            <a:r>
              <a:rPr lang="ru-RU" dirty="0" err="1"/>
              <a:t>закричати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Часто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невиправданими</a:t>
            </a:r>
            <a:r>
              <a:rPr lang="ru-RU" dirty="0"/>
              <a:t> й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шкодять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 Активна </a:t>
            </a:r>
            <a:r>
              <a:rPr lang="ru-RU" dirty="0" err="1"/>
              <a:t>паніка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й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.</a:t>
            </a:r>
          </a:p>
          <a:p>
            <a:r>
              <a:rPr lang="ru-RU" b="1" dirty="0"/>
              <a:t>Тиха </a:t>
            </a:r>
            <a:r>
              <a:rPr lang="ru-RU" b="1" dirty="0" err="1"/>
              <a:t>паніка</a:t>
            </a:r>
            <a:r>
              <a:rPr lang="ru-RU" b="1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усвідомленні</a:t>
            </a:r>
            <a:r>
              <a:rPr lang="ru-RU" dirty="0"/>
              <a:t> краху, </a:t>
            </a:r>
            <a:r>
              <a:rPr lang="ru-RU" dirty="0" err="1"/>
              <a:t>безвиході</a:t>
            </a:r>
            <a:r>
              <a:rPr lang="ru-RU" dirty="0"/>
              <a:t>, </a:t>
            </a:r>
            <a:r>
              <a:rPr lang="ru-RU" dirty="0" err="1"/>
              <a:t>почутті</a:t>
            </a:r>
            <a:r>
              <a:rPr lang="ru-RU" dirty="0"/>
              <a:t> </a:t>
            </a:r>
            <a:r>
              <a:rPr lang="ru-RU" dirty="0" err="1"/>
              <a:t>безвиході</a:t>
            </a:r>
            <a:r>
              <a:rPr lang="ru-RU" dirty="0"/>
              <a:t>. Людина </a:t>
            </a:r>
            <a:r>
              <a:rPr lang="ru-RU" dirty="0" err="1"/>
              <a:t>втрачає</a:t>
            </a:r>
            <a:r>
              <a:rPr lang="ru-RU" dirty="0"/>
              <a:t> волю й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вимикається</a:t>
            </a:r>
            <a:r>
              <a:rPr lang="ru-RU" dirty="0"/>
              <a:t> з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стан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летальний</a:t>
            </a:r>
            <a:r>
              <a:rPr lang="ru-RU" dirty="0"/>
              <a:t> результат.</a:t>
            </a:r>
          </a:p>
          <a:p>
            <a:r>
              <a:rPr lang="ru-RU" b="1" dirty="0" err="1"/>
              <a:t>Панічний</a:t>
            </a:r>
            <a:r>
              <a:rPr lang="ru-RU" b="1" dirty="0"/>
              <a:t> стан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й у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паніки</a:t>
            </a:r>
            <a:r>
              <a:rPr lang="ru-RU" dirty="0"/>
              <a:t>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</a:t>
            </a:r>
            <a:r>
              <a:rPr lang="ru-RU" dirty="0" err="1"/>
              <a:t>паніки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людям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заразити</a:t>
            </a:r>
            <a:r>
              <a:rPr lang="ru-RU" dirty="0"/>
              <a:t> весь </a:t>
            </a:r>
            <a:r>
              <a:rPr lang="ru-RU" dirty="0" err="1"/>
              <a:t>колектив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характері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1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FE7319-43C3-E38A-313A-71905B76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14" y="174473"/>
            <a:ext cx="8596668" cy="616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Основні</a:t>
            </a:r>
            <a:r>
              <a:rPr lang="ru-RU" dirty="0"/>
              <a:t> правила й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туру,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</a:t>
            </a:r>
            <a:r>
              <a:rPr lang="ru-RU" dirty="0" err="1"/>
              <a:t>екстремальну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 й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мобілізувати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і </a:t>
            </a:r>
            <a:r>
              <a:rPr lang="ru-RU" dirty="0" err="1"/>
              <a:t>знання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заспокоїти</a:t>
            </a:r>
            <a:r>
              <a:rPr lang="ru-RU" dirty="0"/>
              <a:t> </a:t>
            </a:r>
            <a:r>
              <a:rPr lang="ru-RU" dirty="0" err="1"/>
              <a:t>товаришів</a:t>
            </a:r>
            <a:r>
              <a:rPr lang="ru-RU" dirty="0"/>
              <a:t> –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та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підбадьорити</a:t>
            </a:r>
            <a:r>
              <a:rPr lang="ru-RU" dirty="0"/>
              <a:t>,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, </a:t>
            </a:r>
            <a:r>
              <a:rPr lang="ru-RU" dirty="0" err="1"/>
              <a:t>допомогти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оперативно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ідентифікувати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,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ж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діагноз</a:t>
            </a:r>
            <a:r>
              <a:rPr lang="ru-RU" dirty="0"/>
              <a:t> </a:t>
            </a:r>
            <a:r>
              <a:rPr lang="ru-RU" dirty="0" err="1"/>
              <a:t>потерпілому</a:t>
            </a:r>
            <a:r>
              <a:rPr lang="ru-RU" dirty="0"/>
              <a:t> й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об’єктивно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й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заходи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локальної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(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укриття</a:t>
            </a:r>
            <a:r>
              <a:rPr lang="ru-RU" dirty="0"/>
              <a:t>, </a:t>
            </a:r>
            <a:r>
              <a:rPr lang="ru-RU" dirty="0" err="1"/>
              <a:t>пристати</a:t>
            </a:r>
            <a:r>
              <a:rPr lang="ru-RU" dirty="0"/>
              <a:t> до берега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зібратися</a:t>
            </a:r>
            <a:r>
              <a:rPr lang="ru-RU" dirty="0"/>
              <a:t> в </a:t>
            </a:r>
            <a:r>
              <a:rPr lang="ru-RU" dirty="0" err="1"/>
              <a:t>групу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якихось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розробити</a:t>
            </a:r>
            <a:r>
              <a:rPr lang="ru-RU" dirty="0"/>
              <a:t> заходи,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ліквідацію</a:t>
            </a:r>
            <a:r>
              <a:rPr lang="ru-RU" dirty="0"/>
              <a:t> </a:t>
            </a:r>
            <a:r>
              <a:rPr lang="ru-RU" dirty="0" err="1"/>
              <a:t>екстремальної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− </a:t>
            </a:r>
            <a:r>
              <a:rPr lang="ru-RU" dirty="0" err="1"/>
              <a:t>усіляко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врегулюванню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і </a:t>
            </a:r>
            <a:r>
              <a:rPr lang="ru-RU" dirty="0" err="1"/>
              <a:t>непорозумінь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Медичний</a:t>
            </a:r>
            <a:r>
              <a:rPr lang="ru-RU" b="1" dirty="0"/>
              <a:t> аспект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катастроф.</a:t>
            </a:r>
          </a:p>
        </p:txBody>
      </p:sp>
    </p:spTree>
    <p:extLst>
      <p:ext uri="{BB962C8B-B14F-4D97-AF65-F5344CB8AC3E}">
        <p14:creationId xmlns:p14="http://schemas.microsoft.com/office/powerpoint/2010/main" val="172619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CA4DA5-5516-F4F3-A8FE-A775A8EB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37" y="390783"/>
            <a:ext cx="8596668" cy="6255823"/>
          </a:xfrm>
        </p:spPr>
        <p:txBody>
          <a:bodyPr>
            <a:no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аварійних</a:t>
            </a:r>
            <a:r>
              <a:rPr lang="ru-RU" dirty="0"/>
              <a:t> умов та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та </a:t>
            </a:r>
            <a:r>
              <a:rPr lang="ru-RU" dirty="0" err="1"/>
              <a:t>ушкоджень</a:t>
            </a:r>
            <a:r>
              <a:rPr lang="ru-RU" dirty="0"/>
              <a:t>:</a:t>
            </a:r>
          </a:p>
          <a:p>
            <a:r>
              <a:rPr lang="en-US" dirty="0"/>
              <a:t>I </a:t>
            </a:r>
            <a:r>
              <a:rPr lang="ru-RU" dirty="0" err="1"/>
              <a:t>травмування</a:t>
            </a:r>
            <a:r>
              <a:rPr lang="ru-RU" dirty="0"/>
              <a:t> (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, переломи, </a:t>
            </a:r>
            <a:r>
              <a:rPr lang="ru-RU" dirty="0" err="1"/>
              <a:t>вивихи</a:t>
            </a:r>
            <a:r>
              <a:rPr lang="ru-RU" dirty="0"/>
              <a:t>, </a:t>
            </a:r>
            <a:r>
              <a:rPr lang="ru-RU" dirty="0" err="1"/>
              <a:t>опіки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r>
              <a:rPr lang="en-US" dirty="0"/>
              <a:t>II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аварія</a:t>
            </a:r>
            <a:r>
              <a:rPr lang="ru-RU" dirty="0"/>
              <a:t>.</a:t>
            </a:r>
          </a:p>
          <a:p>
            <a:r>
              <a:rPr lang="en-US" dirty="0"/>
              <a:t>III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неякісними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зіпсованими</a:t>
            </a:r>
            <a:r>
              <a:rPr lang="ru-RU" dirty="0"/>
              <a:t> продуктами, </a:t>
            </a:r>
            <a:r>
              <a:rPr lang="ru-RU" dirty="0" err="1"/>
              <a:t>отруйними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, грибами, рибою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морськими</a:t>
            </a:r>
            <a:r>
              <a:rPr lang="ru-RU" dirty="0"/>
              <a:t> продуктами,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укусів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змій</a:t>
            </a:r>
            <a:r>
              <a:rPr lang="ru-RU" dirty="0"/>
              <a:t>, </a:t>
            </a:r>
            <a:r>
              <a:rPr lang="ru-RU" dirty="0" err="1"/>
              <a:t>павуків</a:t>
            </a:r>
            <a:r>
              <a:rPr lang="ru-RU" dirty="0"/>
              <a:t>, комах;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чадними</a:t>
            </a:r>
            <a:r>
              <a:rPr lang="ru-RU" dirty="0"/>
              <a:t> газами (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примусів</a:t>
            </a:r>
            <a:r>
              <a:rPr lang="ru-RU" dirty="0"/>
              <a:t>, </a:t>
            </a:r>
            <a:r>
              <a:rPr lang="ru-RU" dirty="0" err="1"/>
              <a:t>саморобних</a:t>
            </a:r>
            <a:r>
              <a:rPr lang="ru-RU" dirty="0"/>
              <a:t> </a:t>
            </a:r>
            <a:r>
              <a:rPr lang="ru-RU" dirty="0" err="1"/>
              <a:t>жирових</a:t>
            </a:r>
            <a:r>
              <a:rPr lang="ru-RU" dirty="0"/>
              <a:t> ламп </a:t>
            </a:r>
            <a:r>
              <a:rPr lang="ru-RU" dirty="0" err="1"/>
              <a:t>тощо</a:t>
            </a:r>
            <a:r>
              <a:rPr lang="ru-RU" dirty="0"/>
              <a:t> в наметах й </a:t>
            </a:r>
            <a:r>
              <a:rPr lang="ru-RU" dirty="0" err="1"/>
              <a:t>укриттях</a:t>
            </a:r>
            <a:r>
              <a:rPr lang="ru-RU" dirty="0"/>
              <a:t>); </a:t>
            </a:r>
            <a:r>
              <a:rPr lang="ru-RU" dirty="0" err="1"/>
              <a:t>паразитарні</a:t>
            </a:r>
            <a:r>
              <a:rPr lang="ru-RU" dirty="0"/>
              <a:t> та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контактом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хворими</a:t>
            </a:r>
            <a:r>
              <a:rPr lang="ru-RU" dirty="0"/>
              <a:t> тваринами,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збудниками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хвороб.</a:t>
            </a:r>
          </a:p>
          <a:p>
            <a:r>
              <a:rPr lang="en-US" dirty="0"/>
              <a:t>IV </a:t>
            </a:r>
            <a:r>
              <a:rPr lang="ru-RU" dirty="0" err="1"/>
              <a:t>раптові</a:t>
            </a:r>
            <a:r>
              <a:rPr lang="ru-RU" dirty="0"/>
              <a:t>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а також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хронічних</a:t>
            </a:r>
            <a:r>
              <a:rPr lang="ru-RU" dirty="0"/>
              <a:t> хвороб.</a:t>
            </a:r>
          </a:p>
          <a:p>
            <a:r>
              <a:rPr lang="en-US" dirty="0"/>
              <a:t>V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нервово-психічні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,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53799-BA39-04ED-9D75-6834B09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5135"/>
            <a:ext cx="8596668" cy="105205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аварійних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в походах: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EF05E1-7CDE-23CC-F334-D3E5CCC5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3841"/>
            <a:ext cx="8596668" cy="3880773"/>
          </a:xfrm>
        </p:spPr>
        <p:txBody>
          <a:bodyPr>
            <a:normAutofit/>
          </a:bodyPr>
          <a:lstStyle/>
          <a:p>
            <a:endParaRPr lang="ru-RU" sz="7200" dirty="0"/>
          </a:p>
          <a:p>
            <a:endParaRPr lang="ru-RU" sz="72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46F62511-9266-CDE8-34A6-7A2F309A4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66705"/>
              </p:ext>
            </p:extLst>
          </p:nvPr>
        </p:nvGraphicFramePr>
        <p:xfrm>
          <a:off x="677335" y="1383841"/>
          <a:ext cx="8596668" cy="51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317">
                  <a:extLst>
                    <a:ext uri="{9D8B030D-6E8A-4147-A177-3AD203B41FA5}">
                      <a16:colId xmlns:a16="http://schemas.microsoft.com/office/drawing/2014/main" val="1558418703"/>
                    </a:ext>
                  </a:extLst>
                </a:gridCol>
                <a:gridCol w="4345351">
                  <a:extLst>
                    <a:ext uri="{9D8B030D-6E8A-4147-A177-3AD203B41FA5}">
                      <a16:colId xmlns:a16="http://schemas.microsoft.com/office/drawing/2014/main" val="4094412206"/>
                    </a:ext>
                  </a:extLst>
                </a:gridCol>
              </a:tblGrid>
              <a:tr h="7264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недостатня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підготовка</a:t>
                      </a:r>
                      <a:r>
                        <a:rPr lang="ru-RU" sz="1800" dirty="0"/>
                        <a:t> до походу;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страх, </a:t>
                      </a:r>
                      <a:r>
                        <a:rPr lang="ru-RU" sz="1800" dirty="0" err="1"/>
                        <a:t>паніка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err="1"/>
                        <a:t>сум'яття</a:t>
                      </a:r>
                      <a:r>
                        <a:rPr lang="ru-RU" sz="1800" dirty="0"/>
                        <a:t> в </a:t>
                      </a:r>
                      <a:r>
                        <a:rPr lang="ru-RU" sz="1800" dirty="0" err="1"/>
                        <a:t>складній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ситуації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89814"/>
                  </a:ext>
                </a:extLst>
              </a:tr>
              <a:tr h="4462561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порушення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техніки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безпеки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невиконання</a:t>
                      </a:r>
                      <a:r>
                        <a:rPr lang="ru-RU" sz="1800" dirty="0"/>
                        <a:t> команд </a:t>
                      </a:r>
                      <a:r>
                        <a:rPr lang="ru-RU" sz="1800" dirty="0" err="1"/>
                        <a:t>керівника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відсутність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дисципліни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слабка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фізична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підготовка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недостатня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технічна</a:t>
                      </a:r>
                      <a:r>
                        <a:rPr lang="ru-RU" sz="1800" dirty="0"/>
                        <a:t> і тактична </a:t>
                      </a:r>
                      <a:r>
                        <a:rPr lang="ru-RU" sz="1800" dirty="0" err="1"/>
                        <a:t>підготовленість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відставання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від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групи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відсутність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навичок</a:t>
                      </a:r>
                      <a:r>
                        <a:rPr lang="ru-RU" sz="1800" dirty="0"/>
                        <a:t> в </a:t>
                      </a:r>
                      <a:r>
                        <a:rPr lang="ru-RU" sz="1800" dirty="0" err="1"/>
                        <a:t>наданні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першої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допомоги</a:t>
                      </a:r>
                      <a:r>
                        <a:rPr lang="ru-RU" sz="1800" dirty="0"/>
                        <a:t> при </a:t>
                      </a:r>
                      <a:r>
                        <a:rPr lang="ru-RU" sz="1800" dirty="0" err="1"/>
                        <a:t>захворюваннях</a:t>
                      </a:r>
                      <a:r>
                        <a:rPr lang="ru-RU" sz="1800" dirty="0"/>
                        <a:t> та </a:t>
                      </a:r>
                      <a:r>
                        <a:rPr lang="ru-RU" sz="1800" dirty="0" err="1"/>
                        <a:t>травматизмі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невідповідність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одягу</a:t>
                      </a:r>
                      <a:r>
                        <a:rPr lang="ru-RU" sz="1800" dirty="0"/>
                        <a:t> та </a:t>
                      </a:r>
                      <a:r>
                        <a:rPr lang="ru-RU" sz="1800" dirty="0" err="1"/>
                        <a:t>екіпіровки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погодним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умовам</a:t>
                      </a:r>
                      <a:r>
                        <a:rPr lang="ru-RU" sz="18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самовільний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відхід</a:t>
                      </a:r>
                      <a:r>
                        <a:rPr lang="ru-RU" sz="1800" dirty="0"/>
                        <a:t> на </a:t>
                      </a:r>
                      <a:r>
                        <a:rPr lang="ru-RU" sz="1800" dirty="0" err="1"/>
                        <a:t>розвідку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самостійне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подолання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складної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ділянки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самостійний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вихід</a:t>
                      </a:r>
                      <a:r>
                        <a:rPr lang="ru-RU" sz="1800" dirty="0"/>
                        <a:t> на маршрут;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нехтування</a:t>
                      </a:r>
                      <a:r>
                        <a:rPr lang="ru-RU" sz="1800" dirty="0"/>
                        <a:t> страховкою і </a:t>
                      </a:r>
                      <a:r>
                        <a:rPr lang="ru-RU" sz="1800" dirty="0" err="1"/>
                        <a:t>самостраховкою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незгода</a:t>
                      </a:r>
                      <a:r>
                        <a:rPr lang="ru-RU" sz="1800" dirty="0"/>
                        <a:t> з </a:t>
                      </a:r>
                      <a:r>
                        <a:rPr lang="ru-RU" sz="1800" dirty="0" err="1"/>
                        <a:t>рішенням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керівника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/>
                        <a:t>конфлікт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серед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учасників</a:t>
                      </a:r>
                      <a:r>
                        <a:rPr lang="ru-RU" sz="1800" dirty="0"/>
                        <a:t>;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err="1"/>
                        <a:t>недотримання</a:t>
                      </a:r>
                      <a:r>
                        <a:rPr lang="ru-RU" sz="1800" dirty="0"/>
                        <a:t> правил </a:t>
                      </a:r>
                      <a:r>
                        <a:rPr lang="ru-RU" sz="1800" dirty="0" err="1"/>
                        <a:t>акліматизації</a:t>
                      </a:r>
                      <a:r>
                        <a:rPr lang="ru-RU" sz="1800" dirty="0"/>
                        <a:t> (у </a:t>
                      </a:r>
                      <a:r>
                        <a:rPr lang="ru-RU" sz="1800" dirty="0" err="1"/>
                        <a:t>високогірних</a:t>
                      </a:r>
                      <a:r>
                        <a:rPr lang="ru-RU" sz="1800" dirty="0"/>
                        <a:t> районах).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58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1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A8362-91D4-E815-A9DC-253BC850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82D4AE-FC68-DCE7-B190-311DE14B7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239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2024</Words>
  <Application>Microsoft Office PowerPoint</Application>
  <PresentationFormat>Широкий екран</PresentationFormat>
  <Paragraphs>146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Безпека в екологічному туризмі </vt:lpstr>
      <vt:lpstr>Ризик екологічний – обставина (подія) природного чи техногенного характеру, яка ймовірно може призводити до екологічно небезпечних наслідків для довкілля та людини. </vt:lpstr>
      <vt:lpstr>БЕЗПЕКА В ЕКОТУРИЗМІ</vt:lpstr>
      <vt:lpstr>Презентація PowerPoint</vt:lpstr>
      <vt:lpstr>Презентація PowerPoint</vt:lpstr>
      <vt:lpstr>Презентація PowerPoint</vt:lpstr>
      <vt:lpstr>Презентація PowerPoint</vt:lpstr>
      <vt:lpstr>Фактори ризику, що призводять до аварійних ситуацій в походах:</vt:lpstr>
      <vt:lpstr>Презентація PowerPoint</vt:lpstr>
      <vt:lpstr>Типові небезпеки і нещасні випадки в екологічному туризмі </vt:lpstr>
      <vt:lpstr>Типові захворювання в екологічному туризмі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MSI</cp:lastModifiedBy>
  <cp:revision>12</cp:revision>
  <dcterms:created xsi:type="dcterms:W3CDTF">2022-11-20T12:11:43Z</dcterms:created>
  <dcterms:modified xsi:type="dcterms:W3CDTF">2025-04-09T18:33:51Z</dcterms:modified>
</cp:coreProperties>
</file>